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660" r:id="rId2"/>
  </p:sldMasterIdLst>
  <p:notesMasterIdLst>
    <p:notesMasterId r:id="rId36"/>
  </p:notesMasterIdLst>
  <p:handoutMasterIdLst>
    <p:handoutMasterId r:id="rId37"/>
  </p:handoutMasterIdLst>
  <p:sldIdLst>
    <p:sldId id="269" r:id="rId3"/>
    <p:sldId id="589" r:id="rId4"/>
    <p:sldId id="595" r:id="rId5"/>
    <p:sldId id="361" r:id="rId6"/>
    <p:sldId id="372" r:id="rId7"/>
    <p:sldId id="368" r:id="rId8"/>
    <p:sldId id="590" r:id="rId9"/>
    <p:sldId id="359" r:id="rId10"/>
    <p:sldId id="596" r:id="rId11"/>
    <p:sldId id="597" r:id="rId12"/>
    <p:sldId id="585" r:id="rId13"/>
    <p:sldId id="586" r:id="rId14"/>
    <p:sldId id="274" r:id="rId15"/>
    <p:sldId id="275" r:id="rId16"/>
    <p:sldId id="591" r:id="rId17"/>
    <p:sldId id="268" r:id="rId18"/>
    <p:sldId id="282" r:id="rId19"/>
    <p:sldId id="272" r:id="rId20"/>
    <p:sldId id="264" r:id="rId21"/>
    <p:sldId id="276" r:id="rId22"/>
    <p:sldId id="592" r:id="rId23"/>
    <p:sldId id="278" r:id="rId24"/>
    <p:sldId id="593" r:id="rId25"/>
    <p:sldId id="598" r:id="rId26"/>
    <p:sldId id="602" r:id="rId27"/>
    <p:sldId id="603" r:id="rId28"/>
    <p:sldId id="604" r:id="rId29"/>
    <p:sldId id="594" r:id="rId30"/>
    <p:sldId id="583" r:id="rId31"/>
    <p:sldId id="277" r:id="rId32"/>
    <p:sldId id="587" r:id="rId33"/>
    <p:sldId id="289" r:id="rId34"/>
    <p:sldId id="293"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E4E"/>
    <a:srgbClr val="4D4067"/>
    <a:srgbClr val="74C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7" autoAdjust="0"/>
    <p:restoredTop sz="83835" autoAdjust="0"/>
  </p:normalViewPr>
  <p:slideViewPr>
    <p:cSldViewPr snapToGrid="0">
      <p:cViewPr varScale="1">
        <p:scale>
          <a:sx n="83" d="100"/>
          <a:sy n="83" d="100"/>
        </p:scale>
        <p:origin x="624" y="62"/>
      </p:cViewPr>
      <p:guideLst/>
    </p:cSldViewPr>
  </p:slideViewPr>
  <p:notesTextViewPr>
    <p:cViewPr>
      <p:scale>
        <a:sx n="3" d="2"/>
        <a:sy n="3" d="2"/>
      </p:scale>
      <p:origin x="0" y="-360"/>
    </p:cViewPr>
  </p:notesTextViewPr>
  <p:notesViewPr>
    <p:cSldViewPr snapToGrid="0">
      <p:cViewPr varScale="1">
        <p:scale>
          <a:sx n="62" d="100"/>
          <a:sy n="62" d="100"/>
        </p:scale>
        <p:origin x="3139"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4B917-0CFA-124F-AE8E-1E59D929052E}"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95707328-AE3D-4243-A64D-CF2FF90B4704}">
      <dgm:prSet phldrT="[Text]" custT="1"/>
      <dgm:spPr>
        <a:ln>
          <a:noFill/>
        </a:ln>
      </dgm:spPr>
      <dgm:t>
        <a:bodyPr/>
        <a:lstStyle/>
        <a:p>
          <a:r>
            <a:rPr lang="en-US" sz="2000" dirty="0">
              <a:latin typeface="Rockwell" panose="02060603020205020403" pitchFamily="18" charset="77"/>
            </a:rPr>
            <a:t>Board of Directors</a:t>
          </a:r>
        </a:p>
      </dgm:t>
    </dgm:pt>
    <dgm:pt modelId="{81D3DDF6-6E97-8345-B1D3-73714973B7BB}" type="parTrans" cxnId="{42683576-4813-AB4B-A363-0C91B1E1E132}">
      <dgm:prSet/>
      <dgm:spPr/>
      <dgm:t>
        <a:bodyPr/>
        <a:lstStyle/>
        <a:p>
          <a:endParaRPr lang="en-US"/>
        </a:p>
      </dgm:t>
    </dgm:pt>
    <dgm:pt modelId="{9420F351-C4F8-3D4F-9B7B-D824635AAD62}" type="sibTrans" cxnId="{42683576-4813-AB4B-A363-0C91B1E1E132}">
      <dgm:prSet/>
      <dgm:spPr/>
      <dgm:t>
        <a:bodyPr/>
        <a:lstStyle/>
        <a:p>
          <a:endParaRPr lang="en-US"/>
        </a:p>
      </dgm:t>
    </dgm:pt>
    <dgm:pt modelId="{228EF5C1-6661-1943-BFED-0349A91D512D}">
      <dgm:prSet phldrT="[Text]" custT="1"/>
      <dgm:spPr>
        <a:solidFill>
          <a:schemeClr val="accent2"/>
        </a:solidFill>
        <a:ln>
          <a:noFill/>
        </a:ln>
      </dgm:spPr>
      <dgm:t>
        <a:bodyPr/>
        <a:lstStyle/>
        <a:p>
          <a:r>
            <a:rPr lang="en-US" sz="2000" dirty="0">
              <a:latin typeface="Rockwell" panose="02060603020205020403" pitchFamily="18" charset="77"/>
            </a:rPr>
            <a:t>Student Academy</a:t>
          </a:r>
        </a:p>
      </dgm:t>
    </dgm:pt>
    <dgm:pt modelId="{FA4BEAAF-ED18-BF4B-ABBC-FADEA98516E6}" type="parTrans" cxnId="{9FE6F85C-E5C6-F043-AB2F-F46A48AE163D}">
      <dgm:prSet/>
      <dgm:spPr/>
      <dgm:t>
        <a:bodyPr/>
        <a:lstStyle/>
        <a:p>
          <a:endParaRPr lang="en-US"/>
        </a:p>
      </dgm:t>
    </dgm:pt>
    <dgm:pt modelId="{0A2B3987-87B6-E24A-83DA-938FA55ED962}" type="sibTrans" cxnId="{9FE6F85C-E5C6-F043-AB2F-F46A48AE163D}">
      <dgm:prSet/>
      <dgm:spPr/>
      <dgm:t>
        <a:bodyPr/>
        <a:lstStyle/>
        <a:p>
          <a:endParaRPr lang="en-US"/>
        </a:p>
      </dgm:t>
    </dgm:pt>
    <dgm:pt modelId="{D797174A-AC00-5C4C-90C9-77229FBCC8DD}">
      <dgm:prSet phldrT="[Text]" custT="1"/>
      <dgm:spPr>
        <a:solidFill>
          <a:schemeClr val="accent5"/>
        </a:solidFill>
        <a:ln>
          <a:noFill/>
        </a:ln>
      </dgm:spPr>
      <dgm:t>
        <a:bodyPr/>
        <a:lstStyle/>
        <a:p>
          <a:r>
            <a:rPr lang="en-US" sz="2000" dirty="0">
              <a:latin typeface="Rockwell" panose="02060603020205020403" pitchFamily="18" charset="77"/>
            </a:rPr>
            <a:t>Volunteers</a:t>
          </a:r>
        </a:p>
      </dgm:t>
    </dgm:pt>
    <dgm:pt modelId="{10D61E91-8985-3E49-8846-79CA6A645B8C}" type="parTrans" cxnId="{20EE96B5-81E3-8540-B350-7A0C2FEA0383}">
      <dgm:prSet/>
      <dgm:spPr/>
      <dgm:t>
        <a:bodyPr/>
        <a:lstStyle/>
        <a:p>
          <a:endParaRPr lang="en-US"/>
        </a:p>
      </dgm:t>
    </dgm:pt>
    <dgm:pt modelId="{86DDC0B6-653E-A142-8EBC-192B5157C98E}" type="sibTrans" cxnId="{20EE96B5-81E3-8540-B350-7A0C2FEA0383}">
      <dgm:prSet/>
      <dgm:spPr/>
      <dgm:t>
        <a:bodyPr/>
        <a:lstStyle/>
        <a:p>
          <a:endParaRPr lang="en-US"/>
        </a:p>
      </dgm:t>
    </dgm:pt>
    <dgm:pt modelId="{86CB4491-1A9A-184D-84D0-BDF7BBDD2387}">
      <dgm:prSet phldrT="[Text]" custT="1"/>
      <dgm:spPr>
        <a:solidFill>
          <a:schemeClr val="accent4"/>
        </a:solidFill>
        <a:ln>
          <a:noFill/>
        </a:ln>
      </dgm:spPr>
      <dgm:t>
        <a:bodyPr/>
        <a:lstStyle/>
        <a:p>
          <a:r>
            <a:rPr lang="en-US" sz="2000" dirty="0">
              <a:latin typeface="Rockwell" panose="02060603020205020403" pitchFamily="18" charset="77"/>
            </a:rPr>
            <a:t>House of Delegates</a:t>
          </a:r>
        </a:p>
      </dgm:t>
    </dgm:pt>
    <dgm:pt modelId="{9EE254BE-857D-9447-A216-06F05E0AEF25}" type="parTrans" cxnId="{6B92CE79-09E7-E14F-80F0-090807173D48}">
      <dgm:prSet/>
      <dgm:spPr/>
      <dgm:t>
        <a:bodyPr/>
        <a:lstStyle/>
        <a:p>
          <a:endParaRPr lang="en-US"/>
        </a:p>
      </dgm:t>
    </dgm:pt>
    <dgm:pt modelId="{A60D01D7-6030-7E4E-8E6D-9683E7EA2707}" type="sibTrans" cxnId="{6B92CE79-09E7-E14F-80F0-090807173D48}">
      <dgm:prSet/>
      <dgm:spPr/>
      <dgm:t>
        <a:bodyPr/>
        <a:lstStyle/>
        <a:p>
          <a:endParaRPr lang="en-US"/>
        </a:p>
      </dgm:t>
    </dgm:pt>
    <dgm:pt modelId="{7BAD8EC1-96F0-634A-A066-1A182B9F9163}">
      <dgm:prSet phldrT="[Text]"/>
      <dgm:spPr>
        <a:solidFill>
          <a:schemeClr val="accent1">
            <a:alpha val="20000"/>
          </a:schemeClr>
        </a:solidFill>
        <a:ln>
          <a:noFill/>
        </a:ln>
      </dgm:spPr>
      <dgm:t>
        <a:bodyPr lIns="228600" tIns="228600" rIns="228600" bIns="228600"/>
        <a:lstStyle/>
        <a:p>
          <a:pPr marL="6350" indent="0">
            <a:buNone/>
            <a:tabLst/>
          </a:pPr>
          <a:r>
            <a:rPr lang="en-US" dirty="0">
              <a:solidFill>
                <a:schemeClr val="tx1"/>
              </a:solidFill>
              <a:effectLst/>
              <a:latin typeface="Arial" panose="020B0604020202020204" pitchFamily="34" charset="0"/>
              <a:ea typeface="+mn-ea"/>
              <a:cs typeface="Arial" panose="020B0604020202020204" pitchFamily="34" charset="0"/>
            </a:rPr>
            <a:t>The governing body responsible for AAPA’s strategic, administrative, and financial management.</a:t>
          </a:r>
          <a:endParaRPr lang="en-US" dirty="0">
            <a:latin typeface="Arial" panose="020B0604020202020204" pitchFamily="34" charset="0"/>
            <a:cs typeface="Arial" panose="020B0604020202020204" pitchFamily="34" charset="0"/>
          </a:endParaRPr>
        </a:p>
      </dgm:t>
    </dgm:pt>
    <dgm:pt modelId="{230E490F-95DB-904A-8B86-5DB6DC0B55B7}" type="parTrans" cxnId="{39394C63-50D3-9248-B700-B84B1C52876C}">
      <dgm:prSet/>
      <dgm:spPr/>
      <dgm:t>
        <a:bodyPr/>
        <a:lstStyle/>
        <a:p>
          <a:endParaRPr lang="en-US"/>
        </a:p>
      </dgm:t>
    </dgm:pt>
    <dgm:pt modelId="{FE71BDBA-4DE2-4647-A640-D33D68241080}" type="sibTrans" cxnId="{39394C63-50D3-9248-B700-B84B1C52876C}">
      <dgm:prSet/>
      <dgm:spPr/>
      <dgm:t>
        <a:bodyPr/>
        <a:lstStyle/>
        <a:p>
          <a:endParaRPr lang="en-US"/>
        </a:p>
      </dgm:t>
    </dgm:pt>
    <dgm:pt modelId="{24BC6904-EBDA-1C4D-9531-E16B5E87671C}">
      <dgm:prSet phldrT="[Text]"/>
      <dgm:spPr>
        <a:solidFill>
          <a:schemeClr val="accent4">
            <a:alpha val="20000"/>
          </a:schemeClr>
        </a:solidFill>
        <a:ln>
          <a:noFill/>
        </a:ln>
      </dgm:spPr>
      <dgm:t>
        <a:bodyPr lIns="228600" tIns="228600" rIns="228600" bIns="228600"/>
        <a:lstStyle/>
        <a:p>
          <a:pPr marL="0" indent="0">
            <a:buNone/>
            <a:tabLst/>
          </a:pPr>
          <a:r>
            <a:rPr lang="en-US" dirty="0">
              <a:solidFill>
                <a:schemeClr val="tx1"/>
              </a:solidFill>
              <a:effectLst/>
              <a:latin typeface="Arial" panose="020B0604020202020204" pitchFamily="34" charset="0"/>
              <a:ea typeface="+mn-ea"/>
              <a:cs typeface="Arial" panose="020B0604020202020204" pitchFamily="34" charset="0"/>
            </a:rPr>
            <a:t>Responsible for enacting policies establishing the collective values, philosophies, and principals of the PA profession.</a:t>
          </a:r>
          <a:endParaRPr lang="en-US" dirty="0">
            <a:latin typeface="Arial" panose="020B0604020202020204" pitchFamily="34" charset="0"/>
            <a:cs typeface="Arial" panose="020B0604020202020204" pitchFamily="34" charset="0"/>
          </a:endParaRPr>
        </a:p>
      </dgm:t>
    </dgm:pt>
    <dgm:pt modelId="{4A12AA48-B3CD-AE46-8686-79DFEE4B217E}" type="parTrans" cxnId="{BE87E099-03D8-F84E-814A-82D26207A129}">
      <dgm:prSet/>
      <dgm:spPr/>
      <dgm:t>
        <a:bodyPr/>
        <a:lstStyle/>
        <a:p>
          <a:endParaRPr lang="en-US"/>
        </a:p>
      </dgm:t>
    </dgm:pt>
    <dgm:pt modelId="{D7A677C5-426B-9447-B0B4-519C8680465A}" type="sibTrans" cxnId="{BE87E099-03D8-F84E-814A-82D26207A129}">
      <dgm:prSet/>
      <dgm:spPr/>
      <dgm:t>
        <a:bodyPr/>
        <a:lstStyle/>
        <a:p>
          <a:endParaRPr lang="en-US"/>
        </a:p>
      </dgm:t>
    </dgm:pt>
    <dgm:pt modelId="{6BBB7D19-852C-4E46-B312-52F19ECD805C}">
      <dgm:prSet phldrT="[Text]"/>
      <dgm:spPr>
        <a:solidFill>
          <a:schemeClr val="accent5">
            <a:alpha val="20000"/>
          </a:schemeClr>
        </a:solidFill>
        <a:ln>
          <a:noFill/>
        </a:ln>
      </dgm:spPr>
      <dgm:t>
        <a:bodyPr lIns="228600" tIns="228600" rIns="228600" bIns="228600"/>
        <a:lstStyle/>
        <a:p>
          <a:pPr marL="0" indent="0">
            <a:buFont typeface="Arial" panose="020B0604020202020204" pitchFamily="34" charset="0"/>
            <a:buNone/>
            <a:tabLst/>
          </a:pPr>
          <a:r>
            <a:rPr lang="en-US" dirty="0">
              <a:latin typeface="Arial" panose="020B0604020202020204" pitchFamily="34" charset="0"/>
              <a:cs typeface="Arial" panose="020B0604020202020204" pitchFamily="34" charset="0"/>
            </a:rPr>
            <a:t>Participate in more than 400 internal and external opportunities each year to represent AAPA and the profession, ranging from long-term appointments to one-day activities.</a:t>
          </a:r>
        </a:p>
      </dgm:t>
    </dgm:pt>
    <dgm:pt modelId="{5410864F-7661-0442-9650-68189B56608F}" type="parTrans" cxnId="{458E5CD2-2BC6-B74B-A99D-125AE212D1F9}">
      <dgm:prSet/>
      <dgm:spPr/>
      <dgm:t>
        <a:bodyPr/>
        <a:lstStyle/>
        <a:p>
          <a:endParaRPr lang="en-US"/>
        </a:p>
      </dgm:t>
    </dgm:pt>
    <dgm:pt modelId="{F57B1464-B304-834C-8680-24D82762114F}" type="sibTrans" cxnId="{458E5CD2-2BC6-B74B-A99D-125AE212D1F9}">
      <dgm:prSet/>
      <dgm:spPr/>
      <dgm:t>
        <a:bodyPr/>
        <a:lstStyle/>
        <a:p>
          <a:endParaRPr lang="en-US"/>
        </a:p>
      </dgm:t>
    </dgm:pt>
    <dgm:pt modelId="{9CA26689-13F3-1344-8EF2-B01150AD434E}">
      <dgm:prSet phldrT="[Text]"/>
      <dgm:spPr>
        <a:solidFill>
          <a:schemeClr val="accent2">
            <a:alpha val="20000"/>
          </a:schemeClr>
        </a:solidFill>
        <a:ln>
          <a:noFill/>
        </a:ln>
      </dgm:spPr>
      <dgm:t>
        <a:bodyPr lIns="228600" tIns="228600" rIns="228600" bIns="228600"/>
        <a:lstStyle/>
        <a:p>
          <a:pPr marL="0" indent="0">
            <a:buNone/>
            <a:tabLst/>
          </a:pPr>
          <a:r>
            <a:rPr lang="en-US" dirty="0">
              <a:solidFill>
                <a:schemeClr val="tx1"/>
              </a:solidFill>
              <a:effectLst/>
              <a:latin typeface="Arial" panose="020B0604020202020204" pitchFamily="34" charset="0"/>
              <a:ea typeface="+mn-ea"/>
              <a:cs typeface="Arial" panose="020B0604020202020204" pitchFamily="34" charset="0"/>
            </a:rPr>
            <a:t>Leads student efforts to further the mission of the Academy, and gives voice to student perspectives on issues facing the Academy and the profession.</a:t>
          </a:r>
          <a:endParaRPr lang="en-US" dirty="0">
            <a:latin typeface="Arial" panose="020B0604020202020204" pitchFamily="34" charset="0"/>
            <a:cs typeface="Arial" panose="020B0604020202020204" pitchFamily="34" charset="0"/>
          </a:endParaRPr>
        </a:p>
      </dgm:t>
    </dgm:pt>
    <dgm:pt modelId="{E058BC36-13D5-1048-95F0-62C42C991AFF}" type="parTrans" cxnId="{A988A782-BA0E-F144-BF8F-2FA598DB5842}">
      <dgm:prSet/>
      <dgm:spPr/>
      <dgm:t>
        <a:bodyPr/>
        <a:lstStyle/>
        <a:p>
          <a:endParaRPr lang="en-US"/>
        </a:p>
      </dgm:t>
    </dgm:pt>
    <dgm:pt modelId="{0783FE06-8300-AE4C-8B80-02B43FD3558D}" type="sibTrans" cxnId="{A988A782-BA0E-F144-BF8F-2FA598DB5842}">
      <dgm:prSet/>
      <dgm:spPr/>
      <dgm:t>
        <a:bodyPr/>
        <a:lstStyle/>
        <a:p>
          <a:endParaRPr lang="en-US"/>
        </a:p>
      </dgm:t>
    </dgm:pt>
    <dgm:pt modelId="{A9862FD2-25F5-CB47-818E-75BB24B5ECB8}" type="pres">
      <dgm:prSet presAssocID="{8B14B917-0CFA-124F-AE8E-1E59D929052E}" presName="Name0" presStyleCnt="0">
        <dgm:presLayoutVars>
          <dgm:dir/>
          <dgm:animLvl val="lvl"/>
          <dgm:resizeHandles val="exact"/>
        </dgm:presLayoutVars>
      </dgm:prSet>
      <dgm:spPr/>
    </dgm:pt>
    <dgm:pt modelId="{4567E105-D60E-7347-B7B6-798BB2FAB306}" type="pres">
      <dgm:prSet presAssocID="{95707328-AE3D-4243-A64D-CF2FF90B4704}" presName="composite" presStyleCnt="0"/>
      <dgm:spPr/>
    </dgm:pt>
    <dgm:pt modelId="{93EFB8F5-CF3B-7448-9C1C-CF057DF394D4}" type="pres">
      <dgm:prSet presAssocID="{95707328-AE3D-4243-A64D-CF2FF90B4704}" presName="parTx" presStyleLbl="alignNode1" presStyleIdx="0" presStyleCnt="4">
        <dgm:presLayoutVars>
          <dgm:chMax val="0"/>
          <dgm:chPref val="0"/>
          <dgm:bulletEnabled val="1"/>
        </dgm:presLayoutVars>
      </dgm:prSet>
      <dgm:spPr/>
    </dgm:pt>
    <dgm:pt modelId="{9B88F0A0-CFD4-5344-A8C9-2DCF66DA7326}" type="pres">
      <dgm:prSet presAssocID="{95707328-AE3D-4243-A64D-CF2FF90B4704}" presName="desTx" presStyleLbl="alignAccFollowNode1" presStyleIdx="0" presStyleCnt="4">
        <dgm:presLayoutVars>
          <dgm:bulletEnabled val="1"/>
        </dgm:presLayoutVars>
      </dgm:prSet>
      <dgm:spPr/>
    </dgm:pt>
    <dgm:pt modelId="{BAF4269D-1204-0444-82BD-F817A14C59F0}" type="pres">
      <dgm:prSet presAssocID="{9420F351-C4F8-3D4F-9B7B-D824635AAD62}" presName="space" presStyleCnt="0"/>
      <dgm:spPr/>
    </dgm:pt>
    <dgm:pt modelId="{3BC4479F-9A0D-D844-B815-049987422985}" type="pres">
      <dgm:prSet presAssocID="{86CB4491-1A9A-184D-84D0-BDF7BBDD2387}" presName="composite" presStyleCnt="0"/>
      <dgm:spPr/>
    </dgm:pt>
    <dgm:pt modelId="{1A940FFD-3F96-7746-A039-6E46F90A695F}" type="pres">
      <dgm:prSet presAssocID="{86CB4491-1A9A-184D-84D0-BDF7BBDD2387}" presName="parTx" presStyleLbl="alignNode1" presStyleIdx="1" presStyleCnt="4">
        <dgm:presLayoutVars>
          <dgm:chMax val="0"/>
          <dgm:chPref val="0"/>
          <dgm:bulletEnabled val="1"/>
        </dgm:presLayoutVars>
      </dgm:prSet>
      <dgm:spPr/>
    </dgm:pt>
    <dgm:pt modelId="{CC67130E-C595-8242-AFEA-FC5C545B44BA}" type="pres">
      <dgm:prSet presAssocID="{86CB4491-1A9A-184D-84D0-BDF7BBDD2387}" presName="desTx" presStyleLbl="alignAccFollowNode1" presStyleIdx="1" presStyleCnt="4">
        <dgm:presLayoutVars>
          <dgm:bulletEnabled val="1"/>
        </dgm:presLayoutVars>
      </dgm:prSet>
      <dgm:spPr/>
    </dgm:pt>
    <dgm:pt modelId="{1F8E9332-34D8-0948-9B6A-90B6E529696C}" type="pres">
      <dgm:prSet presAssocID="{A60D01D7-6030-7E4E-8E6D-9683E7EA2707}" presName="space" presStyleCnt="0"/>
      <dgm:spPr/>
    </dgm:pt>
    <dgm:pt modelId="{9F5DC853-20A3-5D42-8E4F-D04BECD8A8A8}" type="pres">
      <dgm:prSet presAssocID="{228EF5C1-6661-1943-BFED-0349A91D512D}" presName="composite" presStyleCnt="0"/>
      <dgm:spPr/>
    </dgm:pt>
    <dgm:pt modelId="{73972636-3F98-244B-A45E-35CE42C25F07}" type="pres">
      <dgm:prSet presAssocID="{228EF5C1-6661-1943-BFED-0349A91D512D}" presName="parTx" presStyleLbl="alignNode1" presStyleIdx="2" presStyleCnt="4">
        <dgm:presLayoutVars>
          <dgm:chMax val="0"/>
          <dgm:chPref val="0"/>
          <dgm:bulletEnabled val="1"/>
        </dgm:presLayoutVars>
      </dgm:prSet>
      <dgm:spPr/>
    </dgm:pt>
    <dgm:pt modelId="{8D2AA680-488C-D14C-AA15-747ABFF5308C}" type="pres">
      <dgm:prSet presAssocID="{228EF5C1-6661-1943-BFED-0349A91D512D}" presName="desTx" presStyleLbl="alignAccFollowNode1" presStyleIdx="2" presStyleCnt="4">
        <dgm:presLayoutVars>
          <dgm:bulletEnabled val="1"/>
        </dgm:presLayoutVars>
      </dgm:prSet>
      <dgm:spPr/>
    </dgm:pt>
    <dgm:pt modelId="{006A612F-D90B-D64E-9047-6048946B4F29}" type="pres">
      <dgm:prSet presAssocID="{0A2B3987-87B6-E24A-83DA-938FA55ED962}" presName="space" presStyleCnt="0"/>
      <dgm:spPr/>
    </dgm:pt>
    <dgm:pt modelId="{38261C34-DFA1-5048-ACA1-194719FFE81A}" type="pres">
      <dgm:prSet presAssocID="{D797174A-AC00-5C4C-90C9-77229FBCC8DD}" presName="composite" presStyleCnt="0"/>
      <dgm:spPr/>
    </dgm:pt>
    <dgm:pt modelId="{20AAE618-6285-EF40-9DE4-36BEF16754A1}" type="pres">
      <dgm:prSet presAssocID="{D797174A-AC00-5C4C-90C9-77229FBCC8DD}" presName="parTx" presStyleLbl="alignNode1" presStyleIdx="3" presStyleCnt="4">
        <dgm:presLayoutVars>
          <dgm:chMax val="0"/>
          <dgm:chPref val="0"/>
          <dgm:bulletEnabled val="1"/>
        </dgm:presLayoutVars>
      </dgm:prSet>
      <dgm:spPr/>
    </dgm:pt>
    <dgm:pt modelId="{609344A6-6B23-DF41-9F64-E9405637388E}" type="pres">
      <dgm:prSet presAssocID="{D797174A-AC00-5C4C-90C9-77229FBCC8DD}" presName="desTx" presStyleLbl="alignAccFollowNode1" presStyleIdx="3" presStyleCnt="4">
        <dgm:presLayoutVars>
          <dgm:bulletEnabled val="1"/>
        </dgm:presLayoutVars>
      </dgm:prSet>
      <dgm:spPr/>
    </dgm:pt>
  </dgm:ptLst>
  <dgm:cxnLst>
    <dgm:cxn modelId="{FA05A500-AA62-194E-94B0-6D302600BA62}" type="presOf" srcId="{9CA26689-13F3-1344-8EF2-B01150AD434E}" destId="{8D2AA680-488C-D14C-AA15-747ABFF5308C}" srcOrd="0" destOrd="0" presId="urn:microsoft.com/office/officeart/2005/8/layout/hList1"/>
    <dgm:cxn modelId="{4F32AC06-3C0A-FA41-A646-3A6FD7CA1758}" type="presOf" srcId="{D797174A-AC00-5C4C-90C9-77229FBCC8DD}" destId="{20AAE618-6285-EF40-9DE4-36BEF16754A1}" srcOrd="0" destOrd="0" presId="urn:microsoft.com/office/officeart/2005/8/layout/hList1"/>
    <dgm:cxn modelId="{784AC81B-57C4-194F-BA68-0A7814C5066C}" type="presOf" srcId="{95707328-AE3D-4243-A64D-CF2FF90B4704}" destId="{93EFB8F5-CF3B-7448-9C1C-CF057DF394D4}" srcOrd="0" destOrd="0" presId="urn:microsoft.com/office/officeart/2005/8/layout/hList1"/>
    <dgm:cxn modelId="{5CCA3339-C26E-7F42-B817-D22EA39AFDA3}" type="presOf" srcId="{8B14B917-0CFA-124F-AE8E-1E59D929052E}" destId="{A9862FD2-25F5-CB47-818E-75BB24B5ECB8}" srcOrd="0" destOrd="0" presId="urn:microsoft.com/office/officeart/2005/8/layout/hList1"/>
    <dgm:cxn modelId="{9FE6F85C-E5C6-F043-AB2F-F46A48AE163D}" srcId="{8B14B917-0CFA-124F-AE8E-1E59D929052E}" destId="{228EF5C1-6661-1943-BFED-0349A91D512D}" srcOrd="2" destOrd="0" parTransId="{FA4BEAAF-ED18-BF4B-ABBC-FADEA98516E6}" sibTransId="{0A2B3987-87B6-E24A-83DA-938FA55ED962}"/>
    <dgm:cxn modelId="{12984260-9F51-A04B-A66C-E687BEA3EB2C}" type="presOf" srcId="{6BBB7D19-852C-4E46-B312-52F19ECD805C}" destId="{609344A6-6B23-DF41-9F64-E9405637388E}" srcOrd="0" destOrd="0" presId="urn:microsoft.com/office/officeart/2005/8/layout/hList1"/>
    <dgm:cxn modelId="{39394C63-50D3-9248-B700-B84B1C52876C}" srcId="{95707328-AE3D-4243-A64D-CF2FF90B4704}" destId="{7BAD8EC1-96F0-634A-A066-1A182B9F9163}" srcOrd="0" destOrd="0" parTransId="{230E490F-95DB-904A-8B86-5DB6DC0B55B7}" sibTransId="{FE71BDBA-4DE2-4647-A640-D33D68241080}"/>
    <dgm:cxn modelId="{537E4166-06F1-524B-BE76-D370F224794F}" type="presOf" srcId="{7BAD8EC1-96F0-634A-A066-1A182B9F9163}" destId="{9B88F0A0-CFD4-5344-A8C9-2DCF66DA7326}" srcOrd="0" destOrd="0" presId="urn:microsoft.com/office/officeart/2005/8/layout/hList1"/>
    <dgm:cxn modelId="{42683576-4813-AB4B-A363-0C91B1E1E132}" srcId="{8B14B917-0CFA-124F-AE8E-1E59D929052E}" destId="{95707328-AE3D-4243-A64D-CF2FF90B4704}" srcOrd="0" destOrd="0" parTransId="{81D3DDF6-6E97-8345-B1D3-73714973B7BB}" sibTransId="{9420F351-C4F8-3D4F-9B7B-D824635AAD62}"/>
    <dgm:cxn modelId="{6B92CE79-09E7-E14F-80F0-090807173D48}" srcId="{8B14B917-0CFA-124F-AE8E-1E59D929052E}" destId="{86CB4491-1A9A-184D-84D0-BDF7BBDD2387}" srcOrd="1" destOrd="0" parTransId="{9EE254BE-857D-9447-A216-06F05E0AEF25}" sibTransId="{A60D01D7-6030-7E4E-8E6D-9683E7EA2707}"/>
    <dgm:cxn modelId="{65BC337B-31F0-3A49-AD73-6BEC31CC72D2}" type="presOf" srcId="{86CB4491-1A9A-184D-84D0-BDF7BBDD2387}" destId="{1A940FFD-3F96-7746-A039-6E46F90A695F}" srcOrd="0" destOrd="0" presId="urn:microsoft.com/office/officeart/2005/8/layout/hList1"/>
    <dgm:cxn modelId="{A988A782-BA0E-F144-BF8F-2FA598DB5842}" srcId="{228EF5C1-6661-1943-BFED-0349A91D512D}" destId="{9CA26689-13F3-1344-8EF2-B01150AD434E}" srcOrd="0" destOrd="0" parTransId="{E058BC36-13D5-1048-95F0-62C42C991AFF}" sibTransId="{0783FE06-8300-AE4C-8B80-02B43FD3558D}"/>
    <dgm:cxn modelId="{BE87E099-03D8-F84E-814A-82D26207A129}" srcId="{86CB4491-1A9A-184D-84D0-BDF7BBDD2387}" destId="{24BC6904-EBDA-1C4D-9531-E16B5E87671C}" srcOrd="0" destOrd="0" parTransId="{4A12AA48-B3CD-AE46-8686-79DFEE4B217E}" sibTransId="{D7A677C5-426B-9447-B0B4-519C8680465A}"/>
    <dgm:cxn modelId="{81A3BCB3-AB31-CE48-9F29-B962E4C7DB93}" type="presOf" srcId="{24BC6904-EBDA-1C4D-9531-E16B5E87671C}" destId="{CC67130E-C595-8242-AFEA-FC5C545B44BA}" srcOrd="0" destOrd="0" presId="urn:microsoft.com/office/officeart/2005/8/layout/hList1"/>
    <dgm:cxn modelId="{20EE96B5-81E3-8540-B350-7A0C2FEA0383}" srcId="{8B14B917-0CFA-124F-AE8E-1E59D929052E}" destId="{D797174A-AC00-5C4C-90C9-77229FBCC8DD}" srcOrd="3" destOrd="0" parTransId="{10D61E91-8985-3E49-8846-79CA6A645B8C}" sibTransId="{86DDC0B6-653E-A142-8EBC-192B5157C98E}"/>
    <dgm:cxn modelId="{E2B509CC-3359-CE4E-B973-A255C0AF8B31}" type="presOf" srcId="{228EF5C1-6661-1943-BFED-0349A91D512D}" destId="{73972636-3F98-244B-A45E-35CE42C25F07}" srcOrd="0" destOrd="0" presId="urn:microsoft.com/office/officeart/2005/8/layout/hList1"/>
    <dgm:cxn modelId="{458E5CD2-2BC6-B74B-A99D-125AE212D1F9}" srcId="{D797174A-AC00-5C4C-90C9-77229FBCC8DD}" destId="{6BBB7D19-852C-4E46-B312-52F19ECD805C}" srcOrd="0" destOrd="0" parTransId="{5410864F-7661-0442-9650-68189B56608F}" sibTransId="{F57B1464-B304-834C-8680-24D82762114F}"/>
    <dgm:cxn modelId="{A9C602C6-8D83-0148-9C6D-E2FDE1E9C584}" type="presParOf" srcId="{A9862FD2-25F5-CB47-818E-75BB24B5ECB8}" destId="{4567E105-D60E-7347-B7B6-798BB2FAB306}" srcOrd="0" destOrd="0" presId="urn:microsoft.com/office/officeart/2005/8/layout/hList1"/>
    <dgm:cxn modelId="{87F5A257-3D9D-C94A-B704-CB6FD03DE51F}" type="presParOf" srcId="{4567E105-D60E-7347-B7B6-798BB2FAB306}" destId="{93EFB8F5-CF3B-7448-9C1C-CF057DF394D4}" srcOrd="0" destOrd="0" presId="urn:microsoft.com/office/officeart/2005/8/layout/hList1"/>
    <dgm:cxn modelId="{2C6E8BA7-0BB7-ED45-A723-7111D60E65F7}" type="presParOf" srcId="{4567E105-D60E-7347-B7B6-798BB2FAB306}" destId="{9B88F0A0-CFD4-5344-A8C9-2DCF66DA7326}" srcOrd="1" destOrd="0" presId="urn:microsoft.com/office/officeart/2005/8/layout/hList1"/>
    <dgm:cxn modelId="{BD7EBEFF-4D13-C84A-962D-6916CA9046DD}" type="presParOf" srcId="{A9862FD2-25F5-CB47-818E-75BB24B5ECB8}" destId="{BAF4269D-1204-0444-82BD-F817A14C59F0}" srcOrd="1" destOrd="0" presId="urn:microsoft.com/office/officeart/2005/8/layout/hList1"/>
    <dgm:cxn modelId="{62511B30-923D-3C49-B6AE-60A78EB54605}" type="presParOf" srcId="{A9862FD2-25F5-CB47-818E-75BB24B5ECB8}" destId="{3BC4479F-9A0D-D844-B815-049987422985}" srcOrd="2" destOrd="0" presId="urn:microsoft.com/office/officeart/2005/8/layout/hList1"/>
    <dgm:cxn modelId="{31C6CAEE-7EBC-B845-9BA1-D01E468E3B02}" type="presParOf" srcId="{3BC4479F-9A0D-D844-B815-049987422985}" destId="{1A940FFD-3F96-7746-A039-6E46F90A695F}" srcOrd="0" destOrd="0" presId="urn:microsoft.com/office/officeart/2005/8/layout/hList1"/>
    <dgm:cxn modelId="{B9E60E32-CD4F-A14A-B7A3-C2CC9DC7CACB}" type="presParOf" srcId="{3BC4479F-9A0D-D844-B815-049987422985}" destId="{CC67130E-C595-8242-AFEA-FC5C545B44BA}" srcOrd="1" destOrd="0" presId="urn:microsoft.com/office/officeart/2005/8/layout/hList1"/>
    <dgm:cxn modelId="{F1A34BCD-9839-804C-ADAB-EF2B6CFB3C38}" type="presParOf" srcId="{A9862FD2-25F5-CB47-818E-75BB24B5ECB8}" destId="{1F8E9332-34D8-0948-9B6A-90B6E529696C}" srcOrd="3" destOrd="0" presId="urn:microsoft.com/office/officeart/2005/8/layout/hList1"/>
    <dgm:cxn modelId="{93DF5543-540C-6A4F-95DF-A2792D687C1C}" type="presParOf" srcId="{A9862FD2-25F5-CB47-818E-75BB24B5ECB8}" destId="{9F5DC853-20A3-5D42-8E4F-D04BECD8A8A8}" srcOrd="4" destOrd="0" presId="urn:microsoft.com/office/officeart/2005/8/layout/hList1"/>
    <dgm:cxn modelId="{3FBE6A01-500A-0A44-8274-616EA5C6D3F5}" type="presParOf" srcId="{9F5DC853-20A3-5D42-8E4F-D04BECD8A8A8}" destId="{73972636-3F98-244B-A45E-35CE42C25F07}" srcOrd="0" destOrd="0" presId="urn:microsoft.com/office/officeart/2005/8/layout/hList1"/>
    <dgm:cxn modelId="{85BE8353-CE7A-CF49-81A8-7B6FE6F5E6F5}" type="presParOf" srcId="{9F5DC853-20A3-5D42-8E4F-D04BECD8A8A8}" destId="{8D2AA680-488C-D14C-AA15-747ABFF5308C}" srcOrd="1" destOrd="0" presId="urn:microsoft.com/office/officeart/2005/8/layout/hList1"/>
    <dgm:cxn modelId="{46DB658F-1114-3D4A-B8D7-541755F013AD}" type="presParOf" srcId="{A9862FD2-25F5-CB47-818E-75BB24B5ECB8}" destId="{006A612F-D90B-D64E-9047-6048946B4F29}" srcOrd="5" destOrd="0" presId="urn:microsoft.com/office/officeart/2005/8/layout/hList1"/>
    <dgm:cxn modelId="{4525A390-A8AF-5C49-8CF3-3AC8F159E3AC}" type="presParOf" srcId="{A9862FD2-25F5-CB47-818E-75BB24B5ECB8}" destId="{38261C34-DFA1-5048-ACA1-194719FFE81A}" srcOrd="6" destOrd="0" presId="urn:microsoft.com/office/officeart/2005/8/layout/hList1"/>
    <dgm:cxn modelId="{9B81C9B6-C200-6F42-93D3-44B7115DA08F}" type="presParOf" srcId="{38261C34-DFA1-5048-ACA1-194719FFE81A}" destId="{20AAE618-6285-EF40-9DE4-36BEF16754A1}" srcOrd="0" destOrd="0" presId="urn:microsoft.com/office/officeart/2005/8/layout/hList1"/>
    <dgm:cxn modelId="{C2ADF8B0-05C5-2D4A-A486-7CBAB926D323}" type="presParOf" srcId="{38261C34-DFA1-5048-ACA1-194719FFE81A}" destId="{609344A6-6B23-DF41-9F64-E940563738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DACBD7-3E0E-924C-974B-2941283C6C5E}" type="doc">
      <dgm:prSet loTypeId="urn:microsoft.com/office/officeart/2008/layout/BendingPictureSemiTransparentText" loCatId="" qsTypeId="urn:microsoft.com/office/officeart/2005/8/quickstyle/simple1" qsCatId="simple" csTypeId="urn:microsoft.com/office/officeart/2005/8/colors/accent1_2" csCatId="accent1" phldr="1"/>
      <dgm:spPr/>
      <dgm:t>
        <a:bodyPr/>
        <a:lstStyle/>
        <a:p>
          <a:endParaRPr lang="en-US"/>
        </a:p>
      </dgm:t>
    </dgm:pt>
    <dgm:pt modelId="{CF45EF43-92E6-E749-89F7-465B102D19D5}">
      <dgm:prSet phldrT="[Text]"/>
      <dgm:spPr>
        <a:solidFill>
          <a:schemeClr val="accent3">
            <a:alpha val="70000"/>
          </a:schemeClr>
        </a:solidFill>
      </dgm:spPr>
      <dgm:t>
        <a:bodyPr/>
        <a:lstStyle/>
        <a:p>
          <a:r>
            <a:rPr lang="en-US" dirty="0">
              <a:latin typeface="Rockwell" panose="02060603020205020403" pitchFamily="18" charset="77"/>
            </a:rPr>
            <a:t>Huddle</a:t>
          </a:r>
        </a:p>
      </dgm:t>
    </dgm:pt>
    <dgm:pt modelId="{2A16D702-9EF6-3F4D-B510-6E1327BE4708}" type="parTrans" cxnId="{7597AAFA-1D60-6946-AC8B-88B5E2D4492D}">
      <dgm:prSet/>
      <dgm:spPr/>
      <dgm:t>
        <a:bodyPr/>
        <a:lstStyle/>
        <a:p>
          <a:endParaRPr lang="en-US"/>
        </a:p>
      </dgm:t>
    </dgm:pt>
    <dgm:pt modelId="{D14CF2C1-837C-9540-8D47-8C249BAAA30A}" type="sibTrans" cxnId="{7597AAFA-1D60-6946-AC8B-88B5E2D4492D}">
      <dgm:prSet/>
      <dgm:spPr/>
      <dgm:t>
        <a:bodyPr/>
        <a:lstStyle/>
        <a:p>
          <a:endParaRPr lang="en-US"/>
        </a:p>
      </dgm:t>
    </dgm:pt>
    <dgm:pt modelId="{9305E1BC-C7B9-8B4D-9534-B4644BD01576}">
      <dgm:prSet phldrT="[Text]"/>
      <dgm:spPr>
        <a:solidFill>
          <a:schemeClr val="tx2">
            <a:alpha val="70000"/>
          </a:schemeClr>
        </a:solidFill>
      </dgm:spPr>
      <dgm:t>
        <a:bodyPr/>
        <a:lstStyle/>
        <a:p>
          <a:r>
            <a:rPr lang="en-US" dirty="0">
              <a:latin typeface="Rockwell" panose="02060603020205020403" pitchFamily="18" charset="77"/>
            </a:rPr>
            <a:t>Mentor Match</a:t>
          </a:r>
        </a:p>
      </dgm:t>
    </dgm:pt>
    <dgm:pt modelId="{14BFBA72-BEFE-0E4C-8C74-D5731FB288ED}" type="parTrans" cxnId="{F67DAABA-1C48-6B43-9521-3BC68CD6C806}">
      <dgm:prSet/>
      <dgm:spPr/>
      <dgm:t>
        <a:bodyPr/>
        <a:lstStyle/>
        <a:p>
          <a:endParaRPr lang="en-US"/>
        </a:p>
      </dgm:t>
    </dgm:pt>
    <dgm:pt modelId="{C205CEF6-0A38-5140-B48D-FE274E13CBBD}" type="sibTrans" cxnId="{F67DAABA-1C48-6B43-9521-3BC68CD6C806}">
      <dgm:prSet/>
      <dgm:spPr/>
      <dgm:t>
        <a:bodyPr/>
        <a:lstStyle/>
        <a:p>
          <a:endParaRPr lang="en-US"/>
        </a:p>
      </dgm:t>
    </dgm:pt>
    <dgm:pt modelId="{494263C1-7FC7-3B43-B704-945C1FC5929E}">
      <dgm:prSet phldrT="[Text]"/>
      <dgm:spPr>
        <a:solidFill>
          <a:schemeClr val="accent1">
            <a:alpha val="70000"/>
          </a:schemeClr>
        </a:solidFill>
      </dgm:spPr>
      <dgm:t>
        <a:bodyPr/>
        <a:lstStyle/>
        <a:p>
          <a:r>
            <a:rPr lang="en-US" dirty="0">
              <a:latin typeface="Rockwell" panose="02060603020205020403" pitchFamily="18" charset="77"/>
            </a:rPr>
            <a:t>JAAPA</a:t>
          </a:r>
        </a:p>
      </dgm:t>
    </dgm:pt>
    <dgm:pt modelId="{6C69A28A-C098-8F42-B4AE-72192B523708}" type="parTrans" cxnId="{7F1E61EF-1091-F949-ABDE-253487A8FBBC}">
      <dgm:prSet/>
      <dgm:spPr/>
      <dgm:t>
        <a:bodyPr/>
        <a:lstStyle/>
        <a:p>
          <a:endParaRPr lang="en-US"/>
        </a:p>
      </dgm:t>
    </dgm:pt>
    <dgm:pt modelId="{5C49FA3D-48BF-8A41-B4A9-6487FC8DD8F8}" type="sibTrans" cxnId="{7F1E61EF-1091-F949-ABDE-253487A8FBBC}">
      <dgm:prSet/>
      <dgm:spPr/>
      <dgm:t>
        <a:bodyPr/>
        <a:lstStyle/>
        <a:p>
          <a:endParaRPr lang="en-US"/>
        </a:p>
      </dgm:t>
    </dgm:pt>
    <dgm:pt modelId="{EF2D4999-9C93-0D4D-A2E8-724ED0AD1511}">
      <dgm:prSet phldrT="[Text]"/>
      <dgm:spPr>
        <a:solidFill>
          <a:schemeClr val="accent4">
            <a:alpha val="70000"/>
          </a:schemeClr>
        </a:solidFill>
      </dgm:spPr>
      <dgm:t>
        <a:bodyPr/>
        <a:lstStyle/>
        <a:p>
          <a:r>
            <a:rPr lang="en-US" dirty="0">
              <a:latin typeface="Rockwell" panose="02060603020205020403" pitchFamily="18" charset="77"/>
            </a:rPr>
            <a:t>News Central</a:t>
          </a:r>
        </a:p>
      </dgm:t>
    </dgm:pt>
    <dgm:pt modelId="{852618C2-2EF4-D544-8151-13923725AA7C}" type="parTrans" cxnId="{A152A6B2-E048-DA43-B1B8-21FEA50FB808}">
      <dgm:prSet/>
      <dgm:spPr/>
      <dgm:t>
        <a:bodyPr/>
        <a:lstStyle/>
        <a:p>
          <a:endParaRPr lang="en-US"/>
        </a:p>
      </dgm:t>
    </dgm:pt>
    <dgm:pt modelId="{2F7DC4EF-AEC7-C542-8A98-9449B8DF391E}" type="sibTrans" cxnId="{A152A6B2-E048-DA43-B1B8-21FEA50FB808}">
      <dgm:prSet/>
      <dgm:spPr/>
      <dgm:t>
        <a:bodyPr/>
        <a:lstStyle/>
        <a:p>
          <a:endParaRPr lang="en-US"/>
        </a:p>
      </dgm:t>
    </dgm:pt>
    <dgm:pt modelId="{11D29595-7C4B-FC4D-8C9C-5522FECCEB32}">
      <dgm:prSet phldrT="[Text]"/>
      <dgm:spPr>
        <a:solidFill>
          <a:schemeClr val="accent2">
            <a:alpha val="88000"/>
          </a:schemeClr>
        </a:solidFill>
      </dgm:spPr>
      <dgm:t>
        <a:bodyPr/>
        <a:lstStyle/>
        <a:p>
          <a:r>
            <a:rPr lang="en-US" dirty="0">
              <a:latin typeface="Rockwell" panose="02060603020205020403" pitchFamily="18" charset="77"/>
            </a:rPr>
            <a:t>PA-Central</a:t>
          </a:r>
        </a:p>
      </dgm:t>
    </dgm:pt>
    <dgm:pt modelId="{D06CCEC2-CD2D-5D40-97BC-2A1900B400B7}" type="parTrans" cxnId="{17C24471-09D3-7C4B-8132-82B1AD906FA9}">
      <dgm:prSet/>
      <dgm:spPr/>
      <dgm:t>
        <a:bodyPr/>
        <a:lstStyle/>
        <a:p>
          <a:endParaRPr lang="en-US"/>
        </a:p>
      </dgm:t>
    </dgm:pt>
    <dgm:pt modelId="{B50E6B84-4CD0-B74F-B085-B1730A573BFF}" type="sibTrans" cxnId="{17C24471-09D3-7C4B-8132-82B1AD906FA9}">
      <dgm:prSet/>
      <dgm:spPr/>
      <dgm:t>
        <a:bodyPr/>
        <a:lstStyle/>
        <a:p>
          <a:endParaRPr lang="en-US"/>
        </a:p>
      </dgm:t>
    </dgm:pt>
    <dgm:pt modelId="{A25760BB-A915-0F43-961D-22048377537C}">
      <dgm:prSet phldrT="[Text]"/>
      <dgm:spPr>
        <a:solidFill>
          <a:schemeClr val="accent5">
            <a:alpha val="70000"/>
          </a:schemeClr>
        </a:solidFill>
      </dgm:spPr>
      <dgm:t>
        <a:bodyPr/>
        <a:lstStyle/>
        <a:p>
          <a:r>
            <a:rPr lang="en-US" dirty="0">
              <a:latin typeface="Rockwell" panose="02060603020205020403" pitchFamily="18" charset="77"/>
            </a:rPr>
            <a:t>Medical Watch</a:t>
          </a:r>
        </a:p>
      </dgm:t>
    </dgm:pt>
    <dgm:pt modelId="{3772F333-84B6-3640-AC87-4A0CF9643E5F}" type="parTrans" cxnId="{FFBAB754-7FCF-9145-B10C-7C5FA7E9D079}">
      <dgm:prSet/>
      <dgm:spPr/>
      <dgm:t>
        <a:bodyPr/>
        <a:lstStyle/>
        <a:p>
          <a:endParaRPr lang="en-US"/>
        </a:p>
      </dgm:t>
    </dgm:pt>
    <dgm:pt modelId="{BBB53A05-2CDC-DE4A-9E1E-24BACFEAE04E}" type="sibTrans" cxnId="{FFBAB754-7FCF-9145-B10C-7C5FA7E9D079}">
      <dgm:prSet/>
      <dgm:spPr/>
      <dgm:t>
        <a:bodyPr/>
        <a:lstStyle/>
        <a:p>
          <a:endParaRPr lang="en-US"/>
        </a:p>
      </dgm:t>
    </dgm:pt>
    <dgm:pt modelId="{AEA346E7-48DB-1B49-87B2-58DB7EDB4CF8}" type="pres">
      <dgm:prSet presAssocID="{43DACBD7-3E0E-924C-974B-2941283C6C5E}" presName="Name0" presStyleCnt="0">
        <dgm:presLayoutVars>
          <dgm:dir/>
          <dgm:resizeHandles val="exact"/>
        </dgm:presLayoutVars>
      </dgm:prSet>
      <dgm:spPr/>
    </dgm:pt>
    <dgm:pt modelId="{C6583E2B-3C2A-2744-98D5-5C0DD4DA734A}" type="pres">
      <dgm:prSet presAssocID="{CF45EF43-92E6-E749-89F7-465B102D19D5}" presName="composite" presStyleCnt="0"/>
      <dgm:spPr/>
    </dgm:pt>
    <dgm:pt modelId="{A07373DC-6E44-1149-8AC5-151739DD51F0}" type="pres">
      <dgm:prSet presAssocID="{CF45EF43-92E6-E749-89F7-465B102D19D5}" presName="rect1" presStyleLbl="bgShp" presStyleIdx="0" presStyleCnt="6" custScaleX="99325"/>
      <dgm:spPr>
        <a:blipFill dpi="0" rotWithShape="1">
          <a:blip xmlns:r="http://schemas.openxmlformats.org/officeDocument/2006/relationships" r:embed="rId1"/>
          <a:srcRect/>
          <a:stretch>
            <a:fillRect t="30582" b="30582"/>
          </a:stretch>
        </a:blipFill>
        <a:ln w="25400">
          <a:solidFill>
            <a:schemeClr val="tx2"/>
          </a:solidFill>
        </a:ln>
      </dgm:spPr>
    </dgm:pt>
    <dgm:pt modelId="{B3C03011-5B01-C040-B8D5-753415731706}" type="pres">
      <dgm:prSet presAssocID="{CF45EF43-92E6-E749-89F7-465B102D19D5}" presName="rect2" presStyleLbl="trBgShp" presStyleIdx="0" presStyleCnt="6" custLinFactNeighborY="24565">
        <dgm:presLayoutVars>
          <dgm:bulletEnabled val="1"/>
        </dgm:presLayoutVars>
      </dgm:prSet>
      <dgm:spPr/>
    </dgm:pt>
    <dgm:pt modelId="{12015228-1368-3B4A-9E8C-22F0F9F3CEB3}" type="pres">
      <dgm:prSet presAssocID="{D14CF2C1-837C-9540-8D47-8C249BAAA30A}" presName="sibTrans" presStyleCnt="0"/>
      <dgm:spPr/>
    </dgm:pt>
    <dgm:pt modelId="{0CA89EE1-423C-CD4C-BCCF-9EF0FFCE8183}" type="pres">
      <dgm:prSet presAssocID="{9305E1BC-C7B9-8B4D-9534-B4644BD01576}" presName="composite" presStyleCnt="0"/>
      <dgm:spPr/>
    </dgm:pt>
    <dgm:pt modelId="{0CDC35F4-B1CF-FA4F-A5FC-74B151BB7A77}" type="pres">
      <dgm:prSet presAssocID="{9305E1BC-C7B9-8B4D-9534-B4644BD01576}" presName="rect1" presStyleLbl="bgShp" presStyleIdx="1" presStyleCnt="6"/>
      <dgm:spPr>
        <a:blipFill dpi="0" rotWithShape="1">
          <a:blip xmlns:r="http://schemas.openxmlformats.org/officeDocument/2006/relationships" r:embed="rId2"/>
          <a:srcRect/>
          <a:stretch>
            <a:fillRect t="19170" b="19170"/>
          </a:stretch>
        </a:blipFill>
        <a:ln w="25400">
          <a:solidFill>
            <a:schemeClr val="tx2"/>
          </a:solidFill>
        </a:ln>
      </dgm:spPr>
    </dgm:pt>
    <dgm:pt modelId="{D64E9FC0-BBF9-1F45-9E70-08C67B609AEC}" type="pres">
      <dgm:prSet presAssocID="{9305E1BC-C7B9-8B4D-9534-B4644BD01576}" presName="rect2" presStyleLbl="trBgShp" presStyleIdx="1" presStyleCnt="6" custLinFactNeighborY="24565">
        <dgm:presLayoutVars>
          <dgm:bulletEnabled val="1"/>
        </dgm:presLayoutVars>
      </dgm:prSet>
      <dgm:spPr/>
    </dgm:pt>
    <dgm:pt modelId="{57BEA356-9995-914C-B7C2-BB9A49D64AFC}" type="pres">
      <dgm:prSet presAssocID="{C205CEF6-0A38-5140-B48D-FE274E13CBBD}" presName="sibTrans" presStyleCnt="0"/>
      <dgm:spPr/>
    </dgm:pt>
    <dgm:pt modelId="{404ED328-0DDB-7545-947F-E1E8EA592467}" type="pres">
      <dgm:prSet presAssocID="{494263C1-7FC7-3B43-B704-945C1FC5929E}" presName="composite" presStyleCnt="0"/>
      <dgm:spPr/>
    </dgm:pt>
    <dgm:pt modelId="{A67DF37F-8B75-D242-A52E-F772A5C43494}" type="pres">
      <dgm:prSet presAssocID="{494263C1-7FC7-3B43-B704-945C1FC5929E}" presName="rect1" presStyleLbl="bgShp" presStyleIdx="2" presStyleCnt="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8649" r="18649"/>
          </a:stretch>
        </a:blipFill>
        <a:ln w="25400">
          <a:solidFill>
            <a:schemeClr val="tx2"/>
          </a:solidFill>
        </a:ln>
      </dgm:spPr>
    </dgm:pt>
    <dgm:pt modelId="{9335E909-8E52-4F45-9A06-11F94F7ADBC0}" type="pres">
      <dgm:prSet presAssocID="{494263C1-7FC7-3B43-B704-945C1FC5929E}" presName="rect2" presStyleLbl="trBgShp" presStyleIdx="2" presStyleCnt="6" custLinFactNeighborY="25930">
        <dgm:presLayoutVars>
          <dgm:bulletEnabled val="1"/>
        </dgm:presLayoutVars>
      </dgm:prSet>
      <dgm:spPr/>
    </dgm:pt>
    <dgm:pt modelId="{3480F684-A2A3-B24D-A5F2-358C48A229E3}" type="pres">
      <dgm:prSet presAssocID="{5C49FA3D-48BF-8A41-B4A9-6487FC8DD8F8}" presName="sibTrans" presStyleCnt="0"/>
      <dgm:spPr/>
    </dgm:pt>
    <dgm:pt modelId="{30083ABC-C4BE-DB43-9037-CB87E1F892B8}" type="pres">
      <dgm:prSet presAssocID="{EF2D4999-9C93-0D4D-A2E8-724ED0AD1511}" presName="composite" presStyleCnt="0"/>
      <dgm:spPr/>
    </dgm:pt>
    <dgm:pt modelId="{617411F0-A5B5-C14A-8152-BEA2C1EF37C9}" type="pres">
      <dgm:prSet presAssocID="{EF2D4999-9C93-0D4D-A2E8-724ED0AD1511}" presName="rect1" presStyleLbl="bgShp" presStyleIdx="3" presStyleCnt="6"/>
      <dgm:spPr>
        <a:blipFill dpi="0" rotWithShape="1">
          <a:blip xmlns:r="http://schemas.openxmlformats.org/officeDocument/2006/relationships" r:embed="rId4"/>
          <a:srcRect/>
          <a:stretch>
            <a:fillRect t="25944" b="25944"/>
          </a:stretch>
        </a:blipFill>
        <a:ln w="25400">
          <a:solidFill>
            <a:schemeClr val="tx2"/>
          </a:solidFill>
        </a:ln>
      </dgm:spPr>
    </dgm:pt>
    <dgm:pt modelId="{01F096A9-E461-8E49-A911-A893DEBD5836}" type="pres">
      <dgm:prSet presAssocID="{EF2D4999-9C93-0D4D-A2E8-724ED0AD1511}" presName="rect2" presStyleLbl="trBgShp" presStyleIdx="3" presStyleCnt="6" custLinFactNeighborY="24565">
        <dgm:presLayoutVars>
          <dgm:bulletEnabled val="1"/>
        </dgm:presLayoutVars>
      </dgm:prSet>
      <dgm:spPr/>
    </dgm:pt>
    <dgm:pt modelId="{13925556-F684-CA4C-B4C6-6FD8CA648E6D}" type="pres">
      <dgm:prSet presAssocID="{2F7DC4EF-AEC7-C542-8A98-9449B8DF391E}" presName="sibTrans" presStyleCnt="0"/>
      <dgm:spPr/>
    </dgm:pt>
    <dgm:pt modelId="{315DA663-F394-CE45-9FD4-B593C7A808AF}" type="pres">
      <dgm:prSet presAssocID="{11D29595-7C4B-FC4D-8C9C-5522FECCEB32}" presName="composite" presStyleCnt="0"/>
      <dgm:spPr/>
    </dgm:pt>
    <dgm:pt modelId="{DB11BB40-4E27-5946-ADFD-A345F840FAA6}" type="pres">
      <dgm:prSet presAssocID="{11D29595-7C4B-FC4D-8C9C-5522FECCEB32}" presName="rect1" presStyleLbl="bgShp" presStyleIdx="4" presStyleCnt="6"/>
      <dgm:spPr>
        <a:blipFill dpi="0" rotWithShape="1">
          <a:blip xmlns:r="http://schemas.openxmlformats.org/officeDocument/2006/relationships" r:embed="rId5"/>
          <a:srcRect/>
          <a:stretch>
            <a:fillRect t="22882" b="22882"/>
          </a:stretch>
        </a:blipFill>
        <a:ln w="25400">
          <a:solidFill>
            <a:schemeClr val="tx2"/>
          </a:solidFill>
        </a:ln>
      </dgm:spPr>
    </dgm:pt>
    <dgm:pt modelId="{F8D6B8CD-14FE-3148-A09D-DF11763BEBA6}" type="pres">
      <dgm:prSet presAssocID="{11D29595-7C4B-FC4D-8C9C-5522FECCEB32}" presName="rect2" presStyleLbl="trBgShp" presStyleIdx="4" presStyleCnt="6" custLinFactNeighborY="24565">
        <dgm:presLayoutVars>
          <dgm:bulletEnabled val="1"/>
        </dgm:presLayoutVars>
      </dgm:prSet>
      <dgm:spPr/>
    </dgm:pt>
    <dgm:pt modelId="{96C9E9C2-12A3-7141-AA90-F2EB4C924B5A}" type="pres">
      <dgm:prSet presAssocID="{B50E6B84-4CD0-B74F-B085-B1730A573BFF}" presName="sibTrans" presStyleCnt="0"/>
      <dgm:spPr/>
    </dgm:pt>
    <dgm:pt modelId="{AC845444-B666-2141-AC21-2361A3C0467B}" type="pres">
      <dgm:prSet presAssocID="{A25760BB-A915-0F43-961D-22048377537C}" presName="composite" presStyleCnt="0"/>
      <dgm:spPr/>
    </dgm:pt>
    <dgm:pt modelId="{7300B4AC-C9B9-7148-93E9-6FFA071FEABC}" type="pres">
      <dgm:prSet presAssocID="{A25760BB-A915-0F43-961D-22048377537C}" presName="rect1" presStyleLbl="bgShp" presStyleIdx="5" presStyleCnt="6"/>
      <dgm:spPr>
        <a:blipFill dpi="0" rotWithShape="1">
          <a:blip xmlns:r="http://schemas.openxmlformats.org/officeDocument/2006/relationships" r:embed="rId6"/>
          <a:srcRect/>
          <a:stretch>
            <a:fillRect t="38176" b="38176"/>
          </a:stretch>
        </a:blipFill>
        <a:ln w="25400">
          <a:solidFill>
            <a:schemeClr val="tx2"/>
          </a:solidFill>
        </a:ln>
      </dgm:spPr>
    </dgm:pt>
    <dgm:pt modelId="{74E59756-FE64-3249-B1FB-8F0A7ABA7B94}" type="pres">
      <dgm:prSet presAssocID="{A25760BB-A915-0F43-961D-22048377537C}" presName="rect2" presStyleLbl="trBgShp" presStyleIdx="5" presStyleCnt="6" custLinFactNeighborY="25930">
        <dgm:presLayoutVars>
          <dgm:bulletEnabled val="1"/>
        </dgm:presLayoutVars>
      </dgm:prSet>
      <dgm:spPr/>
    </dgm:pt>
  </dgm:ptLst>
  <dgm:cxnLst>
    <dgm:cxn modelId="{B89DA020-8891-5C4C-8543-ECD55AA53E13}" type="presOf" srcId="{11D29595-7C4B-FC4D-8C9C-5522FECCEB32}" destId="{F8D6B8CD-14FE-3148-A09D-DF11763BEBA6}" srcOrd="0" destOrd="0" presId="urn:microsoft.com/office/officeart/2008/layout/BendingPictureSemiTransparentText"/>
    <dgm:cxn modelId="{26BFAC25-8F22-B548-9EB1-7A7CFE97A1A4}" type="presOf" srcId="{EF2D4999-9C93-0D4D-A2E8-724ED0AD1511}" destId="{01F096A9-E461-8E49-A911-A893DEBD5836}" srcOrd="0" destOrd="0" presId="urn:microsoft.com/office/officeart/2008/layout/BendingPictureSemiTransparentText"/>
    <dgm:cxn modelId="{8AD9F338-3EB5-8047-8888-830EE304878F}" type="presOf" srcId="{A25760BB-A915-0F43-961D-22048377537C}" destId="{74E59756-FE64-3249-B1FB-8F0A7ABA7B94}" srcOrd="0" destOrd="0" presId="urn:microsoft.com/office/officeart/2008/layout/BendingPictureSemiTransparentText"/>
    <dgm:cxn modelId="{C878816F-1661-D54E-A7EF-51CCC89F5676}" type="presOf" srcId="{43DACBD7-3E0E-924C-974B-2941283C6C5E}" destId="{AEA346E7-48DB-1B49-87B2-58DB7EDB4CF8}" srcOrd="0" destOrd="0" presId="urn:microsoft.com/office/officeart/2008/layout/BendingPictureSemiTransparentText"/>
    <dgm:cxn modelId="{17C24471-09D3-7C4B-8132-82B1AD906FA9}" srcId="{43DACBD7-3E0E-924C-974B-2941283C6C5E}" destId="{11D29595-7C4B-FC4D-8C9C-5522FECCEB32}" srcOrd="4" destOrd="0" parTransId="{D06CCEC2-CD2D-5D40-97BC-2A1900B400B7}" sibTransId="{B50E6B84-4CD0-B74F-B085-B1730A573BFF}"/>
    <dgm:cxn modelId="{FFBAB754-7FCF-9145-B10C-7C5FA7E9D079}" srcId="{43DACBD7-3E0E-924C-974B-2941283C6C5E}" destId="{A25760BB-A915-0F43-961D-22048377537C}" srcOrd="5" destOrd="0" parTransId="{3772F333-84B6-3640-AC87-4A0CF9643E5F}" sibTransId="{BBB53A05-2CDC-DE4A-9E1E-24BACFEAE04E}"/>
    <dgm:cxn modelId="{E78C1775-7BC0-3B46-948D-F73F3E2C4DD4}" type="presOf" srcId="{CF45EF43-92E6-E749-89F7-465B102D19D5}" destId="{B3C03011-5B01-C040-B8D5-753415731706}" srcOrd="0" destOrd="0" presId="urn:microsoft.com/office/officeart/2008/layout/BendingPictureSemiTransparentText"/>
    <dgm:cxn modelId="{E4600983-4634-CF4F-B708-F0DE55B204C1}" type="presOf" srcId="{494263C1-7FC7-3B43-B704-945C1FC5929E}" destId="{9335E909-8E52-4F45-9A06-11F94F7ADBC0}" srcOrd="0" destOrd="0" presId="urn:microsoft.com/office/officeart/2008/layout/BendingPictureSemiTransparentText"/>
    <dgm:cxn modelId="{A152A6B2-E048-DA43-B1B8-21FEA50FB808}" srcId="{43DACBD7-3E0E-924C-974B-2941283C6C5E}" destId="{EF2D4999-9C93-0D4D-A2E8-724ED0AD1511}" srcOrd="3" destOrd="0" parTransId="{852618C2-2EF4-D544-8151-13923725AA7C}" sibTransId="{2F7DC4EF-AEC7-C542-8A98-9449B8DF391E}"/>
    <dgm:cxn modelId="{F67DAABA-1C48-6B43-9521-3BC68CD6C806}" srcId="{43DACBD7-3E0E-924C-974B-2941283C6C5E}" destId="{9305E1BC-C7B9-8B4D-9534-B4644BD01576}" srcOrd="1" destOrd="0" parTransId="{14BFBA72-BEFE-0E4C-8C74-D5731FB288ED}" sibTransId="{C205CEF6-0A38-5140-B48D-FE274E13CBBD}"/>
    <dgm:cxn modelId="{AF4282BC-FDC9-4042-BF23-694DEF5BC46D}" type="presOf" srcId="{9305E1BC-C7B9-8B4D-9534-B4644BD01576}" destId="{D64E9FC0-BBF9-1F45-9E70-08C67B609AEC}" srcOrd="0" destOrd="0" presId="urn:microsoft.com/office/officeart/2008/layout/BendingPictureSemiTransparentText"/>
    <dgm:cxn modelId="{7F1E61EF-1091-F949-ABDE-253487A8FBBC}" srcId="{43DACBD7-3E0E-924C-974B-2941283C6C5E}" destId="{494263C1-7FC7-3B43-B704-945C1FC5929E}" srcOrd="2" destOrd="0" parTransId="{6C69A28A-C098-8F42-B4AE-72192B523708}" sibTransId="{5C49FA3D-48BF-8A41-B4A9-6487FC8DD8F8}"/>
    <dgm:cxn modelId="{7597AAFA-1D60-6946-AC8B-88B5E2D4492D}" srcId="{43DACBD7-3E0E-924C-974B-2941283C6C5E}" destId="{CF45EF43-92E6-E749-89F7-465B102D19D5}" srcOrd="0" destOrd="0" parTransId="{2A16D702-9EF6-3F4D-B510-6E1327BE4708}" sibTransId="{D14CF2C1-837C-9540-8D47-8C249BAAA30A}"/>
    <dgm:cxn modelId="{AF01BA13-C73E-C34C-A4B7-1B27A0E913D7}" type="presParOf" srcId="{AEA346E7-48DB-1B49-87B2-58DB7EDB4CF8}" destId="{C6583E2B-3C2A-2744-98D5-5C0DD4DA734A}" srcOrd="0" destOrd="0" presId="urn:microsoft.com/office/officeart/2008/layout/BendingPictureSemiTransparentText"/>
    <dgm:cxn modelId="{4B5D51F2-AF49-974F-B9A4-51ABC6576B8F}" type="presParOf" srcId="{C6583E2B-3C2A-2744-98D5-5C0DD4DA734A}" destId="{A07373DC-6E44-1149-8AC5-151739DD51F0}" srcOrd="0" destOrd="0" presId="urn:microsoft.com/office/officeart/2008/layout/BendingPictureSemiTransparentText"/>
    <dgm:cxn modelId="{4345B340-B400-1541-BAB2-FDBE452AB340}" type="presParOf" srcId="{C6583E2B-3C2A-2744-98D5-5C0DD4DA734A}" destId="{B3C03011-5B01-C040-B8D5-753415731706}" srcOrd="1" destOrd="0" presId="urn:microsoft.com/office/officeart/2008/layout/BendingPictureSemiTransparentText"/>
    <dgm:cxn modelId="{B0920441-32DD-414B-AC25-B1F16DF1E157}" type="presParOf" srcId="{AEA346E7-48DB-1B49-87B2-58DB7EDB4CF8}" destId="{12015228-1368-3B4A-9E8C-22F0F9F3CEB3}" srcOrd="1" destOrd="0" presId="urn:microsoft.com/office/officeart/2008/layout/BendingPictureSemiTransparentText"/>
    <dgm:cxn modelId="{1F6D095C-5E13-BD45-94F4-34C52D3C601F}" type="presParOf" srcId="{AEA346E7-48DB-1B49-87B2-58DB7EDB4CF8}" destId="{0CA89EE1-423C-CD4C-BCCF-9EF0FFCE8183}" srcOrd="2" destOrd="0" presId="urn:microsoft.com/office/officeart/2008/layout/BendingPictureSemiTransparentText"/>
    <dgm:cxn modelId="{A106064D-F061-E64B-AA59-428790DF649C}" type="presParOf" srcId="{0CA89EE1-423C-CD4C-BCCF-9EF0FFCE8183}" destId="{0CDC35F4-B1CF-FA4F-A5FC-74B151BB7A77}" srcOrd="0" destOrd="0" presId="urn:microsoft.com/office/officeart/2008/layout/BendingPictureSemiTransparentText"/>
    <dgm:cxn modelId="{3971BED9-C2C6-3043-A7C7-B14E59D23FFC}" type="presParOf" srcId="{0CA89EE1-423C-CD4C-BCCF-9EF0FFCE8183}" destId="{D64E9FC0-BBF9-1F45-9E70-08C67B609AEC}" srcOrd="1" destOrd="0" presId="urn:microsoft.com/office/officeart/2008/layout/BendingPictureSemiTransparentText"/>
    <dgm:cxn modelId="{B996F1CC-D96D-9E42-BF8E-C3C73A62CC84}" type="presParOf" srcId="{AEA346E7-48DB-1B49-87B2-58DB7EDB4CF8}" destId="{57BEA356-9995-914C-B7C2-BB9A49D64AFC}" srcOrd="3" destOrd="0" presId="urn:microsoft.com/office/officeart/2008/layout/BendingPictureSemiTransparentText"/>
    <dgm:cxn modelId="{4D3BB2B8-FCAC-DE4D-A38E-085DAC0CAB93}" type="presParOf" srcId="{AEA346E7-48DB-1B49-87B2-58DB7EDB4CF8}" destId="{404ED328-0DDB-7545-947F-E1E8EA592467}" srcOrd="4" destOrd="0" presId="urn:microsoft.com/office/officeart/2008/layout/BendingPictureSemiTransparentText"/>
    <dgm:cxn modelId="{588A3C08-F24F-DE45-96B5-BDFFB81C97EF}" type="presParOf" srcId="{404ED328-0DDB-7545-947F-E1E8EA592467}" destId="{A67DF37F-8B75-D242-A52E-F772A5C43494}" srcOrd="0" destOrd="0" presId="urn:microsoft.com/office/officeart/2008/layout/BendingPictureSemiTransparentText"/>
    <dgm:cxn modelId="{40BA88E9-B5D3-194C-BC6F-0021B2D45FE8}" type="presParOf" srcId="{404ED328-0DDB-7545-947F-E1E8EA592467}" destId="{9335E909-8E52-4F45-9A06-11F94F7ADBC0}" srcOrd="1" destOrd="0" presId="urn:microsoft.com/office/officeart/2008/layout/BendingPictureSemiTransparentText"/>
    <dgm:cxn modelId="{A7F22F78-0361-2B4D-A666-E129A97B1DA7}" type="presParOf" srcId="{AEA346E7-48DB-1B49-87B2-58DB7EDB4CF8}" destId="{3480F684-A2A3-B24D-A5F2-358C48A229E3}" srcOrd="5" destOrd="0" presId="urn:microsoft.com/office/officeart/2008/layout/BendingPictureSemiTransparentText"/>
    <dgm:cxn modelId="{C873DCBF-7FA9-1E42-8F41-90031C90BCCB}" type="presParOf" srcId="{AEA346E7-48DB-1B49-87B2-58DB7EDB4CF8}" destId="{30083ABC-C4BE-DB43-9037-CB87E1F892B8}" srcOrd="6" destOrd="0" presId="urn:microsoft.com/office/officeart/2008/layout/BendingPictureSemiTransparentText"/>
    <dgm:cxn modelId="{C4CFF1F3-1053-6040-AF28-DA620339896A}" type="presParOf" srcId="{30083ABC-C4BE-DB43-9037-CB87E1F892B8}" destId="{617411F0-A5B5-C14A-8152-BEA2C1EF37C9}" srcOrd="0" destOrd="0" presId="urn:microsoft.com/office/officeart/2008/layout/BendingPictureSemiTransparentText"/>
    <dgm:cxn modelId="{CAF3FB2C-6DCA-0945-BA2A-D665EAE39929}" type="presParOf" srcId="{30083ABC-C4BE-DB43-9037-CB87E1F892B8}" destId="{01F096A9-E461-8E49-A911-A893DEBD5836}" srcOrd="1" destOrd="0" presId="urn:microsoft.com/office/officeart/2008/layout/BendingPictureSemiTransparentText"/>
    <dgm:cxn modelId="{1776519D-F2A4-9647-A49A-934038F8B774}" type="presParOf" srcId="{AEA346E7-48DB-1B49-87B2-58DB7EDB4CF8}" destId="{13925556-F684-CA4C-B4C6-6FD8CA648E6D}" srcOrd="7" destOrd="0" presId="urn:microsoft.com/office/officeart/2008/layout/BendingPictureSemiTransparentText"/>
    <dgm:cxn modelId="{0FFC0B31-10B6-DF45-82F1-9CD00230E510}" type="presParOf" srcId="{AEA346E7-48DB-1B49-87B2-58DB7EDB4CF8}" destId="{315DA663-F394-CE45-9FD4-B593C7A808AF}" srcOrd="8" destOrd="0" presId="urn:microsoft.com/office/officeart/2008/layout/BendingPictureSemiTransparentText"/>
    <dgm:cxn modelId="{24926927-2A6E-CA41-A4BA-22F239E6A13E}" type="presParOf" srcId="{315DA663-F394-CE45-9FD4-B593C7A808AF}" destId="{DB11BB40-4E27-5946-ADFD-A345F840FAA6}" srcOrd="0" destOrd="0" presId="urn:microsoft.com/office/officeart/2008/layout/BendingPictureSemiTransparentText"/>
    <dgm:cxn modelId="{976B35E4-FB4E-C341-81FE-213177ABB2A7}" type="presParOf" srcId="{315DA663-F394-CE45-9FD4-B593C7A808AF}" destId="{F8D6B8CD-14FE-3148-A09D-DF11763BEBA6}" srcOrd="1" destOrd="0" presId="urn:microsoft.com/office/officeart/2008/layout/BendingPictureSemiTransparentText"/>
    <dgm:cxn modelId="{A346B2E4-374C-064A-A785-BEBB93BB735E}" type="presParOf" srcId="{AEA346E7-48DB-1B49-87B2-58DB7EDB4CF8}" destId="{96C9E9C2-12A3-7141-AA90-F2EB4C924B5A}" srcOrd="9" destOrd="0" presId="urn:microsoft.com/office/officeart/2008/layout/BendingPictureSemiTransparentText"/>
    <dgm:cxn modelId="{D5E9C751-9517-7849-BEF7-68EEB7274DB0}" type="presParOf" srcId="{AEA346E7-48DB-1B49-87B2-58DB7EDB4CF8}" destId="{AC845444-B666-2141-AC21-2361A3C0467B}" srcOrd="10" destOrd="0" presId="urn:microsoft.com/office/officeart/2008/layout/BendingPictureSemiTransparentText"/>
    <dgm:cxn modelId="{0B52F08F-1AB4-B543-A496-F1FA395FC759}" type="presParOf" srcId="{AC845444-B666-2141-AC21-2361A3C0467B}" destId="{7300B4AC-C9B9-7148-93E9-6FFA071FEABC}" srcOrd="0" destOrd="0" presId="urn:microsoft.com/office/officeart/2008/layout/BendingPictureSemiTransparentText"/>
    <dgm:cxn modelId="{F7D8F094-0DB7-ED49-94B8-13D16D06B2A1}" type="presParOf" srcId="{AC845444-B666-2141-AC21-2361A3C0467B}" destId="{74E59756-FE64-3249-B1FB-8F0A7ABA7B94}"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FB8F5-CF3B-7448-9C1C-CF057DF394D4}">
      <dsp:nvSpPr>
        <dsp:cNvPr id="0" name=""/>
        <dsp:cNvSpPr/>
      </dsp:nvSpPr>
      <dsp:spPr>
        <a:xfrm>
          <a:off x="4029" y="239183"/>
          <a:ext cx="2423133" cy="701559"/>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ckwell" panose="02060603020205020403" pitchFamily="18" charset="77"/>
            </a:rPr>
            <a:t>Board of Directors</a:t>
          </a:r>
        </a:p>
      </dsp:txBody>
      <dsp:txXfrm>
        <a:off x="4029" y="239183"/>
        <a:ext cx="2423133" cy="701559"/>
      </dsp:txXfrm>
    </dsp:sp>
    <dsp:sp modelId="{9B88F0A0-CFD4-5344-A8C9-2DCF66DA7326}">
      <dsp:nvSpPr>
        <dsp:cNvPr id="0" name=""/>
        <dsp:cNvSpPr/>
      </dsp:nvSpPr>
      <dsp:spPr>
        <a:xfrm>
          <a:off x="4029" y="940742"/>
          <a:ext cx="2423133" cy="2854971"/>
        </a:xfrm>
        <a:prstGeom prst="rect">
          <a:avLst/>
        </a:prstGeom>
        <a:solidFill>
          <a:schemeClr val="accent1">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6350" lvl="1" indent="0" algn="l" defTabSz="800100">
            <a:lnSpc>
              <a:spcPct val="90000"/>
            </a:lnSpc>
            <a:spcBef>
              <a:spcPct val="0"/>
            </a:spcBef>
            <a:spcAft>
              <a:spcPct val="15000"/>
            </a:spcAft>
            <a:buNone/>
            <a:tabLst/>
          </a:pPr>
          <a:r>
            <a:rPr lang="en-US" sz="1800" kern="1200" dirty="0">
              <a:solidFill>
                <a:schemeClr val="tx1"/>
              </a:solidFill>
              <a:effectLst/>
              <a:latin typeface="Arial" panose="020B0604020202020204" pitchFamily="34" charset="0"/>
              <a:ea typeface="+mn-ea"/>
              <a:cs typeface="Arial" panose="020B0604020202020204" pitchFamily="34" charset="0"/>
            </a:rPr>
            <a:t>The governing body responsible for AAPA’s strategic, administrative, and financial management.</a:t>
          </a:r>
          <a:endParaRPr lang="en-US" sz="1800" kern="1200" dirty="0">
            <a:latin typeface="Arial" panose="020B0604020202020204" pitchFamily="34" charset="0"/>
            <a:cs typeface="Arial" panose="020B0604020202020204" pitchFamily="34" charset="0"/>
          </a:endParaRPr>
        </a:p>
      </dsp:txBody>
      <dsp:txXfrm>
        <a:off x="4029" y="940742"/>
        <a:ext cx="2423133" cy="2854971"/>
      </dsp:txXfrm>
    </dsp:sp>
    <dsp:sp modelId="{1A940FFD-3F96-7746-A039-6E46F90A695F}">
      <dsp:nvSpPr>
        <dsp:cNvPr id="0" name=""/>
        <dsp:cNvSpPr/>
      </dsp:nvSpPr>
      <dsp:spPr>
        <a:xfrm>
          <a:off x="2766401" y="239183"/>
          <a:ext cx="2423133" cy="701559"/>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ckwell" panose="02060603020205020403" pitchFamily="18" charset="77"/>
            </a:rPr>
            <a:t>House of Delegates</a:t>
          </a:r>
        </a:p>
      </dsp:txBody>
      <dsp:txXfrm>
        <a:off x="2766401" y="239183"/>
        <a:ext cx="2423133" cy="701559"/>
      </dsp:txXfrm>
    </dsp:sp>
    <dsp:sp modelId="{CC67130E-C595-8242-AFEA-FC5C545B44BA}">
      <dsp:nvSpPr>
        <dsp:cNvPr id="0" name=""/>
        <dsp:cNvSpPr/>
      </dsp:nvSpPr>
      <dsp:spPr>
        <a:xfrm>
          <a:off x="2766401" y="940742"/>
          <a:ext cx="2423133" cy="2854971"/>
        </a:xfrm>
        <a:prstGeom prst="rect">
          <a:avLst/>
        </a:prstGeom>
        <a:solidFill>
          <a:schemeClr val="accent4">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1" indent="0" algn="l" defTabSz="800100">
            <a:lnSpc>
              <a:spcPct val="90000"/>
            </a:lnSpc>
            <a:spcBef>
              <a:spcPct val="0"/>
            </a:spcBef>
            <a:spcAft>
              <a:spcPct val="15000"/>
            </a:spcAft>
            <a:buNone/>
            <a:tabLst/>
          </a:pPr>
          <a:r>
            <a:rPr lang="en-US" sz="1800" kern="1200" dirty="0">
              <a:solidFill>
                <a:schemeClr val="tx1"/>
              </a:solidFill>
              <a:effectLst/>
              <a:latin typeface="Arial" panose="020B0604020202020204" pitchFamily="34" charset="0"/>
              <a:ea typeface="+mn-ea"/>
              <a:cs typeface="Arial" panose="020B0604020202020204" pitchFamily="34" charset="0"/>
            </a:rPr>
            <a:t>Responsible for enacting policies establishing the collective values, philosophies, and principals of the PA profession.</a:t>
          </a:r>
          <a:endParaRPr lang="en-US" sz="1800" kern="1200" dirty="0">
            <a:latin typeface="Arial" panose="020B0604020202020204" pitchFamily="34" charset="0"/>
            <a:cs typeface="Arial" panose="020B0604020202020204" pitchFamily="34" charset="0"/>
          </a:endParaRPr>
        </a:p>
      </dsp:txBody>
      <dsp:txXfrm>
        <a:off x="2766401" y="940742"/>
        <a:ext cx="2423133" cy="2854971"/>
      </dsp:txXfrm>
    </dsp:sp>
    <dsp:sp modelId="{73972636-3F98-244B-A45E-35CE42C25F07}">
      <dsp:nvSpPr>
        <dsp:cNvPr id="0" name=""/>
        <dsp:cNvSpPr/>
      </dsp:nvSpPr>
      <dsp:spPr>
        <a:xfrm>
          <a:off x="5528773" y="239183"/>
          <a:ext cx="2423133" cy="701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ckwell" panose="02060603020205020403" pitchFamily="18" charset="77"/>
            </a:rPr>
            <a:t>Student Academy</a:t>
          </a:r>
        </a:p>
      </dsp:txBody>
      <dsp:txXfrm>
        <a:off x="5528773" y="239183"/>
        <a:ext cx="2423133" cy="701559"/>
      </dsp:txXfrm>
    </dsp:sp>
    <dsp:sp modelId="{8D2AA680-488C-D14C-AA15-747ABFF5308C}">
      <dsp:nvSpPr>
        <dsp:cNvPr id="0" name=""/>
        <dsp:cNvSpPr/>
      </dsp:nvSpPr>
      <dsp:spPr>
        <a:xfrm>
          <a:off x="5528773" y="940742"/>
          <a:ext cx="2423133" cy="2854971"/>
        </a:xfrm>
        <a:prstGeom prst="rect">
          <a:avLst/>
        </a:prstGeom>
        <a:solidFill>
          <a:schemeClr val="accent2">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1" indent="0" algn="l" defTabSz="800100">
            <a:lnSpc>
              <a:spcPct val="90000"/>
            </a:lnSpc>
            <a:spcBef>
              <a:spcPct val="0"/>
            </a:spcBef>
            <a:spcAft>
              <a:spcPct val="15000"/>
            </a:spcAft>
            <a:buNone/>
            <a:tabLst/>
          </a:pPr>
          <a:r>
            <a:rPr lang="en-US" sz="1800" kern="1200" dirty="0">
              <a:solidFill>
                <a:schemeClr val="tx1"/>
              </a:solidFill>
              <a:effectLst/>
              <a:latin typeface="Arial" panose="020B0604020202020204" pitchFamily="34" charset="0"/>
              <a:ea typeface="+mn-ea"/>
              <a:cs typeface="Arial" panose="020B0604020202020204" pitchFamily="34" charset="0"/>
            </a:rPr>
            <a:t>Leads student efforts to further the mission of the Academy, and gives voice to student perspectives on issues facing the Academy and the profession.</a:t>
          </a:r>
          <a:endParaRPr lang="en-US" sz="1800" kern="1200" dirty="0">
            <a:latin typeface="Arial" panose="020B0604020202020204" pitchFamily="34" charset="0"/>
            <a:cs typeface="Arial" panose="020B0604020202020204" pitchFamily="34" charset="0"/>
          </a:endParaRPr>
        </a:p>
      </dsp:txBody>
      <dsp:txXfrm>
        <a:off x="5528773" y="940742"/>
        <a:ext cx="2423133" cy="2854971"/>
      </dsp:txXfrm>
    </dsp:sp>
    <dsp:sp modelId="{20AAE618-6285-EF40-9DE4-36BEF16754A1}">
      <dsp:nvSpPr>
        <dsp:cNvPr id="0" name=""/>
        <dsp:cNvSpPr/>
      </dsp:nvSpPr>
      <dsp:spPr>
        <a:xfrm>
          <a:off x="8291145" y="239183"/>
          <a:ext cx="2423133" cy="701559"/>
        </a:xfrm>
        <a:prstGeom prst="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ckwell" panose="02060603020205020403" pitchFamily="18" charset="77"/>
            </a:rPr>
            <a:t>Volunteers</a:t>
          </a:r>
        </a:p>
      </dsp:txBody>
      <dsp:txXfrm>
        <a:off x="8291145" y="239183"/>
        <a:ext cx="2423133" cy="701559"/>
      </dsp:txXfrm>
    </dsp:sp>
    <dsp:sp modelId="{609344A6-6B23-DF41-9F64-E9405637388E}">
      <dsp:nvSpPr>
        <dsp:cNvPr id="0" name=""/>
        <dsp:cNvSpPr/>
      </dsp:nvSpPr>
      <dsp:spPr>
        <a:xfrm>
          <a:off x="8291145" y="940742"/>
          <a:ext cx="2423133" cy="2854971"/>
        </a:xfrm>
        <a:prstGeom prst="rect">
          <a:avLst/>
        </a:prstGeom>
        <a:solidFill>
          <a:schemeClr val="accent5">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1" indent="0" algn="l" defTabSz="800100">
            <a:lnSpc>
              <a:spcPct val="90000"/>
            </a:lnSpc>
            <a:spcBef>
              <a:spcPct val="0"/>
            </a:spcBef>
            <a:spcAft>
              <a:spcPct val="15000"/>
            </a:spcAft>
            <a:buFont typeface="Arial" panose="020B0604020202020204" pitchFamily="34" charset="0"/>
            <a:buNone/>
            <a:tabLst/>
          </a:pPr>
          <a:r>
            <a:rPr lang="en-US" sz="1800" kern="1200" dirty="0">
              <a:latin typeface="Arial" panose="020B0604020202020204" pitchFamily="34" charset="0"/>
              <a:cs typeface="Arial" panose="020B0604020202020204" pitchFamily="34" charset="0"/>
            </a:rPr>
            <a:t>Participate in more than 400 internal and external opportunities each year to represent AAPA and the profession, ranging from long-term appointments to one-day activities.</a:t>
          </a:r>
        </a:p>
      </dsp:txBody>
      <dsp:txXfrm>
        <a:off x="8291145" y="940742"/>
        <a:ext cx="2423133" cy="285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373DC-6E44-1149-8AC5-151739DD51F0}">
      <dsp:nvSpPr>
        <dsp:cNvPr id="0" name=""/>
        <dsp:cNvSpPr/>
      </dsp:nvSpPr>
      <dsp:spPr>
        <a:xfrm>
          <a:off x="989850" y="3904"/>
          <a:ext cx="2651746" cy="2288306"/>
        </a:xfrm>
        <a:prstGeom prst="rect">
          <a:avLst/>
        </a:prstGeom>
        <a:blipFill dpi="0" rotWithShape="1">
          <a:blip xmlns:r="http://schemas.openxmlformats.org/officeDocument/2006/relationships" r:embed="rId1"/>
          <a:srcRect/>
          <a:stretch>
            <a:fillRect t="30582" b="30582"/>
          </a:stretch>
        </a:blipFill>
        <a:ln w="25400">
          <a:solidFill>
            <a:schemeClr val="tx2"/>
          </a:solidFill>
        </a:ln>
        <a:effectLst/>
      </dsp:spPr>
      <dsp:style>
        <a:lnRef idx="0">
          <a:scrgbClr r="0" g="0" b="0"/>
        </a:lnRef>
        <a:fillRef idx="1">
          <a:scrgbClr r="0" g="0" b="0"/>
        </a:fillRef>
        <a:effectRef idx="0">
          <a:scrgbClr r="0" g="0" b="0"/>
        </a:effectRef>
        <a:fontRef idx="minor"/>
      </dsp:style>
    </dsp:sp>
    <dsp:sp modelId="{B3C03011-5B01-C040-B8D5-753415731706}">
      <dsp:nvSpPr>
        <dsp:cNvPr id="0" name=""/>
        <dsp:cNvSpPr/>
      </dsp:nvSpPr>
      <dsp:spPr>
        <a:xfrm>
          <a:off x="980840" y="1740628"/>
          <a:ext cx="2669767" cy="549193"/>
        </a:xfrm>
        <a:prstGeom prst="rect">
          <a:avLst/>
        </a:prstGeom>
        <a:solidFill>
          <a:schemeClr val="accent3">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Rockwell" panose="02060603020205020403" pitchFamily="18" charset="77"/>
            </a:rPr>
            <a:t>Huddle</a:t>
          </a:r>
        </a:p>
      </dsp:txBody>
      <dsp:txXfrm>
        <a:off x="980840" y="1740628"/>
        <a:ext cx="2669767" cy="549193"/>
      </dsp:txXfrm>
    </dsp:sp>
    <dsp:sp modelId="{0CDC35F4-B1CF-FA4F-A5FC-74B151BB7A77}">
      <dsp:nvSpPr>
        <dsp:cNvPr id="0" name=""/>
        <dsp:cNvSpPr/>
      </dsp:nvSpPr>
      <dsp:spPr>
        <a:xfrm>
          <a:off x="3922916" y="3904"/>
          <a:ext cx="2669767" cy="2288306"/>
        </a:xfrm>
        <a:prstGeom prst="rect">
          <a:avLst/>
        </a:prstGeom>
        <a:blipFill dpi="0" rotWithShape="1">
          <a:blip xmlns:r="http://schemas.openxmlformats.org/officeDocument/2006/relationships" r:embed="rId2"/>
          <a:srcRect/>
          <a:stretch>
            <a:fillRect t="19170" b="19170"/>
          </a:stretch>
        </a:blipFill>
        <a:ln w="25400">
          <a:solidFill>
            <a:schemeClr val="tx2"/>
          </a:solidFill>
        </a:ln>
        <a:effectLst/>
      </dsp:spPr>
      <dsp:style>
        <a:lnRef idx="0">
          <a:scrgbClr r="0" g="0" b="0"/>
        </a:lnRef>
        <a:fillRef idx="1">
          <a:scrgbClr r="0" g="0" b="0"/>
        </a:fillRef>
        <a:effectRef idx="0">
          <a:scrgbClr r="0" g="0" b="0"/>
        </a:effectRef>
        <a:fontRef idx="minor"/>
      </dsp:style>
    </dsp:sp>
    <dsp:sp modelId="{D64E9FC0-BBF9-1F45-9E70-08C67B609AEC}">
      <dsp:nvSpPr>
        <dsp:cNvPr id="0" name=""/>
        <dsp:cNvSpPr/>
      </dsp:nvSpPr>
      <dsp:spPr>
        <a:xfrm>
          <a:off x="3922916" y="1740628"/>
          <a:ext cx="2669767" cy="549193"/>
        </a:xfrm>
        <a:prstGeom prst="rect">
          <a:avLst/>
        </a:prstGeom>
        <a:solidFill>
          <a:schemeClr val="tx2">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Rockwell" panose="02060603020205020403" pitchFamily="18" charset="77"/>
            </a:rPr>
            <a:t>Mentor Match</a:t>
          </a:r>
        </a:p>
      </dsp:txBody>
      <dsp:txXfrm>
        <a:off x="3922916" y="1740628"/>
        <a:ext cx="2669767" cy="549193"/>
      </dsp:txXfrm>
    </dsp:sp>
    <dsp:sp modelId="{A67DF37F-8B75-D242-A52E-F772A5C43494}">
      <dsp:nvSpPr>
        <dsp:cNvPr id="0" name=""/>
        <dsp:cNvSpPr/>
      </dsp:nvSpPr>
      <dsp:spPr>
        <a:xfrm>
          <a:off x="6864992" y="3904"/>
          <a:ext cx="2669767" cy="228830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8649" r="18649"/>
          </a:stretch>
        </a:blipFill>
        <a:ln w="25400">
          <a:solidFill>
            <a:schemeClr val="tx2"/>
          </a:solidFill>
        </a:ln>
        <a:effectLst/>
      </dsp:spPr>
      <dsp:style>
        <a:lnRef idx="0">
          <a:scrgbClr r="0" g="0" b="0"/>
        </a:lnRef>
        <a:fillRef idx="1">
          <a:scrgbClr r="0" g="0" b="0"/>
        </a:fillRef>
        <a:effectRef idx="0">
          <a:scrgbClr r="0" g="0" b="0"/>
        </a:effectRef>
        <a:fontRef idx="minor"/>
      </dsp:style>
    </dsp:sp>
    <dsp:sp modelId="{9335E909-8E52-4F45-9A06-11F94F7ADBC0}">
      <dsp:nvSpPr>
        <dsp:cNvPr id="0" name=""/>
        <dsp:cNvSpPr/>
      </dsp:nvSpPr>
      <dsp:spPr>
        <a:xfrm>
          <a:off x="6864992" y="1748125"/>
          <a:ext cx="2669767" cy="549193"/>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Rockwell" panose="02060603020205020403" pitchFamily="18" charset="77"/>
            </a:rPr>
            <a:t>JAAPA</a:t>
          </a:r>
        </a:p>
      </dsp:txBody>
      <dsp:txXfrm>
        <a:off x="6864992" y="1748125"/>
        <a:ext cx="2669767" cy="549193"/>
      </dsp:txXfrm>
    </dsp:sp>
    <dsp:sp modelId="{617411F0-A5B5-C14A-8152-BEA2C1EF37C9}">
      <dsp:nvSpPr>
        <dsp:cNvPr id="0" name=""/>
        <dsp:cNvSpPr/>
      </dsp:nvSpPr>
      <dsp:spPr>
        <a:xfrm>
          <a:off x="980840" y="2559188"/>
          <a:ext cx="2669767" cy="2288306"/>
        </a:xfrm>
        <a:prstGeom prst="rect">
          <a:avLst/>
        </a:prstGeom>
        <a:blipFill dpi="0" rotWithShape="1">
          <a:blip xmlns:r="http://schemas.openxmlformats.org/officeDocument/2006/relationships" r:embed="rId4"/>
          <a:srcRect/>
          <a:stretch>
            <a:fillRect t="25944" b="25944"/>
          </a:stretch>
        </a:blipFill>
        <a:ln w="25400">
          <a:solidFill>
            <a:schemeClr val="tx2"/>
          </a:solidFill>
        </a:ln>
        <a:effectLst/>
      </dsp:spPr>
      <dsp:style>
        <a:lnRef idx="0">
          <a:scrgbClr r="0" g="0" b="0"/>
        </a:lnRef>
        <a:fillRef idx="1">
          <a:scrgbClr r="0" g="0" b="0"/>
        </a:fillRef>
        <a:effectRef idx="0">
          <a:scrgbClr r="0" g="0" b="0"/>
        </a:effectRef>
        <a:fontRef idx="minor"/>
      </dsp:style>
    </dsp:sp>
    <dsp:sp modelId="{01F096A9-E461-8E49-A911-A893DEBD5836}">
      <dsp:nvSpPr>
        <dsp:cNvPr id="0" name=""/>
        <dsp:cNvSpPr/>
      </dsp:nvSpPr>
      <dsp:spPr>
        <a:xfrm>
          <a:off x="980840" y="4295912"/>
          <a:ext cx="2669767" cy="549193"/>
        </a:xfrm>
        <a:prstGeom prst="rect">
          <a:avLst/>
        </a:prstGeom>
        <a:solidFill>
          <a:schemeClr val="accent4">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Rockwell" panose="02060603020205020403" pitchFamily="18" charset="77"/>
            </a:rPr>
            <a:t>News Central</a:t>
          </a:r>
        </a:p>
      </dsp:txBody>
      <dsp:txXfrm>
        <a:off x="980840" y="4295912"/>
        <a:ext cx="2669767" cy="549193"/>
      </dsp:txXfrm>
    </dsp:sp>
    <dsp:sp modelId="{DB11BB40-4E27-5946-ADFD-A345F840FAA6}">
      <dsp:nvSpPr>
        <dsp:cNvPr id="0" name=""/>
        <dsp:cNvSpPr/>
      </dsp:nvSpPr>
      <dsp:spPr>
        <a:xfrm>
          <a:off x="3922916" y="2559188"/>
          <a:ext cx="2669767" cy="2288306"/>
        </a:xfrm>
        <a:prstGeom prst="rect">
          <a:avLst/>
        </a:prstGeom>
        <a:blipFill dpi="0" rotWithShape="1">
          <a:blip xmlns:r="http://schemas.openxmlformats.org/officeDocument/2006/relationships" r:embed="rId5"/>
          <a:srcRect/>
          <a:stretch>
            <a:fillRect t="22882" b="22882"/>
          </a:stretch>
        </a:blipFill>
        <a:ln w="25400">
          <a:solidFill>
            <a:schemeClr val="tx2"/>
          </a:solidFill>
        </a:ln>
        <a:effectLst/>
      </dsp:spPr>
      <dsp:style>
        <a:lnRef idx="0">
          <a:scrgbClr r="0" g="0" b="0"/>
        </a:lnRef>
        <a:fillRef idx="1">
          <a:scrgbClr r="0" g="0" b="0"/>
        </a:fillRef>
        <a:effectRef idx="0">
          <a:scrgbClr r="0" g="0" b="0"/>
        </a:effectRef>
        <a:fontRef idx="minor"/>
      </dsp:style>
    </dsp:sp>
    <dsp:sp modelId="{F8D6B8CD-14FE-3148-A09D-DF11763BEBA6}">
      <dsp:nvSpPr>
        <dsp:cNvPr id="0" name=""/>
        <dsp:cNvSpPr/>
      </dsp:nvSpPr>
      <dsp:spPr>
        <a:xfrm>
          <a:off x="3922916" y="4295912"/>
          <a:ext cx="2669767" cy="549193"/>
        </a:xfrm>
        <a:prstGeom prst="rect">
          <a:avLst/>
        </a:prstGeom>
        <a:solidFill>
          <a:schemeClr val="accent2">
            <a:alpha val="88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Rockwell" panose="02060603020205020403" pitchFamily="18" charset="77"/>
            </a:rPr>
            <a:t>PA-Central</a:t>
          </a:r>
        </a:p>
      </dsp:txBody>
      <dsp:txXfrm>
        <a:off x="3922916" y="4295912"/>
        <a:ext cx="2669767" cy="549193"/>
      </dsp:txXfrm>
    </dsp:sp>
    <dsp:sp modelId="{7300B4AC-C9B9-7148-93E9-6FFA071FEABC}">
      <dsp:nvSpPr>
        <dsp:cNvPr id="0" name=""/>
        <dsp:cNvSpPr/>
      </dsp:nvSpPr>
      <dsp:spPr>
        <a:xfrm>
          <a:off x="6864992" y="2559188"/>
          <a:ext cx="2669767" cy="2288306"/>
        </a:xfrm>
        <a:prstGeom prst="rect">
          <a:avLst/>
        </a:prstGeom>
        <a:blipFill dpi="0" rotWithShape="1">
          <a:blip xmlns:r="http://schemas.openxmlformats.org/officeDocument/2006/relationships" r:embed="rId6"/>
          <a:srcRect/>
          <a:stretch>
            <a:fillRect t="38176" b="38176"/>
          </a:stretch>
        </a:blipFill>
        <a:ln w="25400">
          <a:solidFill>
            <a:schemeClr val="tx2"/>
          </a:solidFill>
        </a:ln>
        <a:effectLst/>
      </dsp:spPr>
      <dsp:style>
        <a:lnRef idx="0">
          <a:scrgbClr r="0" g="0" b="0"/>
        </a:lnRef>
        <a:fillRef idx="1">
          <a:scrgbClr r="0" g="0" b="0"/>
        </a:fillRef>
        <a:effectRef idx="0">
          <a:scrgbClr r="0" g="0" b="0"/>
        </a:effectRef>
        <a:fontRef idx="minor"/>
      </dsp:style>
    </dsp:sp>
    <dsp:sp modelId="{74E59756-FE64-3249-B1FB-8F0A7ABA7B94}">
      <dsp:nvSpPr>
        <dsp:cNvPr id="0" name=""/>
        <dsp:cNvSpPr/>
      </dsp:nvSpPr>
      <dsp:spPr>
        <a:xfrm>
          <a:off x="6864992" y="4302206"/>
          <a:ext cx="2669767" cy="549193"/>
        </a:xfrm>
        <a:prstGeom prst="rect">
          <a:avLst/>
        </a:prstGeom>
        <a:solidFill>
          <a:schemeClr val="accent5">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Rockwell" panose="02060603020205020403" pitchFamily="18" charset="77"/>
            </a:rPr>
            <a:t>Medical Watch</a:t>
          </a:r>
        </a:p>
      </dsp:txBody>
      <dsp:txXfrm>
        <a:off x="6864992" y="4302206"/>
        <a:ext cx="2669767" cy="54919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3A8BFE-DD0F-4FC1-A96C-3F095E14F23E}"/>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96466F7C-F5F3-4DA1-A879-07A7F27D3AD3}"/>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16677E85-6F3B-4901-82D7-B2493500673B}" type="datetime1">
              <a:rPr lang="en-US" smtClean="0"/>
              <a:t>9/6/2019</a:t>
            </a:fld>
            <a:endParaRPr lang="en-US"/>
          </a:p>
        </p:txBody>
      </p:sp>
      <p:sp>
        <p:nvSpPr>
          <p:cNvPr id="4" name="Footer Placeholder 3">
            <a:extLst>
              <a:ext uri="{FF2B5EF4-FFF2-40B4-BE49-F238E27FC236}">
                <a16:creationId xmlns:a16="http://schemas.microsoft.com/office/drawing/2014/main" id="{6AEED484-1216-4BF5-96F7-B774DAF3BCA4}"/>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r>
              <a:rPr lang="nn-NO"/>
              <a:t>Stanford PA Program August 2019</a:t>
            </a:r>
            <a:endParaRPr lang="en-US"/>
          </a:p>
        </p:txBody>
      </p:sp>
      <p:sp>
        <p:nvSpPr>
          <p:cNvPr id="5" name="Slide Number Placeholder 4">
            <a:extLst>
              <a:ext uri="{FF2B5EF4-FFF2-40B4-BE49-F238E27FC236}">
                <a16:creationId xmlns:a16="http://schemas.microsoft.com/office/drawing/2014/main" id="{508A5EDD-4D01-4018-8444-3CC541CDD45F}"/>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4ECFFF1F-19FB-441E-8EF0-428451C74016}" type="slidenum">
              <a:rPr lang="en-US" smtClean="0"/>
              <a:t>‹#›</a:t>
            </a:fld>
            <a:endParaRPr lang="en-US"/>
          </a:p>
        </p:txBody>
      </p:sp>
    </p:spTree>
    <p:extLst>
      <p:ext uri="{BB962C8B-B14F-4D97-AF65-F5344CB8AC3E}">
        <p14:creationId xmlns:p14="http://schemas.microsoft.com/office/powerpoint/2010/main" val="3425388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F9FD152F-20B7-4EC5-B51E-B20693C570CD}" type="datetime1">
              <a:rPr lang="en-US" smtClean="0"/>
              <a:t>9/6/2019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r>
              <a:rPr lang="nn-NO"/>
              <a:t>Stanford PA Program August 2019</a:t>
            </a:r>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A8E418B-AD19-4AB8-B882-00EFD50213FC}" type="slidenum">
              <a:rPr lang="en-US" smtClean="0"/>
              <a:t>‹#›</a:t>
            </a:fld>
            <a:endParaRPr lang="en-US"/>
          </a:p>
        </p:txBody>
      </p:sp>
    </p:spTree>
    <p:extLst>
      <p:ext uri="{BB962C8B-B14F-4D97-AF65-F5344CB8AC3E}">
        <p14:creationId xmlns:p14="http://schemas.microsoft.com/office/powerpoint/2010/main" val="19098412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students@aapa.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9438" y="688975"/>
            <a:ext cx="5865812" cy="3298825"/>
          </a:xfrm>
        </p:spPr>
      </p:sp>
      <p:sp>
        <p:nvSpPr>
          <p:cNvPr id="3" name="Notes Placeholder 2"/>
          <p:cNvSpPr>
            <a:spLocks noGrp="1"/>
          </p:cNvSpPr>
          <p:nvPr>
            <p:ph type="body" idx="1"/>
          </p:nvPr>
        </p:nvSpPr>
        <p:spPr>
          <a:xfrm>
            <a:off x="207066" y="4349749"/>
            <a:ext cx="6811007" cy="4769725"/>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Good morning future PAs! It’s a pleasure to be here today representing the American Academy of PAs. </a:t>
            </a:r>
          </a:p>
          <a:p>
            <a:pPr marR="0" lvl="0" algn="l" defTabSz="914400" rtl="0" eaLnBrk="1" fontAlgn="auto" latinLnBrk="0" hangingPunct="1">
              <a:lnSpc>
                <a:spcPct val="150000"/>
              </a:lnSpc>
              <a:spcBef>
                <a:spcPts val="0"/>
              </a:spcBef>
              <a:spcAft>
                <a:spcPts val="0"/>
              </a:spcAft>
              <a:buClrTx/>
              <a:buSzTx/>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First, let me congratulate you on your decision to become a PA! And for getting into this PA program.</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Second, I’m here today to reinforce the value of having a partner by your side during your journey — as a PA student and as a practicing PA.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If there’s one thing I want you to walk away with from our time together today, it’s that the American Academy of PAs IS that partner…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 </a:t>
            </a:r>
          </a:p>
        </p:txBody>
      </p:sp>
      <p:sp>
        <p:nvSpPr>
          <p:cNvPr id="4" name="Slide Number Placeholder 3"/>
          <p:cNvSpPr>
            <a:spLocks noGrp="1"/>
          </p:cNvSpPr>
          <p:nvPr>
            <p:ph type="sldNum" sz="quarter" idx="10"/>
          </p:nvPr>
        </p:nvSpPr>
        <p:spPr/>
        <p:txBody>
          <a:bodyPr/>
          <a:lstStyle/>
          <a:p>
            <a:pPr>
              <a:defRPr/>
            </a:pPr>
            <a:fld id="{0940403C-4F5E-47CE-9506-9DF8A81DCD34}" type="slidenum">
              <a:rPr lang="en-US" altLang="en-US" smtClean="0"/>
              <a:pPr>
                <a:defRPr/>
              </a:pPr>
              <a:t>1</a:t>
            </a:fld>
            <a:endParaRPr lang="en-US" altLang="en-US" dirty="0"/>
          </a:p>
        </p:txBody>
      </p:sp>
      <p:sp>
        <p:nvSpPr>
          <p:cNvPr id="5" name="Date Placeholder 4">
            <a:extLst>
              <a:ext uri="{FF2B5EF4-FFF2-40B4-BE49-F238E27FC236}">
                <a16:creationId xmlns:a16="http://schemas.microsoft.com/office/drawing/2014/main" id="{FCED6861-6B02-40CA-BDD8-B3F13C3CA7E5}"/>
              </a:ext>
            </a:extLst>
          </p:cNvPr>
          <p:cNvSpPr>
            <a:spLocks noGrp="1"/>
          </p:cNvSpPr>
          <p:nvPr>
            <p:ph type="dt" idx="1"/>
          </p:nvPr>
        </p:nvSpPr>
        <p:spPr/>
        <p:txBody>
          <a:bodyPr/>
          <a:lstStyle/>
          <a:p>
            <a:fld id="{59976A37-AF21-409D-A3A0-9E2B7D6A2765}" type="datetime1">
              <a:rPr lang="en-US" smtClean="0"/>
              <a:t>9/6/2019</a:t>
            </a:fld>
            <a:endParaRPr lang="en-US"/>
          </a:p>
        </p:txBody>
      </p:sp>
    </p:spTree>
    <p:extLst>
      <p:ext uri="{BB962C8B-B14F-4D97-AF65-F5344CB8AC3E}">
        <p14:creationId xmlns:p14="http://schemas.microsoft.com/office/powerpoint/2010/main" val="1532286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a:xfrm>
            <a:off x="731520" y="4034314"/>
            <a:ext cx="5852160" cy="3780473"/>
          </a:xfrm>
        </p:spPr>
        <p:txBody>
          <a:bodyPr/>
          <a:lstStyle/>
          <a:p>
            <a:pPr marL="171450" indent="-1714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Next – let’s talk about how AAPA can support you as you move forward in your career.</a:t>
            </a:r>
          </a:p>
          <a:p>
            <a:pPr marL="171450" indent="-171450">
              <a:lnSpc>
                <a:spcPct val="15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CLICK</a:t>
            </a:r>
          </a:p>
        </p:txBody>
      </p:sp>
      <p:sp>
        <p:nvSpPr>
          <p:cNvPr id="5" name="Slide Number Placeholder 4"/>
          <p:cNvSpPr>
            <a:spLocks noGrp="1"/>
          </p:cNvSpPr>
          <p:nvPr>
            <p:ph type="sldNum" sz="quarter" idx="5"/>
          </p:nvPr>
        </p:nvSpPr>
        <p:spPr/>
        <p:txBody>
          <a:bodyPr/>
          <a:lstStyle/>
          <a:p>
            <a:fld id="{1A8E418B-AD19-4AB8-B882-00EFD50213FC}" type="slidenum">
              <a:rPr lang="en-US" smtClean="0"/>
              <a:t>10</a:t>
            </a:fld>
            <a:endParaRPr lang="en-US"/>
          </a:p>
        </p:txBody>
      </p:sp>
    </p:spTree>
    <p:extLst>
      <p:ext uri="{BB962C8B-B14F-4D97-AF65-F5344CB8AC3E}">
        <p14:creationId xmlns:p14="http://schemas.microsoft.com/office/powerpoint/2010/main" val="148646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47675"/>
            <a:ext cx="5759450" cy="3240088"/>
          </a:xfrm>
        </p:spPr>
      </p:sp>
      <p:sp>
        <p:nvSpPr>
          <p:cNvPr id="3" name="Notes Placeholder 2"/>
          <p:cNvSpPr>
            <a:spLocks noGrp="1"/>
          </p:cNvSpPr>
          <p:nvPr>
            <p:ph type="body" idx="1"/>
          </p:nvPr>
        </p:nvSpPr>
        <p:spPr>
          <a:xfrm>
            <a:off x="731838" y="3891372"/>
            <a:ext cx="5852160" cy="3780473"/>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At AAPA, we have resources for every stage of your PA career, starting with your two years of PA school, and your entry into the job market.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I’m going to highlight these three areas because they are obviously most relevant to you.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Student membership with AAPA is $75 and as you will see, a </a:t>
            </a:r>
            <a:r>
              <a:rPr lang="en-US" sz="1400" kern="1200">
                <a:solidFill>
                  <a:schemeClr val="tx1"/>
                </a:solidFill>
                <a:effectLst/>
                <a:latin typeface="Arial" panose="020B0604020202020204" pitchFamily="34" charset="0"/>
                <a:ea typeface="+mn-ea"/>
                <a:cs typeface="Arial" panose="020B0604020202020204" pitchFamily="34" charset="0"/>
              </a:rPr>
              <a:t>great investment! </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11</a:t>
            </a:fld>
            <a:endParaRPr lang="en-US"/>
          </a:p>
        </p:txBody>
      </p:sp>
    </p:spTree>
    <p:extLst>
      <p:ext uri="{BB962C8B-B14F-4D97-AF65-F5344CB8AC3E}">
        <p14:creationId xmlns:p14="http://schemas.microsoft.com/office/powerpoint/2010/main" val="100144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0675"/>
            <a:ext cx="5759450" cy="3240088"/>
          </a:xfrm>
        </p:spPr>
      </p:sp>
      <p:sp>
        <p:nvSpPr>
          <p:cNvPr id="3" name="Notes Placeholder 2"/>
          <p:cNvSpPr>
            <a:spLocks noGrp="1"/>
          </p:cNvSpPr>
          <p:nvPr>
            <p:ph type="body" idx="1"/>
          </p:nvPr>
        </p:nvSpPr>
        <p:spPr>
          <a:xfrm>
            <a:off x="731520" y="3764051"/>
            <a:ext cx="5852160" cy="4947463"/>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The number one dilemma of didactic year is survival, don’t you think?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Listen, I’ve been there, and AAPA is here to help!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On AAPA.org, under Member and Student Central, you can find all of our student resources. But let me list just a few. . .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As soon as you join as a student member, AAPA will send you a Maxwell Quick Reference Guide: a best-selling pocket guide that includes essential information used in everyday medical practice.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You’ll have access to the Didactic Phase Survival Guide: a go-to resource that has advice from program directors and PA students.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AAPA has partnered with Wolters Kluwer to provide you complementary digital access to one of these four popular titles.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As a member, you can also get a 30% discount to all titles on LWW.com.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This is often a big savings over other websites, so I encourage you to check out LWW.com with the AAPA discount before buying your texts in other places!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12</a:t>
            </a:fld>
            <a:endParaRPr lang="en-US"/>
          </a:p>
        </p:txBody>
      </p:sp>
    </p:spTree>
    <p:extLst>
      <p:ext uri="{BB962C8B-B14F-4D97-AF65-F5344CB8AC3E}">
        <p14:creationId xmlns:p14="http://schemas.microsoft.com/office/powerpoint/2010/main" val="159363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90525"/>
            <a:ext cx="5759450" cy="3240088"/>
          </a:xfrm>
        </p:spPr>
      </p:sp>
      <p:sp>
        <p:nvSpPr>
          <p:cNvPr id="3" name="Notes Placeholder 2"/>
          <p:cNvSpPr>
            <a:spLocks noGrp="1"/>
          </p:cNvSpPr>
          <p:nvPr>
            <p:ph type="body" idx="1"/>
          </p:nvPr>
        </p:nvSpPr>
        <p:spPr>
          <a:xfrm>
            <a:off x="731520" y="3630612"/>
            <a:ext cx="5852160" cy="5970587"/>
          </a:xfrm>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We also have resources for your clinical year. Like the Clinical Phase Survival Guide with tips from program directors and students.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ubiquitous Up-To-Date is deeply discounted for student members, and includes the best available evidence and practical recommendations for patient care.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And of course, it is an open secret that some employers see rotations as a six-week job interview. AAPA’s Career Central has checklists and videos to make sure that you are prepared and make a good impression.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Let’s talk more discounts. . . As a student member you can get reduced pricing on the best products available to ensure you pass the PANCE the first time. . . like the HIPPO Education  |  AAPA PANCE/PANRE Review.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13</a:t>
            </a:fld>
            <a:endParaRPr lang="en-US"/>
          </a:p>
        </p:txBody>
      </p:sp>
    </p:spTree>
    <p:extLst>
      <p:ext uri="{BB962C8B-B14F-4D97-AF65-F5344CB8AC3E}">
        <p14:creationId xmlns:p14="http://schemas.microsoft.com/office/powerpoint/2010/main" val="3420850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342900"/>
            <a:ext cx="5759450" cy="3240088"/>
          </a:xfrm>
        </p:spPr>
      </p:sp>
      <p:sp>
        <p:nvSpPr>
          <p:cNvPr id="3" name="Notes Placeholder 2"/>
          <p:cNvSpPr>
            <a:spLocks noGrp="1"/>
          </p:cNvSpPr>
          <p:nvPr>
            <p:ph type="body" idx="1"/>
          </p:nvPr>
        </p:nvSpPr>
        <p:spPr>
          <a:xfrm>
            <a:off x="627063" y="3798774"/>
            <a:ext cx="5852160" cy="5459526"/>
          </a:xfrm>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Support doesn’t stop after you graduate! As an AAPA member you’ll have access to Career Central on the website.</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It features PA </a:t>
            </a:r>
            <a:r>
              <a:rPr lang="en-US" sz="1400" dirty="0" err="1">
                <a:effectLst/>
                <a:latin typeface="Arial" panose="020B0604020202020204" pitchFamily="34" charset="0"/>
                <a:ea typeface="Calibri" panose="020F0502020204030204" pitchFamily="34" charset="0"/>
                <a:cs typeface="Arial" panose="020B0604020202020204" pitchFamily="34" charset="0"/>
              </a:rPr>
              <a:t>JobSource</a:t>
            </a:r>
            <a:r>
              <a:rPr lang="en-US" sz="1400" dirty="0">
                <a:effectLst/>
                <a:latin typeface="Arial" panose="020B0604020202020204" pitchFamily="34" charset="0"/>
                <a:ea typeface="Calibri" panose="020F0502020204030204" pitchFamily="34" charset="0"/>
                <a:cs typeface="Arial" panose="020B0604020202020204" pitchFamily="34" charset="0"/>
              </a:rPr>
              <a:t>, the largest job board for PAs with thousands of jobs in every setting and specialty.</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You can also find the AAPA Salary Report on Career Central. It’s an important negotiating tool for every PA entering the workforce.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PA Portfolio is a free online resource for members, where you can store all your PA-related information and easily share that info with employers. PA Students can use it when they get the PALS and TBS card and can set alerts. PA Portfolio files will stay with you as long as you’re a member.</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After graduation, Learning Central is your online source for free CME. Student members can also find many free activities as supplemental learning opportunities.</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As you prepare to graduate and consider where you want to live after graduation, you may also want to check out the in-depth Practice Profiles which will give you all the information you need about laws and licensing requirements for each state.</a:t>
            </a:r>
            <a:r>
              <a:rPr lang="en-US" sz="1400" b="1"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[ONLY FOR MENTION TO CLINICAL STUDENTS: New grad promo- membership is $145 for first year as Fellow when you’re a new graduate!]</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14</a:t>
            </a:fld>
            <a:endParaRPr lang="en-US"/>
          </a:p>
        </p:txBody>
      </p:sp>
    </p:spTree>
    <p:extLst>
      <p:ext uri="{BB962C8B-B14F-4D97-AF65-F5344CB8AC3E}">
        <p14:creationId xmlns:p14="http://schemas.microsoft.com/office/powerpoint/2010/main" val="1681168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01638"/>
            <a:ext cx="5759450" cy="3240087"/>
          </a:xfrm>
        </p:spPr>
      </p:sp>
      <p:sp>
        <p:nvSpPr>
          <p:cNvPr id="3" name="Notes Placeholder 2"/>
          <p:cNvSpPr>
            <a:spLocks noGrp="1"/>
          </p:cNvSpPr>
          <p:nvPr>
            <p:ph type="body" idx="1"/>
          </p:nvPr>
        </p:nvSpPr>
        <p:spPr>
          <a:xfrm>
            <a:off x="685483" y="3787199"/>
            <a:ext cx="5852160" cy="5171450"/>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Now, while PA practice legislation seems like something you shouldn’t have to think about as a student, it’s actually quite important to your future as a PA.</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Each state’s PA practice laws are different. So, when you finish PA school, the state in which you choose to practice will have a big effect on what your day-to-day practice looks like.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AAPA works with state PA chapters to advocate for better PA practice laws, and I strongly encourage you to join your state PA chapter wherever you practice so that you can get involved, too.</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Let’s get into what we’re advocating for and why.</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Don’t worry – I’m not going to start singing that Schoolhouse Rock song about how a bill becomes a law…even though that’s a great song!</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But I do want to talk to you about the most urgent legislative changes we need to make.</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15</a:t>
            </a:fld>
            <a:endParaRPr lang="en-US"/>
          </a:p>
        </p:txBody>
      </p:sp>
    </p:spTree>
    <p:extLst>
      <p:ext uri="{BB962C8B-B14F-4D97-AF65-F5344CB8AC3E}">
        <p14:creationId xmlns:p14="http://schemas.microsoft.com/office/powerpoint/2010/main" val="190273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50825"/>
            <a:ext cx="5759450" cy="3240088"/>
          </a:xfrm>
        </p:spPr>
      </p:sp>
      <p:sp>
        <p:nvSpPr>
          <p:cNvPr id="3" name="Notes Placeholder 2"/>
          <p:cNvSpPr>
            <a:spLocks noGrp="1"/>
          </p:cNvSpPr>
          <p:nvPr>
            <p:ph type="body" idx="1"/>
          </p:nvPr>
        </p:nvSpPr>
        <p:spPr>
          <a:xfrm>
            <a:off x="731520" y="3613580"/>
            <a:ext cx="5852160" cy="5233858"/>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In order to provide state chapters with a roadmap for updating PA practice laws, AAPA developed the Six Key Elements. They also enable PAs and PA students to easily compare the practice environment in each state.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 won’t go into detail on all of these today, but I would encourage you to learn more about the Six Key Elements on AAPA’s web site. Especially as you get closer to graduation and think about where you want to practice, the state practice environment may be something you want to consider.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 Six Key Elements are a big deal, and AAPA will keep working toward making sure they’re in place in all 50 states. But there’s more we can do to improve the PA practice environment! Raise your hand if you’ve heard of OTP, or Optimal Team Practice. 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16</a:t>
            </a:fld>
            <a:endParaRPr lang="en-US"/>
          </a:p>
        </p:txBody>
      </p:sp>
    </p:spTree>
    <p:extLst>
      <p:ext uri="{BB962C8B-B14F-4D97-AF65-F5344CB8AC3E}">
        <p14:creationId xmlns:p14="http://schemas.microsoft.com/office/powerpoint/2010/main" val="110892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576263"/>
            <a:ext cx="6157912" cy="3463925"/>
          </a:xfrm>
        </p:spPr>
      </p:sp>
      <p:sp>
        <p:nvSpPr>
          <p:cNvPr id="3" name="Notes Placeholder 2"/>
          <p:cNvSpPr>
            <a:spLocks noGrp="1"/>
          </p:cNvSpPr>
          <p:nvPr>
            <p:ph type="body" idx="1"/>
          </p:nvPr>
        </p:nvSpPr>
        <p:spPr>
          <a:xfrm>
            <a:off x="351805" y="4318874"/>
            <a:ext cx="6608475" cy="6822940"/>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Optimal Team Practice occurs when PAs, physicians, and healthcare professionals work together to provide quality care without burdensome administrative constraints.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If you only take one thing away from these slides about OTP, let it be this: It’s not independent practice!</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It’s all about improving healthcare teams by making sure that PAs can practice at the top of their education and experience.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A8E418B-AD19-4AB8-B882-00EFD50213FC}" type="slidenum">
              <a:rPr lang="en-US" smtClean="0"/>
              <a:t>17</a:t>
            </a:fld>
            <a:endParaRPr lang="en-US"/>
          </a:p>
        </p:txBody>
      </p:sp>
    </p:spTree>
    <p:extLst>
      <p:ext uri="{BB962C8B-B14F-4D97-AF65-F5344CB8AC3E}">
        <p14:creationId xmlns:p14="http://schemas.microsoft.com/office/powerpoint/2010/main" val="1604088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1013"/>
            <a:ext cx="5889625" cy="3313112"/>
          </a:xfrm>
        </p:spPr>
      </p:sp>
      <p:sp>
        <p:nvSpPr>
          <p:cNvPr id="3" name="Notes Placeholder 2"/>
          <p:cNvSpPr>
            <a:spLocks noGrp="1"/>
          </p:cNvSpPr>
          <p:nvPr>
            <p:ph type="body" idx="1"/>
          </p:nvPr>
        </p:nvSpPr>
        <p:spPr>
          <a:xfrm>
            <a:off x="253143" y="4059017"/>
            <a:ext cx="6808914" cy="5257978"/>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There are three elements of Optimal Team Practice that a state PA chapter can seek.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First: Eliminate the legal requirement for a specific relationship between a PA and any other healthcare provider. This gives PAs more flexibility – not by removing them from other healthcare providers, but by allowing the healthcare team to make decisions about the best way to work together at their specific practice.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Second: Create a majority-PA board to regulate PAs, or add PAs to an existing medical or healing arts boards that regulate PAs. This one is simple. PAs should be regulated by those with an understanding of the PA profession, just as nurses and physicians are.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And third: Authorize PAs to be eligible for direct payment by all public and private insurers. This would give PAs the same reimbursement flexibility enjoyed by other medical professionals.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So you may be wondering – how does all of this affect me?</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marL="302040" indent="-30204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pPr defTabSz="1021630">
              <a:defRPr/>
            </a:pPr>
            <a:fld id="{992AC447-9AE7-45B7-B9C8-7624BAE98CFF}" type="datetime1">
              <a:rPr lang="en-US" smtClean="0">
                <a:solidFill>
                  <a:prstClr val="black"/>
                </a:solidFill>
                <a:latin typeface="Calibri"/>
              </a:rPr>
              <a:t>9/6/2019</a:t>
            </a:fld>
            <a:endParaRPr lang="en-US">
              <a:solidFill>
                <a:prstClr val="black"/>
              </a:solidFill>
              <a:latin typeface="Calibri"/>
            </a:endParaRPr>
          </a:p>
        </p:txBody>
      </p:sp>
      <p:sp>
        <p:nvSpPr>
          <p:cNvPr id="6" name="Slide Number Placeholder 5"/>
          <p:cNvSpPr>
            <a:spLocks noGrp="1"/>
          </p:cNvSpPr>
          <p:nvPr>
            <p:ph type="sldNum" sz="quarter" idx="5"/>
          </p:nvPr>
        </p:nvSpPr>
        <p:spPr/>
        <p:txBody>
          <a:bodyPr/>
          <a:lstStyle/>
          <a:p>
            <a:pPr defTabSz="1021630">
              <a:defRPr/>
            </a:pPr>
            <a:fld id="{5AEC8F49-F54F-4F5F-A858-A9299D3EF8A3}" type="slidenum">
              <a:rPr lang="en-US">
                <a:solidFill>
                  <a:prstClr val="black"/>
                </a:solidFill>
                <a:latin typeface="Calibri"/>
              </a:rPr>
              <a:pPr defTabSz="1021630">
                <a:defRPr/>
              </a:pPr>
              <a:t>18</a:t>
            </a:fld>
            <a:endParaRPr lang="en-US" dirty="0">
              <a:solidFill>
                <a:prstClr val="black"/>
              </a:solidFill>
              <a:latin typeface="Calibri"/>
            </a:endParaRPr>
          </a:p>
        </p:txBody>
      </p:sp>
    </p:spTree>
    <p:extLst>
      <p:ext uri="{BB962C8B-B14F-4D97-AF65-F5344CB8AC3E}">
        <p14:creationId xmlns:p14="http://schemas.microsoft.com/office/powerpoint/2010/main" val="2147729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481013"/>
            <a:ext cx="6251575" cy="3516312"/>
          </a:xfrm>
        </p:spPr>
      </p:sp>
      <p:sp>
        <p:nvSpPr>
          <p:cNvPr id="3" name="Notes Placeholder 2"/>
          <p:cNvSpPr>
            <a:spLocks noGrp="1"/>
          </p:cNvSpPr>
          <p:nvPr>
            <p:ph type="body" idx="1"/>
          </p:nvPr>
        </p:nvSpPr>
        <p:spPr>
          <a:xfrm>
            <a:off x="246063" y="3998913"/>
            <a:ext cx="6723148" cy="5293367"/>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Well, NPs have full practice authority in 22 states plus D.C. And in many more states, NPs just have to meet a low threshold of hours of practice before they can practice without an agreement.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So this creates the impression for employers that NPs are a more efficient workforce. </a:t>
            </a:r>
          </a:p>
          <a:p>
            <a:pPr marL="342900" marR="0" lvl="0" indent="-342900">
              <a:lnSpc>
                <a:spcPct val="150000"/>
              </a:lnSpc>
              <a:spcBef>
                <a:spcPts val="0"/>
              </a:spcBef>
              <a:spcAft>
                <a:spcPts val="1200"/>
              </a:spcAft>
              <a:buFont typeface="Symbol" panose="05050102010706020507" pitchFamily="18" charset="2"/>
              <a:buChar char=""/>
            </a:pPr>
            <a:r>
              <a:rPr lang="en-US" sz="1400" i="1" dirty="0">
                <a:effectLst/>
                <a:latin typeface="Arial" panose="020B0604020202020204" pitchFamily="34" charset="0"/>
                <a:ea typeface="Calibri" panose="020F0502020204030204" pitchFamily="34" charset="0"/>
                <a:cs typeface="Arial" panose="020B0604020202020204" pitchFamily="34" charset="0"/>
              </a:rPr>
              <a:t>This </a:t>
            </a:r>
            <a:r>
              <a:rPr lang="en-US" sz="1400" dirty="0">
                <a:effectLst/>
                <a:latin typeface="Arial" panose="020B0604020202020204" pitchFamily="34" charset="0"/>
                <a:ea typeface="Calibri" panose="020F0502020204030204" pitchFamily="34" charset="0"/>
                <a:cs typeface="Arial" panose="020B0604020202020204" pitchFamily="34" charset="0"/>
              </a:rPr>
              <a:t>is a big reason why the implementation of OTP is crucial for PA students. After you graduate, you should be on a level playing field with NPs – not at a disadvantage because of state laws and regulations.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Thus, the need for OTP, which represents a dramatic and important step forward for the PA profession.</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And good news – we’ve made important progress on OTP  in 2019!</a:t>
            </a:r>
            <a:endParaRPr lang="en-US" sz="1400" dirty="0">
              <a:effectLst/>
              <a:latin typeface="Arial" panose="020B0604020202020204" pitchFamily="34" charset="0"/>
              <a:cs typeface="Arial" panose="020B0604020202020204" pitchFamily="34" charset="0"/>
            </a:endParaRPr>
          </a:p>
          <a:p>
            <a:pPr marL="342900" marR="0" lvl="0" indent="-342900">
              <a:lnSpc>
                <a:spcPct val="150000"/>
              </a:lnSpc>
              <a:spcBef>
                <a:spcPts val="0"/>
              </a:spcBef>
              <a:spcAft>
                <a:spcPts val="1200"/>
              </a:spcAft>
              <a:buFont typeface="Symbol" panose="05050102010706020507" pitchFamily="18" charset="2"/>
              <a:buChar char=""/>
            </a:pPr>
            <a:r>
              <a:rPr lang="en-US" sz="1400" dirty="0">
                <a:latin typeface="Arial" panose="020B0604020202020204" pitchFamily="34" charset="0"/>
                <a:cs typeface="Arial" panose="020B0604020202020204" pitchFamily="34" charset="0"/>
              </a:rPr>
              <a:t>Earlier this year, North Dakota moved the goal post for all states when it enacted legislation different from any in the nation. . . </a:t>
            </a:r>
          </a:p>
          <a:p>
            <a:pPr marL="342900" marR="0" lvl="0" indent="-342900">
              <a:lnSpc>
                <a:spcPct val="150000"/>
              </a:lnSpc>
              <a:spcBef>
                <a:spcPts val="0"/>
              </a:spcBef>
              <a:spcAft>
                <a:spcPts val="1200"/>
              </a:spcAft>
              <a:buFont typeface="Symbol" panose="05050102010706020507" pitchFamily="18" charset="2"/>
              <a:buChar char=""/>
            </a:pPr>
            <a:r>
              <a:rPr lang="en-US" sz="1400" dirty="0">
                <a:latin typeface="Arial" panose="020B0604020202020204" pitchFamily="34" charset="0"/>
                <a:cs typeface="Arial" panose="020B0604020202020204" pitchFamily="34" charset="0"/>
              </a:rPr>
              <a:t>What makes the North Dakota law unique is that for the first time in the history of our profession, nearly all PAs in the state do not have to have an agreement — nor any specific relationship — with a physician in order to practice. </a:t>
            </a:r>
          </a:p>
          <a:p>
            <a:pPr marL="342900" marR="0" lvl="0" indent="-342900">
              <a:lnSpc>
                <a:spcPct val="150000"/>
              </a:lnSpc>
              <a:spcBef>
                <a:spcPts val="0"/>
              </a:spcBef>
              <a:spcAft>
                <a:spcPts val="1200"/>
              </a:spcAft>
              <a:buFont typeface="Symbol" panose="05050102010706020507" pitchFamily="18" charset="2"/>
              <a:buChar char=""/>
            </a:pPr>
            <a:r>
              <a:rPr lang="en-US" sz="1400" dirty="0">
                <a:latin typeface="Arial" panose="020B0604020202020204" pitchFamily="34" charset="0"/>
                <a:cs typeface="Arial" panose="020B0604020202020204" pitchFamily="34" charset="0"/>
              </a:rPr>
              <a:t>They will be responsible for the care they deliver: This is what Optimal Team Practice is all about!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p:txBody>
      </p:sp>
      <p:sp>
        <p:nvSpPr>
          <p:cNvPr id="4" name="Date Placeholder 3"/>
          <p:cNvSpPr>
            <a:spLocks noGrp="1"/>
          </p:cNvSpPr>
          <p:nvPr>
            <p:ph type="dt" idx="1"/>
          </p:nvPr>
        </p:nvSpPr>
        <p:spPr/>
        <p:txBody>
          <a:bodyPr/>
          <a:lstStyle/>
          <a:p>
            <a:fld id="{F8FF972B-7408-4034-98A4-12F26A020328}" type="datetime1">
              <a:rPr lang="en-US" smtClean="0"/>
              <a:t>9/6/2019</a:t>
            </a:fld>
            <a:endParaRPr lang="en-US"/>
          </a:p>
        </p:txBody>
      </p:sp>
      <p:sp>
        <p:nvSpPr>
          <p:cNvPr id="6" name="Slide Number Placeholder 5"/>
          <p:cNvSpPr>
            <a:spLocks noGrp="1"/>
          </p:cNvSpPr>
          <p:nvPr>
            <p:ph type="sldNum" sz="quarter" idx="5"/>
          </p:nvPr>
        </p:nvSpPr>
        <p:spPr/>
        <p:txBody>
          <a:bodyPr/>
          <a:lstStyle/>
          <a:p>
            <a:fld id="{5AEC8F49-F54F-4F5F-A858-A9299D3EF8A3}" type="slidenum">
              <a:rPr lang="en-US" smtClean="0"/>
              <a:t>19</a:t>
            </a:fld>
            <a:endParaRPr lang="en-US" dirty="0"/>
          </a:p>
        </p:txBody>
      </p:sp>
    </p:spTree>
    <p:extLst>
      <p:ext uri="{BB962C8B-B14F-4D97-AF65-F5344CB8AC3E}">
        <p14:creationId xmlns:p14="http://schemas.microsoft.com/office/powerpoint/2010/main" val="191226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481013"/>
            <a:ext cx="5768975" cy="3246437"/>
          </a:xfrm>
        </p:spPr>
      </p:sp>
      <p:sp>
        <p:nvSpPr>
          <p:cNvPr id="3" name="Notes Placeholder 2"/>
          <p:cNvSpPr>
            <a:spLocks noGrp="1"/>
          </p:cNvSpPr>
          <p:nvPr>
            <p:ph type="body" idx="1"/>
          </p:nvPr>
        </p:nvSpPr>
        <p:spPr>
          <a:xfrm>
            <a:off x="354983" y="3827298"/>
            <a:ext cx="6720160" cy="5539124"/>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What will we cover today? The short answer is. . . a lot! But don’t panic. There’s no test here.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But as you are just starting out on your PA journey, I want to talk to you about a variety of things. Before I drill down. . .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First, some ground rules: I want this to be a conversation. So please, interrupt me and ask questions!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Here’s what we’re going to cover. .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 state of the PA profession. Where are we? What can you expect when you get out of PA school?</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Understanding AAPA. What is our mission and why does this organization even exist?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Supporting PAs at every stage. . . the resources for you when and where you need them.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Modernizing PA legislation. . . What’s going on in today’s practice environment at both the state and federal level?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Let’s see a show of hands: How many of you have heard about the professional title change for PAs? Good! I’ll let you know where we are with that and what students have to say about it.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Next, leveraging student leadership opportunities. . . how you can get involved in setting the direction of the profession; and finally. . .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Celebrating and connecting with PAs. . . I’ll touch upon AAPA 2020, how to find us on social media, and what you can do during this year’s PA Week!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p:txBody>
      </p:sp>
      <p:sp>
        <p:nvSpPr>
          <p:cNvPr id="4" name="Date Placeholder 3"/>
          <p:cNvSpPr>
            <a:spLocks noGrp="1"/>
          </p:cNvSpPr>
          <p:nvPr>
            <p:ph type="dt" idx="1"/>
          </p:nvPr>
        </p:nvSpPr>
        <p:spPr/>
        <p:txBody>
          <a:bodyPr/>
          <a:lstStyle/>
          <a:p>
            <a:pPr defTabSz="984894">
              <a:defRPr/>
            </a:pPr>
            <a:fld id="{98C4A5FD-1666-4C45-BEC7-F89B32253A41}" type="datetime1">
              <a:rPr lang="en-US" smtClean="0">
                <a:solidFill>
                  <a:prstClr val="black"/>
                </a:solidFill>
                <a:latin typeface="Calibri"/>
              </a:rPr>
              <a:t>9/6/2019</a:t>
            </a:fld>
            <a:endParaRPr lang="en-US">
              <a:solidFill>
                <a:prstClr val="black"/>
              </a:solidFill>
              <a:latin typeface="Calibri"/>
            </a:endParaRPr>
          </a:p>
        </p:txBody>
      </p:sp>
      <p:sp>
        <p:nvSpPr>
          <p:cNvPr id="6" name="Slide Number Placeholder 5"/>
          <p:cNvSpPr>
            <a:spLocks noGrp="1"/>
          </p:cNvSpPr>
          <p:nvPr>
            <p:ph type="sldNum" sz="quarter" idx="5"/>
          </p:nvPr>
        </p:nvSpPr>
        <p:spPr/>
        <p:txBody>
          <a:bodyPr/>
          <a:lstStyle/>
          <a:p>
            <a:pPr defTabSz="984894">
              <a:defRPr/>
            </a:pPr>
            <a:fld id="{5AEC8F49-F54F-4F5F-A858-A9299D3EF8A3}" type="slidenum">
              <a:rPr lang="en-US">
                <a:solidFill>
                  <a:prstClr val="black"/>
                </a:solidFill>
                <a:latin typeface="Calibri"/>
              </a:rPr>
              <a:pPr defTabSz="984894">
                <a:defRPr/>
              </a:pPr>
              <a:t>2</a:t>
            </a:fld>
            <a:endParaRPr lang="en-US" dirty="0">
              <a:solidFill>
                <a:prstClr val="black"/>
              </a:solidFill>
              <a:latin typeface="Calibri"/>
            </a:endParaRPr>
          </a:p>
        </p:txBody>
      </p:sp>
    </p:spTree>
    <p:extLst>
      <p:ext uri="{BB962C8B-B14F-4D97-AF65-F5344CB8AC3E}">
        <p14:creationId xmlns:p14="http://schemas.microsoft.com/office/powerpoint/2010/main" val="353466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481013"/>
            <a:ext cx="5807075" cy="3267075"/>
          </a:xfrm>
        </p:spPr>
      </p:sp>
      <p:sp>
        <p:nvSpPr>
          <p:cNvPr id="3" name="Notes Placeholder 2"/>
          <p:cNvSpPr>
            <a:spLocks noGrp="1"/>
          </p:cNvSpPr>
          <p:nvPr>
            <p:ph type="body" idx="1"/>
          </p:nvPr>
        </p:nvSpPr>
        <p:spPr>
          <a:xfrm>
            <a:off x="265348" y="4062237"/>
            <a:ext cx="6784503" cy="5291828"/>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So, if this piqued your interest and you want to get more involved through advocacy leadership, that’s great! You should attend AAPA’s Leadership and Advocacy Summit, coming up in March of 2020. This event is increasingly popular with students, and I hope to see some of you there.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At LAS, we head to Capitol Hill to talk to federal legislators – because AAPA also advocates for the PA profession at the federal level. Hill Day is a great opportunity, and a lot of fun for anyone interested in advocacy!</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Here is a quick look at some of our biggest federal legislative priorities, some of which we talked to legislators about on the Hill at LAS earlier this year.</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AAPA’s advocacy efforts are helped by your membership dues and direct contributions to our Political Action Committee, PA PAC. Only AAPA members can contribute to the PAC which supports PA champions in congress. Please consider donating to the PAC. If every student gave just $5, that would make an impact.</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Believe it or not, modernizing PA legislation isn’t the only big topic of conversation in the PA universe…</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p:txBody>
      </p:sp>
      <p:sp>
        <p:nvSpPr>
          <p:cNvPr id="4" name="Slide Number Placeholder 3"/>
          <p:cNvSpPr>
            <a:spLocks noGrp="1"/>
          </p:cNvSpPr>
          <p:nvPr>
            <p:ph type="sldNum" sz="quarter" idx="5"/>
          </p:nvPr>
        </p:nvSpPr>
        <p:spPr/>
        <p:txBody>
          <a:bodyPr/>
          <a:lstStyle/>
          <a:p>
            <a:fld id="{F73AE2E4-ACEF-43BC-812E-F4F2B3A077B5}" type="slidenum">
              <a:rPr lang="en-US" smtClean="0"/>
              <a:t>20</a:t>
            </a:fld>
            <a:endParaRPr lang="en-US"/>
          </a:p>
        </p:txBody>
      </p:sp>
      <p:sp>
        <p:nvSpPr>
          <p:cNvPr id="5" name="Date Placeholder 4">
            <a:extLst>
              <a:ext uri="{FF2B5EF4-FFF2-40B4-BE49-F238E27FC236}">
                <a16:creationId xmlns:a16="http://schemas.microsoft.com/office/drawing/2014/main" id="{726696B7-E5B4-420E-A615-38877CF0BE79}"/>
              </a:ext>
            </a:extLst>
          </p:cNvPr>
          <p:cNvSpPr>
            <a:spLocks noGrp="1"/>
          </p:cNvSpPr>
          <p:nvPr>
            <p:ph type="dt" idx="1"/>
          </p:nvPr>
        </p:nvSpPr>
        <p:spPr/>
        <p:txBody>
          <a:bodyPr/>
          <a:lstStyle/>
          <a:p>
            <a:fld id="{D0C5E57B-C10E-4BE7-A941-78FB2C206411}" type="datetime1">
              <a:rPr lang="en-US" smtClean="0"/>
              <a:t>9/6/2019</a:t>
            </a:fld>
            <a:endParaRPr lang="en-US"/>
          </a:p>
        </p:txBody>
      </p:sp>
    </p:spTree>
    <p:extLst>
      <p:ext uri="{BB962C8B-B14F-4D97-AF65-F5344CB8AC3E}">
        <p14:creationId xmlns:p14="http://schemas.microsoft.com/office/powerpoint/2010/main" val="757122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82600"/>
            <a:ext cx="5759450" cy="3240088"/>
          </a:xfrm>
        </p:spPr>
      </p:sp>
      <p:sp>
        <p:nvSpPr>
          <p:cNvPr id="3" name="Notes Placeholder 2"/>
          <p:cNvSpPr>
            <a:spLocks noGrp="1"/>
          </p:cNvSpPr>
          <p:nvPr>
            <p:ph type="body" idx="1"/>
          </p:nvPr>
        </p:nvSpPr>
        <p:spPr>
          <a:xfrm>
            <a:off x="685483" y="3879798"/>
            <a:ext cx="5852160" cy="3780473"/>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You may have also heard about the investigation into the “physician assistant” title, and whether it’s the right fit for the profession.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21</a:t>
            </a:fld>
            <a:endParaRPr lang="en-US"/>
          </a:p>
        </p:txBody>
      </p:sp>
    </p:spTree>
    <p:extLst>
      <p:ext uri="{BB962C8B-B14F-4D97-AF65-F5344CB8AC3E}">
        <p14:creationId xmlns:p14="http://schemas.microsoft.com/office/powerpoint/2010/main" val="305158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3" y="257175"/>
            <a:ext cx="6826250" cy="3840163"/>
          </a:xfrm>
        </p:spPr>
      </p:sp>
      <p:sp>
        <p:nvSpPr>
          <p:cNvPr id="3" name="Notes Placeholder 2"/>
          <p:cNvSpPr>
            <a:spLocks noGrp="1"/>
          </p:cNvSpPr>
          <p:nvPr>
            <p:ph type="body" idx="1"/>
          </p:nvPr>
        </p:nvSpPr>
        <p:spPr>
          <a:xfrm>
            <a:off x="258417" y="4247909"/>
            <a:ext cx="6834983" cy="5096115"/>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Now, this isn’t something that will affect you immediately upon graduation. This investigative process takes time, and if the title </a:t>
            </a:r>
            <a:r>
              <a:rPr lang="en-US" sz="1400" i="1" dirty="0">
                <a:effectLst/>
                <a:latin typeface="Arial" panose="020B0604020202020204" pitchFamily="34" charset="0"/>
                <a:ea typeface="Calibri" panose="020F0502020204030204" pitchFamily="34" charset="0"/>
                <a:cs typeface="Arial" panose="020B0604020202020204" pitchFamily="34" charset="0"/>
              </a:rPr>
              <a:t>is</a:t>
            </a:r>
            <a:r>
              <a:rPr lang="en-US" sz="1400" dirty="0">
                <a:effectLst/>
                <a:latin typeface="Arial" panose="020B0604020202020204" pitchFamily="34" charset="0"/>
                <a:ea typeface="Calibri" panose="020F0502020204030204" pitchFamily="34" charset="0"/>
                <a:cs typeface="Arial" panose="020B0604020202020204" pitchFamily="34" charset="0"/>
              </a:rPr>
              <a:t> changed, it won’t be immediate.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 know that during PA school, you’ve got a lot to think about and keep track of – trust me, I get it! But much like some other things we’ve talked about today, the Title Change Investigation, or TCI, is definitely something to keep on your radar.</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Some brief background. At the May 2018 House of Delegates Meeting, a resolution passed requesting that the AAPA Board of Directors find an independent firm to investigate the implications of changing the physician assistant title.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So, where is the process at now?</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We’re in good hands with WPP, a world-renowned research, branding, and communications company.</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In May of this year, at AAPA 2019, WPP presented some of their initial research findings to the House of Delegates, as well as conference attendees at a CME session.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 initial results indicate that, across all stakeholder groups, PAs are viewed favorably, offering value by expanding access to care and reducing healthcare costs. However, the title “physician assistant” is not seen as a good fit with PA roles and responsibilities.</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Most people believe the word “assistant” does not align with what PAs do or with the standard description of PA roles and responsibilities. It also causes confusion about what PAs are capable of and legally permitted to do.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Additionally, nearly 6,000 PAs and 1,300 PA students responded to a large-scale quantitative study. This research found that 90% of PA respondents cite a disconnect between their official title – physician assistant – and their role in healthcare.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Overall, research findings strongly suggest that exploration of an alternative professional title for PAs should be pursued.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Additional quantitative research is currently underway, and the result of the continuing WPP work will be shared at the House of Delegates meeting in May 2020.</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marL="302040" indent="-30204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73AE2E4-ACEF-43BC-812E-F4F2B3A077B5}" type="slidenum">
              <a:rPr lang="en-US" smtClean="0"/>
              <a:t>22</a:t>
            </a:fld>
            <a:endParaRPr lang="en-US"/>
          </a:p>
        </p:txBody>
      </p:sp>
      <p:sp>
        <p:nvSpPr>
          <p:cNvPr id="5" name="Date Placeholder 4">
            <a:extLst>
              <a:ext uri="{FF2B5EF4-FFF2-40B4-BE49-F238E27FC236}">
                <a16:creationId xmlns:a16="http://schemas.microsoft.com/office/drawing/2014/main" id="{6F6B1109-238E-4AA8-85A8-6775F6ED7C3F}"/>
              </a:ext>
            </a:extLst>
          </p:cNvPr>
          <p:cNvSpPr>
            <a:spLocks noGrp="1"/>
          </p:cNvSpPr>
          <p:nvPr>
            <p:ph type="dt" idx="1"/>
          </p:nvPr>
        </p:nvSpPr>
        <p:spPr/>
        <p:txBody>
          <a:bodyPr/>
          <a:lstStyle/>
          <a:p>
            <a:fld id="{0DF1538D-FD4A-4CB7-890B-ADB6F2671DDA}" type="datetime1">
              <a:rPr lang="en-US" smtClean="0"/>
              <a:t>9/6/2019</a:t>
            </a:fld>
            <a:endParaRPr lang="en-US"/>
          </a:p>
        </p:txBody>
      </p:sp>
    </p:spTree>
    <p:extLst>
      <p:ext uri="{BB962C8B-B14F-4D97-AF65-F5344CB8AC3E}">
        <p14:creationId xmlns:p14="http://schemas.microsoft.com/office/powerpoint/2010/main" val="1203361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8"/>
          </a:xfrm>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As I mentioned earlier, more and more PAs are being recruited into administrative careers.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Right now, I know you are focused on learning medicine and becoming the best clinician you can be, but there may be a time in your career that you are ready to take a next step into a leadership or administrative role.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AAPA’s Center for Healthcare Leadership and Management, or CHLM, is here to support PAs as they move up their career.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CHLM has leadership training offers graduate certificate programs, master’s degrees, and doctoral programs in conjunction with five prestigious universities.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These programs include everything from healthcare quality and clinical operations to health informatics, and an executive MBA in health administration, to name a few.  </a:t>
            </a:r>
          </a:p>
          <a:p>
            <a:pPr marL="342900" marR="0" lvl="0" indent="-342900">
              <a:lnSpc>
                <a:spcPct val="150000"/>
              </a:lnSpc>
              <a:spcBef>
                <a:spcPts val="0"/>
              </a:spcBef>
              <a:spcAft>
                <a:spcPts val="1200"/>
              </a:spcAft>
              <a:buFont typeface="Arial" panose="020B0604020202020204" pitchFamily="34" charset="0"/>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They will help prepare PAs to be present at the highest levels of leadership and management; and prepared to participate in strategic conversations about the direction of healthcare.</a:t>
            </a:r>
          </a:p>
          <a:p>
            <a:pPr marL="285750" marR="0" lvl="0" indent="-285750">
              <a:lnSpc>
                <a:spcPct val="150000"/>
              </a:lnSpc>
              <a:spcBef>
                <a:spcPts val="0"/>
              </a:spcBef>
              <a:spcAft>
                <a:spcPts val="1200"/>
              </a:spcAft>
              <a:buFont typeface="Arial" panose="020B0604020202020204" pitchFamily="34" charset="0"/>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 CHLM also offers a myriad of online classes on leadership topics such as billing and reimbursement, and being a strong advocate for yourself and the profession.</a:t>
            </a:r>
          </a:p>
          <a:p>
            <a:pPr marL="342900" marR="0" lvl="0" indent="-342900">
              <a:lnSpc>
                <a:spcPct val="150000"/>
              </a:lnSpc>
              <a:spcBef>
                <a:spcPts val="0"/>
              </a:spcBef>
              <a:spcAft>
                <a:spcPts val="1200"/>
              </a:spcAft>
              <a:buFont typeface="Arial" panose="020B0604020202020204" pitchFamily="34" charset="0"/>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This all seem overwhelming right now, but I at least wanted to get these opportunities on your radar! So, the question I get a lot is — where do I start? Two words: student leadership.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If you want to help shape the profession, become a leader now. It’s important for PA students to be involved in the profession from the beginning of their PA journey.</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PA school only lasts a few years, but early career PAs make up a large part of the PA work force, so the student and early career perspective is essential!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I want to briefly walk through the student leadership opportunities at AAPA.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23</a:t>
            </a:fld>
            <a:endParaRPr lang="en-US"/>
          </a:p>
        </p:txBody>
      </p:sp>
    </p:spTree>
    <p:extLst>
      <p:ext uri="{BB962C8B-B14F-4D97-AF65-F5344CB8AC3E}">
        <p14:creationId xmlns:p14="http://schemas.microsoft.com/office/powerpoint/2010/main" val="422359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609920"/>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When you join AAPA as student member, you become part of the Student Academy.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And within the Student Academy, there are four distinct opportunities for leadership:</a:t>
            </a:r>
          </a:p>
          <a:p>
            <a:pPr marL="628650" lvl="1" indent="-171450">
              <a:lnSpc>
                <a:spcPct val="150000"/>
              </a:lnSpc>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Your PA school Student Society; </a:t>
            </a:r>
          </a:p>
          <a:p>
            <a:pPr marL="628650" lvl="1" indent="-171450">
              <a:lnSpc>
                <a:spcPct val="150000"/>
              </a:lnSpc>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The Assembly of Representatives;</a:t>
            </a:r>
          </a:p>
          <a:p>
            <a:pPr marL="628650" lvl="1" indent="-171450">
              <a:lnSpc>
                <a:spcPct val="150000"/>
              </a:lnSpc>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The Student Academy Board of Directors; and</a:t>
            </a:r>
          </a:p>
          <a:p>
            <a:pPr marL="628650" lvl="1" indent="-171450">
              <a:lnSpc>
                <a:spcPct val="150000"/>
              </a:lnSpc>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The House of Delegates Student Delegation.</a:t>
            </a:r>
          </a:p>
          <a:p>
            <a:pPr marL="628650" lvl="1" indent="-171450">
              <a:lnSpc>
                <a:spcPct val="150000"/>
              </a:lnSpc>
              <a:buFont typeface="Courier New" panose="02070309020205020404" pitchFamily="49" charset="0"/>
              <a:buChar char="o"/>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there any Student Society leaders in the room?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[IF YES] Thank you for your leadership!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Every PA program is encouraged to establish a Student Society. . .a community of PA students who discuss issues important to the profession. Student Society members work collaboratively to educate others, perform community service projects, enhance their leadership skills, and engage with AAPA to provide the student perspective.</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Each Student Society can also send a representative to the Assembly of Representatives — or AOR — meeting, compete for recognition as the Outstanding Student Society, and participate in the National Medical Challenge Bowl at Conference.</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2C38C5-049A-4512-85E3-D935AD960920}" type="slidenum">
              <a:rPr lang="en-US" smtClean="0"/>
              <a:t>24</a:t>
            </a:fld>
            <a:endParaRPr lang="en-US"/>
          </a:p>
        </p:txBody>
      </p:sp>
    </p:spTree>
    <p:extLst>
      <p:ext uri="{BB962C8B-B14F-4D97-AF65-F5344CB8AC3E}">
        <p14:creationId xmlns:p14="http://schemas.microsoft.com/office/powerpoint/2010/main" val="2037241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8"/>
          </a:xfrm>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AOR, which convenes each year at AAPA’s Annual Conference, is comprised of one representative from each registered Student Society across the country. Currently, there are 246 student societies.</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This individual is intuitively called the Student Academy Representative and fondly referred to as the SAR!</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Who is the Student Academy Rep for your program? [IF NO, MOVE ON.] What advice would you your fellow students who want to get involved?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SAR is responsible for bringing pertinent issues to the Annual Assembly of Representatives for debate and actions.</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At the AOR meeting, all SARs present resolutions, with their student constituents in mind, and pass actions which guide the work of the Student Academy and Student Board for the subsequent year.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2C38C5-049A-4512-85E3-D935AD960920}" type="slidenum">
              <a:rPr lang="en-US" smtClean="0"/>
              <a:t>25</a:t>
            </a:fld>
            <a:endParaRPr lang="en-US"/>
          </a:p>
        </p:txBody>
      </p:sp>
    </p:spTree>
    <p:extLst>
      <p:ext uri="{BB962C8B-B14F-4D97-AF65-F5344CB8AC3E}">
        <p14:creationId xmlns:p14="http://schemas.microsoft.com/office/powerpoint/2010/main" val="343136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251574"/>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Student Board directs the business of the Student Academy while representing the PA student perspective.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There is an African proverb which reads, “If you want to go fast, go alone. If you want to go far, go together.” According to Forbes, this wisdom underscores the importance of learning how to build relationships, promote teamwork, and gain buy-in. </a:t>
            </a:r>
          </a:p>
          <a:p>
            <a:pPr marL="342900" marR="0" lvl="0" indent="-342900">
              <a:lnSpc>
                <a:spcPct val="150000"/>
              </a:lnSpc>
              <a:spcBef>
                <a:spcPts val="0"/>
              </a:spcBef>
              <a:spcAft>
                <a:spcPts val="1200"/>
              </a:spcAft>
              <a:buFont typeface="Symbol" panose="05050102010706020507" pitchFamily="18" charset="2"/>
              <a:buChar char=""/>
              <a:tabLst>
                <a:tab pos="457200" algn="l"/>
                <a:tab pos="101346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Student Board also seeks PA student involvement on various committees to help inform recommendations and provide input on various issues. </a:t>
            </a:r>
          </a:p>
          <a:p>
            <a:pPr marL="342900" marR="0" lvl="0" indent="-342900">
              <a:lnSpc>
                <a:spcPct val="150000"/>
              </a:lnSpc>
              <a:spcBef>
                <a:spcPts val="0"/>
              </a:spcBef>
              <a:spcAft>
                <a:spcPts val="1200"/>
              </a:spcAft>
              <a:buFont typeface="Symbol" panose="05050102010706020507" pitchFamily="18" charset="2"/>
              <a:buChar char=""/>
              <a:tabLst>
                <a:tab pos="457200" algn="l"/>
                <a:tab pos="101346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2C38C5-049A-4512-85E3-D935AD960920}" type="slidenum">
              <a:rPr lang="en-US" smtClean="0"/>
              <a:t>26</a:t>
            </a:fld>
            <a:endParaRPr lang="en-US"/>
          </a:p>
        </p:txBody>
      </p:sp>
    </p:spTree>
    <p:extLst>
      <p:ext uri="{BB962C8B-B14F-4D97-AF65-F5344CB8AC3E}">
        <p14:creationId xmlns:p14="http://schemas.microsoft.com/office/powerpoint/2010/main" val="163539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tabLst>
                <a:tab pos="2286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Students can also find opportunities to become involved with AAPA’s policy and legislative process by serving as a student delegate to the House of Delegates.</a:t>
            </a:r>
          </a:p>
          <a:p>
            <a:pPr marL="342900" marR="0" lvl="0" indent="-342900">
              <a:lnSpc>
                <a:spcPct val="150000"/>
              </a:lnSpc>
              <a:spcBef>
                <a:spcPts val="0"/>
              </a:spcBef>
              <a:spcAft>
                <a:spcPts val="1200"/>
              </a:spcAft>
              <a:buFont typeface="Symbol" panose="05050102010706020507" pitchFamily="18" charset="2"/>
              <a:buChar char=""/>
              <a:tabLst>
                <a:tab pos="2286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Students have the largest delegation in the HOD. So clearly, our voice and insights have an impact on the policy direction of the organization and the profession.</a:t>
            </a:r>
          </a:p>
          <a:p>
            <a:pPr marL="342900" marR="0" lvl="0" indent="-342900">
              <a:lnSpc>
                <a:spcPct val="150000"/>
              </a:lnSpc>
              <a:spcBef>
                <a:spcPts val="0"/>
              </a:spcBef>
              <a:spcAft>
                <a:spcPts val="1200"/>
              </a:spcAft>
              <a:buFont typeface="Symbol" panose="05050102010706020507" pitchFamily="18" charset="2"/>
              <a:buChar char=""/>
              <a:tabLst>
                <a:tab pos="2286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2C38C5-049A-4512-85E3-D935AD960920}" type="slidenum">
              <a:rPr lang="en-US" smtClean="0"/>
              <a:t>27</a:t>
            </a:fld>
            <a:endParaRPr lang="en-US"/>
          </a:p>
        </p:txBody>
      </p:sp>
    </p:spTree>
    <p:extLst>
      <p:ext uri="{BB962C8B-B14F-4D97-AF65-F5344CB8AC3E}">
        <p14:creationId xmlns:p14="http://schemas.microsoft.com/office/powerpoint/2010/main" val="277013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Ok now the fun stuff. I want to talk about celebrating and connecting with PAs. </a:t>
            </a:r>
          </a:p>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While AAPA provides a ton of resources. . . the networking and collaboration opportunities are so amazing. </a:t>
            </a:r>
          </a:p>
          <a:p>
            <a:pPr marL="342900" marR="0" lvl="0" indent="-342900">
              <a:lnSpc>
                <a:spcPct val="150000"/>
              </a:lnSpc>
              <a:spcBef>
                <a:spcPts val="0"/>
              </a:spcBef>
              <a:spcAft>
                <a:spcPts val="1200"/>
              </a:spcAft>
              <a:buFont typeface="Symbol" panose="05050102010706020507" pitchFamily="18" charset="2"/>
              <a:buChar char=""/>
              <a:tabLst>
                <a:tab pos="2286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28</a:t>
            </a:fld>
            <a:endParaRPr lang="en-US"/>
          </a:p>
        </p:txBody>
      </p:sp>
    </p:spTree>
    <p:extLst>
      <p:ext uri="{BB962C8B-B14F-4D97-AF65-F5344CB8AC3E}">
        <p14:creationId xmlns:p14="http://schemas.microsoft.com/office/powerpoint/2010/main" val="1905454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574675"/>
            <a:ext cx="5759450" cy="3240088"/>
          </a:xfrm>
        </p:spPr>
      </p:sp>
      <p:sp>
        <p:nvSpPr>
          <p:cNvPr id="3" name="Notes Placeholder 2"/>
          <p:cNvSpPr>
            <a:spLocks noGrp="1"/>
          </p:cNvSpPr>
          <p:nvPr>
            <p:ph type="body" idx="1"/>
          </p:nvPr>
        </p:nvSpPr>
        <p:spPr>
          <a:xfrm>
            <a:off x="685483" y="3896200"/>
            <a:ext cx="5852160" cy="5569075"/>
          </a:xfrm>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We also have online tools that will help you stay connected with the profession throughout your career.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Huddle is an exclusive online community for our PA members to ask clinical questions, network with peers, and stay up to date on important PA discussions.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Mentor Match helps you to find a PA mentor to guide you in your career with personalized advice in a variety of topic areas.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And JAAPA is AAPA’s monthly clinical journal, full of news and clinical insights, in both print and digital format. Members get a free subscription and can earn up to 14 free CME credits annually.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Our online communication vehicles also include News Central, PA Central, and Medical Watch – all of which provide you with the latest clinical and professional news that PAs need to know.</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latin typeface="Arial" panose="020B0604020202020204" pitchFamily="34" charset="0"/>
                <a:ea typeface="Calibri" panose="020F0502020204030204" pitchFamily="34" charset="0"/>
                <a:cs typeface="Arial" panose="020B0604020202020204" pitchFamily="34" charset="0"/>
              </a:rPr>
              <a:t>CLICK</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29</a:t>
            </a:fld>
            <a:endParaRPr lang="en-US"/>
          </a:p>
        </p:txBody>
      </p:sp>
    </p:spTree>
    <p:extLst>
      <p:ext uri="{BB962C8B-B14F-4D97-AF65-F5344CB8AC3E}">
        <p14:creationId xmlns:p14="http://schemas.microsoft.com/office/powerpoint/2010/main" val="97787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First, we’ll talk about the state of the PA profession.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Spoiler alert – now is a great time to be a PA!</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pPr marL="342900" marR="0" lvl="0" indent="-342900">
              <a:lnSpc>
                <a:spcPct val="150000"/>
              </a:lnSpc>
              <a:spcBef>
                <a:spcPts val="0"/>
              </a:spcBef>
              <a:spcAft>
                <a:spcPts val="1200"/>
              </a:spcAft>
              <a:buFont typeface="Symbol" panose="05050102010706020507" pitchFamily="18" charset="2"/>
              <a:buChar cha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3</a:t>
            </a:fld>
            <a:endParaRPr lang="en-US"/>
          </a:p>
        </p:txBody>
      </p:sp>
    </p:spTree>
    <p:extLst>
      <p:ext uri="{BB962C8B-B14F-4D97-AF65-F5344CB8AC3E}">
        <p14:creationId xmlns:p14="http://schemas.microsoft.com/office/powerpoint/2010/main" val="2086591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344488"/>
            <a:ext cx="6400800" cy="3600450"/>
          </a:xfrm>
        </p:spPr>
      </p:sp>
      <p:sp>
        <p:nvSpPr>
          <p:cNvPr id="3" name="Notes Placeholder 2"/>
          <p:cNvSpPr>
            <a:spLocks noGrp="1"/>
          </p:cNvSpPr>
          <p:nvPr>
            <p:ph type="body" idx="1"/>
          </p:nvPr>
        </p:nvSpPr>
        <p:spPr>
          <a:xfrm>
            <a:off x="555308" y="3944937"/>
            <a:ext cx="5852160" cy="5656263"/>
          </a:xfrm>
        </p:spPr>
        <p:txBody>
          <a:bodyPr/>
          <a:lstStyle/>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First of all – PA Week is coming! It’s October 6-12 and PA students are BY FAR our most enthusiastic supporters. </a:t>
            </a:r>
          </a:p>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I hope you are working on your plans now. PAweek.com is your go-to resource.</a:t>
            </a:r>
          </a:p>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There, you’ll find out more about how to participate in the PA Week Instagram Photo Challenge, share resources on your own social media channels, and organize community events – like a public health event or a charity fundraiser. </a:t>
            </a:r>
          </a:p>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This year, we’re also encouraging you to use PA Week as an opportunity to give back to the profession by donating to the PA Foundation, which provides PA students with scholarship opportunities and provides PAs with grants for various projects and initiatives.</a:t>
            </a:r>
            <a:r>
              <a:rPr lang="en-US" sz="1400" dirty="0">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50000"/>
              </a:lnSpc>
              <a:spcBef>
                <a:spcPts val="0"/>
              </a:spcBef>
              <a:spcAft>
                <a:spcPts val="1200"/>
              </a:spcAft>
              <a:buFont typeface="Symbol" panose="05050102010706020507" pitchFamily="18" charset="2"/>
              <a:buChar char=""/>
              <a:tabLst>
                <a:tab pos="2286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30</a:t>
            </a:fld>
            <a:endParaRPr lang="en-US"/>
          </a:p>
        </p:txBody>
      </p:sp>
    </p:spTree>
    <p:extLst>
      <p:ext uri="{BB962C8B-B14F-4D97-AF65-F5344CB8AC3E}">
        <p14:creationId xmlns:p14="http://schemas.microsoft.com/office/powerpoint/2010/main" val="55690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3" y="433388"/>
            <a:ext cx="6719887" cy="3779837"/>
          </a:xfrm>
        </p:spPr>
      </p:sp>
      <p:sp>
        <p:nvSpPr>
          <p:cNvPr id="3" name="Notes Placeholder 2"/>
          <p:cNvSpPr>
            <a:spLocks noGrp="1"/>
          </p:cNvSpPr>
          <p:nvPr>
            <p:ph type="body" idx="1"/>
          </p:nvPr>
        </p:nvSpPr>
        <p:spPr>
          <a:xfrm>
            <a:off x="434958" y="4336371"/>
            <a:ext cx="6447756" cy="4955910"/>
          </a:xfrm>
        </p:spPr>
        <p:txBody>
          <a:bodyPr/>
          <a:lstStyle/>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How many of you went to Conference last year? Awesome! </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And did anyone participate in Challenge Bowl? Even more awesome! </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AAPA2020 is in Nashville this year and should be an amazing time of learning and laughing. . . It’s so great to see how many students attend. </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There are many conference events that students can participate in –from educational sessions, to social and networking events, to leadership opportunities. </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More than 100 PA programs from across the country compete in the AAPA National Medical Challenge Bowl, a student-only trivia medical question competition hosted by the Student Academy.</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AAPA conference is the largest annual gathering of PAs and is a great opportunity for PA students to network. </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Speaking of networking…</a:t>
            </a:r>
          </a:p>
          <a:p>
            <a:pPr marL="342900" marR="0" lvl="0" indent="-342900">
              <a:lnSpc>
                <a:spcPct val="150000"/>
              </a:lnSpc>
              <a:spcBef>
                <a:spcPts val="0"/>
              </a:spcBef>
              <a:spcAft>
                <a:spcPts val="1200"/>
              </a:spcAft>
              <a:buFont typeface="Symbol" panose="05050102010706020507" pitchFamily="18" charset="2"/>
              <a:buChar char=""/>
              <a:tabLst>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31</a:t>
            </a:fld>
            <a:endParaRPr lang="en-US"/>
          </a:p>
        </p:txBody>
      </p:sp>
    </p:spTree>
    <p:extLst>
      <p:ext uri="{BB962C8B-B14F-4D97-AF65-F5344CB8AC3E}">
        <p14:creationId xmlns:p14="http://schemas.microsoft.com/office/powerpoint/2010/main" val="2970115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74688"/>
            <a:ext cx="6532562" cy="3675062"/>
          </a:xfrm>
        </p:spPr>
      </p:sp>
      <p:sp>
        <p:nvSpPr>
          <p:cNvPr id="3" name="Notes Placeholder 2"/>
          <p:cNvSpPr>
            <a:spLocks noGrp="1"/>
          </p:cNvSpPr>
          <p:nvPr>
            <p:ph type="body" idx="1"/>
          </p:nvPr>
        </p:nvSpPr>
        <p:spPr>
          <a:xfrm>
            <a:off x="360362" y="4472295"/>
            <a:ext cx="6532561" cy="4647180"/>
          </a:xfrm>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easiest way to connect with other PA students and PAs is through social media.</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You can find AAPA on Facebook, Twitter, Instagram, LinkedIn, and Snapchat, where we share the latest advocacy news, clinical updates, and upcoming events.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The Student Academy has its own student-run Facebook and Twitter accounts, so join us to stay current of what’s happening at the Student Academy.</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So be sure to follow along with our social media and share, like, and comment! Your participation helps us to boost the profile of the PA profession.</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With that in mind, let’s take a group picture! Everyone huddle up…</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[PAUSE TO TAKE SELFIE]</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Thanks, everyone! Keep an eye out for our selfie on social. </a:t>
            </a:r>
          </a:p>
          <a:p>
            <a:pPr marL="342900" marR="0" lvl="0" indent="-342900">
              <a:lnSpc>
                <a:spcPct val="150000"/>
              </a:lnSpc>
              <a:spcBef>
                <a:spcPts val="0"/>
              </a:spcBef>
              <a:spcAft>
                <a:spcPts val="1200"/>
              </a:spcAft>
              <a:buFont typeface="Symbol" panose="05050102010706020507" pitchFamily="18" charset="2"/>
              <a:buChar char=""/>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1B2C38C5-049A-4512-85E3-D935AD960920}" type="slidenum">
              <a:rPr lang="en-US" smtClean="0"/>
              <a:t>32</a:t>
            </a:fld>
            <a:endParaRPr lang="en-US"/>
          </a:p>
        </p:txBody>
      </p:sp>
    </p:spTree>
    <p:extLst>
      <p:ext uri="{BB962C8B-B14F-4D97-AF65-F5344CB8AC3E}">
        <p14:creationId xmlns:p14="http://schemas.microsoft.com/office/powerpoint/2010/main" val="13068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tabLst>
                <a:tab pos="4572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I hope that you see the benefits of joining and that you’ll consider active AAPA membership now and when you graduate.</a:t>
            </a:r>
          </a:p>
          <a:p>
            <a:pPr marL="342900" marR="0" lvl="0" indent="-342900">
              <a:lnSpc>
                <a:spcPct val="150000"/>
              </a:lnSpc>
              <a:spcBef>
                <a:spcPts val="0"/>
              </a:spcBef>
              <a:spcAft>
                <a:spcPts val="1200"/>
              </a:spcAft>
              <a:buFont typeface="Symbol" panose="05050102010706020507" pitchFamily="18" charset="2"/>
              <a:buChar char=""/>
              <a:tabLst>
                <a:tab pos="4572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Please check out the resources on the Student Membership page on aapa.org or email </a:t>
            </a:r>
            <a:r>
              <a:rPr lang="en-US"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students@aapa.org</a:t>
            </a:r>
            <a:r>
              <a:rPr lang="en-US" sz="1400" dirty="0">
                <a:effectLst/>
                <a:latin typeface="Arial" panose="020B0604020202020204" pitchFamily="34" charset="0"/>
                <a:ea typeface="Calibri" panose="020F0502020204030204" pitchFamily="34" charset="0"/>
                <a:cs typeface="Arial" panose="020B0604020202020204" pitchFamily="34" charset="0"/>
              </a:rPr>
              <a:t> with questions. You can also check out the Student Facebook page for regular updates.</a:t>
            </a:r>
          </a:p>
          <a:p>
            <a:pPr marL="342900" marR="0" lvl="0" indent="-342900">
              <a:lnSpc>
                <a:spcPct val="150000"/>
              </a:lnSpc>
              <a:spcBef>
                <a:spcPts val="0"/>
              </a:spcBef>
              <a:spcAft>
                <a:spcPts val="1200"/>
              </a:spcAft>
              <a:buFont typeface="Symbol" panose="05050102010706020507" pitchFamily="18" charset="2"/>
              <a:buChar char=""/>
              <a:tabLst>
                <a:tab pos="457200" algn="l"/>
                <a:tab pos="514350" algn="l"/>
              </a:tabLst>
            </a:pPr>
            <a:r>
              <a:rPr lang="en-US" sz="1400" dirty="0">
                <a:effectLst/>
                <a:latin typeface="Arial" panose="020B0604020202020204" pitchFamily="34" charset="0"/>
                <a:ea typeface="Calibri" panose="020F0502020204030204" pitchFamily="34" charset="0"/>
                <a:cs typeface="Arial" panose="020B0604020202020204" pitchFamily="34" charset="0"/>
              </a:rPr>
              <a:t>Thanks again for inviting me today and I’ll be happy to answer any questions.</a:t>
            </a:r>
          </a:p>
          <a:p>
            <a:pPr lvl="0"/>
            <a:endParaRPr lang="en-US" sz="1400" dirty="0"/>
          </a:p>
        </p:txBody>
      </p:sp>
      <p:sp>
        <p:nvSpPr>
          <p:cNvPr id="4" name="Slide Number Placeholder 3"/>
          <p:cNvSpPr>
            <a:spLocks noGrp="1"/>
          </p:cNvSpPr>
          <p:nvPr>
            <p:ph type="sldNum" sz="quarter" idx="5"/>
          </p:nvPr>
        </p:nvSpPr>
        <p:spPr/>
        <p:txBody>
          <a:bodyPr/>
          <a:lstStyle/>
          <a:p>
            <a:fld id="{1B2C38C5-049A-4512-85E3-D935AD960920}" type="slidenum">
              <a:rPr lang="en-US" smtClean="0"/>
              <a:t>33</a:t>
            </a:fld>
            <a:endParaRPr lang="en-US"/>
          </a:p>
        </p:txBody>
      </p:sp>
    </p:spTree>
    <p:extLst>
      <p:ext uri="{BB962C8B-B14F-4D97-AF65-F5344CB8AC3E}">
        <p14:creationId xmlns:p14="http://schemas.microsoft.com/office/powerpoint/2010/main" val="408891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Today, there are over 131,000 PAs in the U.S. And every year, they have over 400 million patient interactions.</a:t>
            </a:r>
          </a:p>
          <a:p>
            <a:pPr marR="0" lvl="0" algn="l" defTabSz="914400" rtl="0" eaLnBrk="1" fontAlgn="auto" latinLnBrk="0" hangingPunct="1">
              <a:lnSpc>
                <a:spcPct val="150000"/>
              </a:lnSpc>
              <a:spcBef>
                <a:spcPts val="0"/>
              </a:spcBef>
              <a:spcAft>
                <a:spcPts val="0"/>
              </a:spcAft>
              <a:buClrTx/>
              <a:buSzTx/>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And the profession has tremendous momentum…</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sz="1400" dirty="0"/>
          </a:p>
        </p:txBody>
      </p:sp>
      <p:sp>
        <p:nvSpPr>
          <p:cNvPr id="4" name="Slide Number Placeholder 3"/>
          <p:cNvSpPr>
            <a:spLocks noGrp="1"/>
          </p:cNvSpPr>
          <p:nvPr>
            <p:ph type="sldNum" sz="quarter" idx="5"/>
          </p:nvPr>
        </p:nvSpPr>
        <p:spPr/>
        <p:txBody>
          <a:bodyPr/>
          <a:lstStyle/>
          <a:p>
            <a:fld id="{5AEC8F49-F54F-4F5F-A858-A9299D3EF8A3}" type="slidenum">
              <a:rPr lang="en-US" smtClean="0"/>
              <a:t>4</a:t>
            </a:fld>
            <a:endParaRPr lang="en-US"/>
          </a:p>
        </p:txBody>
      </p:sp>
    </p:spTree>
    <p:extLst>
      <p:ext uri="{BB962C8B-B14F-4D97-AF65-F5344CB8AC3E}">
        <p14:creationId xmlns:p14="http://schemas.microsoft.com/office/powerpoint/2010/main" val="408325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27063"/>
            <a:ext cx="5759450" cy="3240087"/>
          </a:xfrm>
        </p:spPr>
      </p:sp>
      <p:sp>
        <p:nvSpPr>
          <p:cNvPr id="3" name="Notes Placeholder 2"/>
          <p:cNvSpPr>
            <a:spLocks noGrp="1"/>
          </p:cNvSpPr>
          <p:nvPr>
            <p:ph type="body" idx="1"/>
          </p:nvPr>
        </p:nvSpPr>
        <p:spPr>
          <a:xfrm>
            <a:off x="777875" y="4012486"/>
            <a:ext cx="5608320" cy="4557569"/>
          </a:xfrm>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A few significant statistics for you: </a:t>
            </a:r>
          </a:p>
          <a:p>
            <a:pPr marL="742950" lvl="1" indent="-285750">
              <a:lnSpc>
                <a:spcPct val="150000"/>
              </a:lnSpc>
              <a:buFont typeface="Courier New" panose="02070309020205020404" pitchFamily="49" charset="0"/>
              <a:buChar char="o"/>
            </a:pPr>
            <a:r>
              <a:rPr lang="en-US" sz="1400" dirty="0">
                <a:latin typeface="Arial" panose="020B0604020202020204" pitchFamily="34" charset="0"/>
                <a:cs typeface="Arial" panose="020B0604020202020204" pitchFamily="34" charset="0"/>
              </a:rPr>
              <a:t>Demand for PAs has increased by more than 300% (healthcare search firm Merritt Hawkins); </a:t>
            </a:r>
          </a:p>
          <a:p>
            <a:pPr lvl="1">
              <a:lnSpc>
                <a:spcPct val="150000"/>
              </a:lnSpc>
            </a:pPr>
            <a:endParaRPr lang="en-US" sz="1400" dirty="0">
              <a:latin typeface="Arial" panose="020B0604020202020204" pitchFamily="34" charset="0"/>
              <a:cs typeface="Arial" panose="020B0604020202020204" pitchFamily="34" charset="0"/>
            </a:endParaRPr>
          </a:p>
          <a:p>
            <a:pPr marL="742950" lvl="1" indent="-285750">
              <a:lnSpc>
                <a:spcPct val="150000"/>
              </a:lnSpc>
              <a:buFont typeface="Courier New" panose="02070309020205020404" pitchFamily="49" charset="0"/>
              <a:buChar char="o"/>
            </a:pPr>
            <a:r>
              <a:rPr lang="en-US" sz="1400" dirty="0">
                <a:latin typeface="Arial" panose="020B0604020202020204" pitchFamily="34" charset="0"/>
                <a:cs typeface="Arial" panose="020B0604020202020204" pitchFamily="34" charset="0"/>
              </a:rPr>
              <a:t>PA employment is projected to increase 37% by 2026 (U.S. Bureau of Labor Statistics); and</a:t>
            </a:r>
          </a:p>
          <a:p>
            <a:pPr marL="742950" lvl="1" indent="-285750">
              <a:lnSpc>
                <a:spcPct val="150000"/>
              </a:lnSpc>
              <a:buFont typeface="Courier New" panose="02070309020205020404" pitchFamily="49" charset="0"/>
              <a:buChar char="o"/>
            </a:pPr>
            <a:endParaRPr lang="en-US" sz="1400" dirty="0">
              <a:latin typeface="Arial" panose="020B0604020202020204" pitchFamily="34" charset="0"/>
              <a:cs typeface="Arial" panose="020B0604020202020204" pitchFamily="34" charset="0"/>
            </a:endParaRPr>
          </a:p>
          <a:p>
            <a:pPr marL="742950" lvl="1" indent="-285750">
              <a:lnSpc>
                <a:spcPct val="150000"/>
              </a:lnSpc>
              <a:buFont typeface="Courier New" panose="02070309020205020404" pitchFamily="49" charset="0"/>
              <a:buChar char="o"/>
            </a:pPr>
            <a:r>
              <a:rPr lang="en-US" sz="1400" dirty="0">
                <a:latin typeface="Arial" panose="020B0604020202020204" pitchFamily="34" charset="0"/>
                <a:cs typeface="Arial" panose="020B0604020202020204" pitchFamily="34" charset="0"/>
              </a:rPr>
              <a:t>76% of PAs receive multiple job offers after graduation (AAPA Salary Survey). </a:t>
            </a:r>
          </a:p>
          <a:p>
            <a:pPr marL="742950" lvl="1" indent="-285750">
              <a:lnSpc>
                <a:spcPct val="150000"/>
              </a:lnSpc>
              <a:buFont typeface="Courier New" panose="02070309020205020404" pitchFamily="49" charset="0"/>
              <a:buChar char="o"/>
            </a:pPr>
            <a:endParaRPr lang="en-US" sz="1400" dirty="0">
              <a:latin typeface="Arial" panose="020B0604020202020204" pitchFamily="34" charset="0"/>
              <a:cs typeface="Arial" panose="020B0604020202020204" pitchFamily="34" charset="0"/>
            </a:endParaRP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It’s all very exciting… And I am proud to be part of this dynamic profession! </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Entities such as U.S. News and World Report, Forbes, and even the Bureau of Labor Statistics have, in various “lists,” ranked being a PA as  </a:t>
            </a:r>
          </a:p>
          <a:p>
            <a:pPr marL="914400" marR="0">
              <a:lnSpc>
                <a:spcPct val="150000"/>
              </a:lnSpc>
              <a:spcBef>
                <a:spcPts val="0"/>
              </a:spcBef>
              <a:spcAft>
                <a:spcPts val="1200"/>
              </a:spcAft>
            </a:pPr>
            <a:r>
              <a:rPr lang="en-US" sz="1400" dirty="0">
                <a:effectLst/>
                <a:latin typeface="Arial" panose="020B0604020202020204" pitchFamily="34" charset="0"/>
                <a:ea typeface="Calibri" panose="020F0502020204030204" pitchFamily="34" charset="0"/>
                <a:cs typeface="Arial" panose="020B0604020202020204" pitchFamily="34" charset="0"/>
              </a:rPr>
              <a:t>. . . one of the </a:t>
            </a:r>
            <a:r>
              <a:rPr lang="en-US" sz="1400" i="1" dirty="0">
                <a:effectLst/>
                <a:latin typeface="Arial" panose="020B0604020202020204" pitchFamily="34" charset="0"/>
                <a:ea typeface="Calibri" panose="020F0502020204030204" pitchFamily="34" charset="0"/>
                <a:cs typeface="Arial" panose="020B0604020202020204" pitchFamily="34" charset="0"/>
              </a:rPr>
              <a:t>best jobs</a:t>
            </a:r>
            <a:r>
              <a:rPr lang="en-US" sz="1400" dirty="0">
                <a:effectLst/>
                <a:latin typeface="Arial" panose="020B0604020202020204" pitchFamily="34" charset="0"/>
                <a:ea typeface="Calibri" panose="020F0502020204030204" pitchFamily="34" charset="0"/>
                <a:cs typeface="Arial" panose="020B0604020202020204" pitchFamily="34" charset="0"/>
              </a:rPr>
              <a:t>… </a:t>
            </a:r>
          </a:p>
          <a:p>
            <a:pPr marL="914400" marR="0">
              <a:lnSpc>
                <a:spcPct val="150000"/>
              </a:lnSpc>
              <a:spcBef>
                <a:spcPts val="0"/>
              </a:spcBef>
              <a:spcAft>
                <a:spcPts val="1200"/>
              </a:spcAft>
            </a:pPr>
            <a:r>
              <a:rPr lang="en-US" sz="1400" dirty="0">
                <a:effectLst/>
                <a:latin typeface="Arial" panose="020B0604020202020204" pitchFamily="34" charset="0"/>
                <a:ea typeface="Calibri" panose="020F0502020204030204" pitchFamily="34" charset="0"/>
                <a:cs typeface="Arial" panose="020B0604020202020204" pitchFamily="34" charset="0"/>
              </a:rPr>
              <a:t>. . . one of the </a:t>
            </a:r>
            <a:r>
              <a:rPr lang="en-US" sz="1400" i="1" dirty="0">
                <a:effectLst/>
                <a:latin typeface="Arial" panose="020B0604020202020204" pitchFamily="34" charset="0"/>
                <a:ea typeface="Calibri" panose="020F0502020204030204" pitchFamily="34" charset="0"/>
                <a:cs typeface="Arial" panose="020B0604020202020204" pitchFamily="34" charset="0"/>
              </a:rPr>
              <a:t>most promising jobs…and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914400" marR="0">
              <a:lnSpc>
                <a:spcPct val="150000"/>
              </a:lnSpc>
              <a:spcBef>
                <a:spcPts val="0"/>
              </a:spcBef>
              <a:spcAft>
                <a:spcPts val="1200"/>
              </a:spcAft>
            </a:pPr>
            <a:r>
              <a:rPr lang="en-US" sz="1400" i="1" dirty="0">
                <a:effectLst/>
                <a:latin typeface="Arial" panose="020B0604020202020204" pitchFamily="34" charset="0"/>
                <a:ea typeface="Calibri" panose="020F0502020204030204" pitchFamily="34" charset="0"/>
                <a:cs typeface="Arial" panose="020B0604020202020204" pitchFamily="34" charset="0"/>
              </a:rPr>
              <a:t>. . . </a:t>
            </a:r>
            <a:r>
              <a:rPr lang="en-US" sz="1400" dirty="0">
                <a:effectLst/>
                <a:latin typeface="Arial" panose="020B0604020202020204" pitchFamily="34" charset="0"/>
                <a:ea typeface="Calibri" panose="020F0502020204030204" pitchFamily="34" charset="0"/>
                <a:cs typeface="Arial" panose="020B0604020202020204" pitchFamily="34" charset="0"/>
              </a:rPr>
              <a:t>one of the </a:t>
            </a:r>
            <a:r>
              <a:rPr lang="en-US" sz="1400" i="1" dirty="0">
                <a:effectLst/>
                <a:latin typeface="Arial" panose="020B0604020202020204" pitchFamily="34" charset="0"/>
                <a:ea typeface="Calibri" panose="020F0502020204030204" pitchFamily="34" charset="0"/>
                <a:cs typeface="Arial" panose="020B0604020202020204" pitchFamily="34" charset="0"/>
              </a:rPr>
              <a:t>fastest growing jobs</a:t>
            </a:r>
            <a:r>
              <a:rPr lang="en-US" sz="1400" dirty="0">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Today, employers, both large and small, are trying to find better ways to maximize their PA workforce largely due to marketplace realities.</a:t>
            </a:r>
          </a:p>
          <a:p>
            <a:pPr marL="342900" marR="0" lvl="0" indent="-342900">
              <a:lnSpc>
                <a:spcPct val="150000"/>
              </a:lnSpc>
              <a:spcBef>
                <a:spcPts val="0"/>
              </a:spcBef>
              <a:spcAft>
                <a:spcPts val="12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CLICK</a:t>
            </a:r>
          </a:p>
          <a:p>
            <a:endParaRPr lang="en-US" dirty="0">
              <a:effectLst/>
            </a:endParaRPr>
          </a:p>
        </p:txBody>
      </p:sp>
      <p:sp>
        <p:nvSpPr>
          <p:cNvPr id="4" name="Slide Number Placeholder 3"/>
          <p:cNvSpPr>
            <a:spLocks noGrp="1"/>
          </p:cNvSpPr>
          <p:nvPr>
            <p:ph type="sldNum" sz="quarter" idx="5"/>
          </p:nvPr>
        </p:nvSpPr>
        <p:spPr/>
        <p:txBody>
          <a:bodyPr/>
          <a:lstStyle/>
          <a:p>
            <a:fld id="{5AEC8F49-F54F-4F5F-A858-A9299D3EF8A3}" type="slidenum">
              <a:rPr lang="en-US" smtClean="0"/>
              <a:t>5</a:t>
            </a:fld>
            <a:endParaRPr lang="en-US"/>
          </a:p>
        </p:txBody>
      </p:sp>
      <p:sp>
        <p:nvSpPr>
          <p:cNvPr id="7" name="Date Placeholder 6">
            <a:extLst>
              <a:ext uri="{FF2B5EF4-FFF2-40B4-BE49-F238E27FC236}">
                <a16:creationId xmlns:a16="http://schemas.microsoft.com/office/drawing/2014/main" id="{BAA61C3A-FCFA-4149-A850-1EC45805594B}"/>
              </a:ext>
            </a:extLst>
          </p:cNvPr>
          <p:cNvSpPr>
            <a:spLocks noGrp="1"/>
          </p:cNvSpPr>
          <p:nvPr>
            <p:ph type="dt" idx="1"/>
          </p:nvPr>
        </p:nvSpPr>
        <p:spPr/>
        <p:txBody>
          <a:bodyPr/>
          <a:lstStyle/>
          <a:p>
            <a:fld id="{626E8EC8-9BBA-4C17-96DC-E5F8BAF1CA64}" type="datetime1">
              <a:rPr lang="en-US" smtClean="0"/>
              <a:t>9/6/2019</a:t>
            </a:fld>
            <a:endParaRPr lang="en-US"/>
          </a:p>
        </p:txBody>
      </p:sp>
    </p:spTree>
    <p:extLst>
      <p:ext uri="{BB962C8B-B14F-4D97-AF65-F5344CB8AC3E}">
        <p14:creationId xmlns:p14="http://schemas.microsoft.com/office/powerpoint/2010/main" val="248789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81013"/>
            <a:ext cx="6037263" cy="3397250"/>
          </a:xfrm>
        </p:spPr>
      </p:sp>
      <p:sp>
        <p:nvSpPr>
          <p:cNvPr id="3" name="Notes Placeholder 2"/>
          <p:cNvSpPr>
            <a:spLocks noGrp="1"/>
          </p:cNvSpPr>
          <p:nvPr>
            <p:ph type="body" idx="1"/>
          </p:nvPr>
        </p:nvSpPr>
        <p:spPr>
          <a:xfrm>
            <a:off x="701675" y="3970947"/>
            <a:ext cx="5608320" cy="5481972"/>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When talking about the state of the profession I would be remiss if I didn’t talk about the increase of PAs in leadership roles.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PAs are a leading force of change in healthcare, and are now in decision-making positions, with titles like Chief PA, Director of Advanced Practice Providers, or Director for PA Services.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 quick note – you may have heard the term Advanced Practice Providers, or APP, before. While we prefer to say “PAs and NPs,” APP is a common way to group together PAs, NPs, and sometimes other providers.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Becoming a clinician is most likely your end-game currently but never forget that we need PAs at all levels of healthcare.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5AEC8F49-F54F-4F5F-A858-A9299D3EF8A3}" type="slidenum">
              <a:rPr lang="en-US" smtClean="0"/>
              <a:t>6</a:t>
            </a:fld>
            <a:endParaRPr lang="en-US"/>
          </a:p>
        </p:txBody>
      </p:sp>
      <p:sp>
        <p:nvSpPr>
          <p:cNvPr id="7" name="Date Placeholder 6">
            <a:extLst>
              <a:ext uri="{FF2B5EF4-FFF2-40B4-BE49-F238E27FC236}">
                <a16:creationId xmlns:a16="http://schemas.microsoft.com/office/drawing/2014/main" id="{1D12D9C6-E894-4D71-A1A4-9E095D5AE1DF}"/>
              </a:ext>
            </a:extLst>
          </p:cNvPr>
          <p:cNvSpPr>
            <a:spLocks noGrp="1"/>
          </p:cNvSpPr>
          <p:nvPr>
            <p:ph type="dt" idx="1"/>
          </p:nvPr>
        </p:nvSpPr>
        <p:spPr/>
        <p:txBody>
          <a:bodyPr/>
          <a:lstStyle/>
          <a:p>
            <a:fld id="{85D1F897-1A88-4ABD-A8E0-D1EDF6A284E9}" type="datetime1">
              <a:rPr lang="en-US" smtClean="0"/>
              <a:t>9/6/2019</a:t>
            </a:fld>
            <a:endParaRPr lang="en-US"/>
          </a:p>
        </p:txBody>
      </p:sp>
    </p:spTree>
    <p:extLst>
      <p:ext uri="{BB962C8B-B14F-4D97-AF65-F5344CB8AC3E}">
        <p14:creationId xmlns:p14="http://schemas.microsoft.com/office/powerpoint/2010/main" val="112637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3563"/>
            <a:ext cx="5759450" cy="3240087"/>
          </a:xfrm>
        </p:spPr>
      </p:sp>
      <p:sp>
        <p:nvSpPr>
          <p:cNvPr id="3" name="Notes Placeholder 2"/>
          <p:cNvSpPr>
            <a:spLocks noGrp="1"/>
          </p:cNvSpPr>
          <p:nvPr>
            <p:ph type="body" idx="1"/>
          </p:nvPr>
        </p:nvSpPr>
        <p:spPr>
          <a:xfrm>
            <a:off x="731520" y="4030269"/>
            <a:ext cx="5852160" cy="5224942"/>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AAPA is THE professional society for all PAs. We were founded in 1968 and represent an insurance policy for your future.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You wouldn’t drive a car without insurance, nor would you practice without malpractice.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Membership in AAPA and your state organization is very much the same.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No one else is looking out for you, fighting the fight, and working to ensure that PAs can practice at the top of their education, training and experience: we are.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What does AAPA do? In a nutshell. . .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CLICK</a:t>
            </a:r>
          </a:p>
          <a:p>
            <a:pPr marL="0" lvl="0" indent="0">
              <a:buFont typeface="Arial" panose="020B0604020202020204" pitchFamily="34" charset="0"/>
              <a:buNone/>
            </a:pP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7</a:t>
            </a:fld>
            <a:endParaRPr lang="en-US"/>
          </a:p>
        </p:txBody>
      </p:sp>
    </p:spTree>
    <p:extLst>
      <p:ext uri="{BB962C8B-B14F-4D97-AF65-F5344CB8AC3E}">
        <p14:creationId xmlns:p14="http://schemas.microsoft.com/office/powerpoint/2010/main" val="341318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58788"/>
            <a:ext cx="5759450" cy="3240087"/>
          </a:xfrm>
        </p:spPr>
      </p:sp>
      <p:sp>
        <p:nvSpPr>
          <p:cNvPr id="3" name="Notes Placeholder 2"/>
          <p:cNvSpPr>
            <a:spLocks noGrp="1"/>
          </p:cNvSpPr>
          <p:nvPr>
            <p:ph type="body" idx="1"/>
          </p:nvPr>
        </p:nvSpPr>
        <p:spPr>
          <a:xfrm>
            <a:off x="731520" y="4012089"/>
            <a:ext cx="5852160" cy="4118657"/>
          </a:xfrm>
        </p:spPr>
        <p: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kern="1200" dirty="0">
                <a:solidFill>
                  <a:schemeClr val="tx1"/>
                </a:solidFill>
                <a:effectLst/>
                <a:latin typeface="Arial" panose="020B0604020202020204" pitchFamily="34" charset="0"/>
                <a:ea typeface="+mn-ea"/>
                <a:cs typeface="Arial" panose="020B0604020202020204" pitchFamily="34" charset="0"/>
              </a:rPr>
              <a:t>We advocate.</a:t>
            </a:r>
            <a:r>
              <a:rPr lang="en-US" sz="1400" kern="1200" dirty="0">
                <a:solidFill>
                  <a:schemeClr val="tx1"/>
                </a:solidFill>
                <a:effectLst/>
                <a:latin typeface="Arial" panose="020B0604020202020204" pitchFamily="34" charset="0"/>
                <a:ea typeface="+mn-ea"/>
                <a:cs typeface="Arial" panose="020B0604020202020204" pitchFamily="34" charset="0"/>
              </a:rPr>
              <a:t> Day in and day out, our advocacy staff works to modernize PA practice laws and regulations at both the state and federal levels.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kern="1200" dirty="0">
                <a:solidFill>
                  <a:schemeClr val="tx1"/>
                </a:solidFill>
                <a:effectLst/>
                <a:latin typeface="Arial" panose="020B0604020202020204" pitchFamily="34" charset="0"/>
                <a:ea typeface="+mn-ea"/>
                <a:cs typeface="Arial" panose="020B0604020202020204" pitchFamily="34" charset="0"/>
              </a:rPr>
              <a:t>We educate.</a:t>
            </a:r>
            <a:r>
              <a:rPr lang="en-US" sz="1400" kern="1200" dirty="0">
                <a:solidFill>
                  <a:schemeClr val="tx1"/>
                </a:solidFill>
                <a:effectLst/>
                <a:latin typeface="Arial" panose="020B0604020202020204" pitchFamily="34" charset="0"/>
                <a:ea typeface="+mn-ea"/>
                <a:cs typeface="Arial" panose="020B0604020202020204" pitchFamily="34" charset="0"/>
              </a:rPr>
              <a:t> Through our conferences, live events, and countless online resources, we provide PAs with the tools they need to fulfill their continuing education requirements and stay up-to-date on the latest and greatest clinical advancements. </a:t>
            </a:r>
          </a:p>
          <a:p>
            <a:pPr marL="285750" lvl="0" indent="-285750">
              <a:lnSpc>
                <a:spcPct val="150000"/>
              </a:lnSpc>
              <a:buFont typeface="Arial" panose="020B0604020202020204" pitchFamily="34" charset="0"/>
              <a:buChar char="•"/>
            </a:pPr>
            <a:endParaRPr lang="en-US" sz="1400" i="1" kern="1200" dirty="0">
              <a:solidFill>
                <a:schemeClr val="tx1"/>
              </a:solidFill>
              <a:effectLst/>
              <a:latin typeface="Arial" panose="020B0604020202020204" pitchFamily="34" charset="0"/>
              <a:ea typeface="+mn-ea"/>
              <a:cs typeface="Arial" panose="020B0604020202020204" pitchFamily="34" charset="0"/>
            </a:endParaRPr>
          </a:p>
          <a:p>
            <a:pPr marL="285750" lvl="0" indent="-285750">
              <a:lnSpc>
                <a:spcPct val="150000"/>
              </a:lnSpc>
              <a:buFont typeface="Arial" panose="020B0604020202020204" pitchFamily="34" charset="0"/>
              <a:buChar char="•"/>
            </a:pPr>
            <a:r>
              <a:rPr lang="en-US" sz="1400" i="1" kern="1200" dirty="0">
                <a:solidFill>
                  <a:schemeClr val="tx1"/>
                </a:solidFill>
                <a:effectLst/>
                <a:latin typeface="Arial" panose="020B0604020202020204" pitchFamily="34" charset="0"/>
                <a:ea typeface="+mn-ea"/>
                <a:cs typeface="Arial" panose="020B0604020202020204" pitchFamily="34" charset="0"/>
              </a:rPr>
              <a:t>We convene.</a:t>
            </a:r>
            <a:r>
              <a:rPr lang="en-US" sz="1400" kern="1200" dirty="0">
                <a:solidFill>
                  <a:schemeClr val="tx1"/>
                </a:solidFill>
                <a:effectLst/>
                <a:latin typeface="Arial" panose="020B0604020202020204" pitchFamily="34" charset="0"/>
                <a:ea typeface="+mn-ea"/>
                <a:cs typeface="Arial" panose="020B0604020202020204" pitchFamily="34" charset="0"/>
              </a:rPr>
              <a:t> AAPA offers PAs opportunities to collaborate – through peer-to-peer mentorship, leadership and education conferences, and an active online forum exclusively for PAs. </a:t>
            </a:r>
          </a:p>
          <a:p>
            <a:pPr marL="285750" lvl="0" indent="-2857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285750" lvl="0" indent="-285750">
              <a:lnSpc>
                <a:spcPct val="150000"/>
              </a:lnSpc>
              <a:buFont typeface="Arial" panose="020B0604020202020204" pitchFamily="34" charset="0"/>
              <a:buChar char="•"/>
            </a:pPr>
            <a:r>
              <a:rPr lang="en-US" sz="1400" i="1" kern="1200" dirty="0">
                <a:solidFill>
                  <a:schemeClr val="tx1"/>
                </a:solidFill>
                <a:effectLst/>
                <a:latin typeface="Arial" panose="020B0604020202020204" pitchFamily="34" charset="0"/>
                <a:ea typeface="+mn-ea"/>
                <a:cs typeface="Arial" panose="020B0604020202020204" pitchFamily="34" charset="0"/>
              </a:rPr>
              <a:t>And we lead. </a:t>
            </a:r>
            <a:r>
              <a:rPr lang="en-US" sz="1400" kern="1200" dirty="0">
                <a:solidFill>
                  <a:schemeClr val="tx1"/>
                </a:solidFill>
                <a:effectLst/>
                <a:latin typeface="Arial" panose="020B0604020202020204" pitchFamily="34" charset="0"/>
                <a:ea typeface="+mn-ea"/>
                <a:cs typeface="Arial" panose="020B0604020202020204" pitchFamily="34" charset="0"/>
              </a:rPr>
              <a:t>As more and more PAs are in leadership roles, we offer employer consulting and leadership training for our members, we put PAs on leadership paths, and give them what they need to make waves in healthcare. </a:t>
            </a:r>
          </a:p>
          <a:p>
            <a:pPr marL="285750" lvl="0" indent="-2857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285750" lvl="0" indent="-2857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endParaRPr lang="en-US" sz="1400" dirty="0"/>
          </a:p>
        </p:txBody>
      </p:sp>
      <p:sp>
        <p:nvSpPr>
          <p:cNvPr id="4" name="Slide Number Placeholder 3"/>
          <p:cNvSpPr>
            <a:spLocks noGrp="1"/>
          </p:cNvSpPr>
          <p:nvPr>
            <p:ph type="sldNum" sz="quarter" idx="5"/>
          </p:nvPr>
        </p:nvSpPr>
        <p:spPr/>
        <p:txBody>
          <a:bodyPr/>
          <a:lstStyle/>
          <a:p>
            <a:fld id="{5AEC8F49-F54F-4F5F-A858-A9299D3EF8A3}" type="slidenum">
              <a:rPr lang="en-US" smtClean="0"/>
              <a:t>8</a:t>
            </a:fld>
            <a:endParaRPr lang="en-US"/>
          </a:p>
        </p:txBody>
      </p:sp>
    </p:spTree>
    <p:extLst>
      <p:ext uri="{BB962C8B-B14F-4D97-AF65-F5344CB8AC3E}">
        <p14:creationId xmlns:p14="http://schemas.microsoft.com/office/powerpoint/2010/main" val="1505424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55600"/>
            <a:ext cx="5759450" cy="3240088"/>
          </a:xfrm>
        </p:spPr>
      </p:sp>
      <p:sp>
        <p:nvSpPr>
          <p:cNvPr id="3" name="Notes Placeholder 2"/>
          <p:cNvSpPr>
            <a:spLocks noGrp="1"/>
          </p:cNvSpPr>
          <p:nvPr>
            <p:ph type="body" idx="1"/>
          </p:nvPr>
        </p:nvSpPr>
        <p:spPr>
          <a:xfrm>
            <a:off x="777875" y="3764050"/>
            <a:ext cx="5852160" cy="5244026"/>
          </a:xfrm>
        </p:spPr>
        <p:txBody>
          <a:bodyPr/>
          <a:lstStyle/>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Very briefly: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The Board of Directors is the governing body responsible for AAPA’s strategic, administrative, and financial management.</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The House of Delegates is responsible for enacting policies establishing the collective values, philosophies, and principals of the PA profession.</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The Student Academy Board of Directors leads student efforts to further the mission of the Academy, and gives voice to student perspectives on issues facing the Academy and the profession.</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Volunteers participate in more than 400 internal and external opportunities each year to represent AAPA and the profession, ranging from long-term appointments to one-day activities.</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I’ll talk more about those opportunities, especially the Student Academy, later in the presentation. </a:t>
            </a:r>
          </a:p>
          <a:p>
            <a:pPr marL="171450" lvl="0" indent="-171450">
              <a:lnSpc>
                <a:spcPct val="150000"/>
              </a:lnSpc>
              <a:buFont typeface="Arial" panose="020B0604020202020204" pitchFamily="34" charset="0"/>
              <a:buChar cha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lvl="0" indent="-171450">
              <a:lnSpc>
                <a:spcPct val="150000"/>
              </a:lnSpc>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CLICK</a:t>
            </a:r>
          </a:p>
          <a:p>
            <a:endParaRPr lang="en-US" dirty="0"/>
          </a:p>
        </p:txBody>
      </p:sp>
      <p:sp>
        <p:nvSpPr>
          <p:cNvPr id="5" name="Slide Number Placeholder 4"/>
          <p:cNvSpPr>
            <a:spLocks noGrp="1"/>
          </p:cNvSpPr>
          <p:nvPr>
            <p:ph type="sldNum" sz="quarter" idx="5"/>
          </p:nvPr>
        </p:nvSpPr>
        <p:spPr/>
        <p:txBody>
          <a:bodyPr/>
          <a:lstStyle/>
          <a:p>
            <a:fld id="{1A8E418B-AD19-4AB8-B882-00EFD50213FC}" type="slidenum">
              <a:rPr lang="en-US" smtClean="0"/>
              <a:t>9</a:t>
            </a:fld>
            <a:endParaRPr lang="en-US"/>
          </a:p>
        </p:txBody>
      </p:sp>
    </p:spTree>
    <p:extLst>
      <p:ext uri="{BB962C8B-B14F-4D97-AF65-F5344CB8AC3E}">
        <p14:creationId xmlns:p14="http://schemas.microsoft.com/office/powerpoint/2010/main" val="95461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79A153C-04EC-49E6-BF3A-A4B1FD492CEB}"/>
              </a:ext>
            </a:extLst>
          </p:cNvPr>
          <p:cNvSpPr>
            <a:spLocks noGrp="1"/>
          </p:cNvSpPr>
          <p:nvPr>
            <p:ph type="title"/>
          </p:nvPr>
        </p:nvSpPr>
        <p:spPr>
          <a:xfrm>
            <a:off x="322197" y="0"/>
            <a:ext cx="11869803" cy="801964"/>
          </a:xfrm>
          <a:prstGeom prst="rect">
            <a:avLst/>
          </a:prstGeom>
          <a:solidFill>
            <a:schemeClr val="bg2">
              <a:alpha val="70000"/>
            </a:schemeClr>
          </a:solidFill>
          <a:ln w="76200">
            <a:noFill/>
          </a:ln>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7E35C67C-CBFC-439A-98CE-A257446BC0D7}"/>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fld id="{C0F8539E-2858-43AB-BA9D-8F72C138F5B5}" type="slidenum">
              <a:rPr lang="en-US" smtClean="0"/>
              <a:pPr/>
              <a:t>‹#›</a:t>
            </a:fld>
            <a:endParaRPr lang="en-US" dirty="0"/>
          </a:p>
        </p:txBody>
      </p:sp>
    </p:spTree>
    <p:extLst>
      <p:ext uri="{BB962C8B-B14F-4D97-AF65-F5344CB8AC3E}">
        <p14:creationId xmlns:p14="http://schemas.microsoft.com/office/powerpoint/2010/main" val="70446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EDB1-6D5B-C74D-BA74-77453B2B4C97}"/>
              </a:ext>
            </a:extLst>
          </p:cNvPr>
          <p:cNvSpPr>
            <a:spLocks noGrp="1"/>
          </p:cNvSpPr>
          <p:nvPr>
            <p:ph type="title"/>
          </p:nvPr>
        </p:nvSpPr>
        <p:spPr>
          <a:xfrm>
            <a:off x="309563" y="0"/>
            <a:ext cx="11882437" cy="8019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297B3C-F31A-1E4D-A660-B0A053208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C9F57C-6042-0E4D-8116-FF5EE12FC286}"/>
              </a:ext>
            </a:extLst>
          </p:cNvPr>
          <p:cNvSpPr>
            <a:spLocks noGrp="1"/>
          </p:cNvSpPr>
          <p:nvPr>
            <p:ph type="sldNum" sz="quarter" idx="12"/>
          </p:nvPr>
        </p:nvSpPr>
        <p:spPr>
          <a:xfrm>
            <a:off x="0" y="6492875"/>
            <a:ext cx="309563" cy="365125"/>
          </a:xfrm>
          <a:prstGeom prst="rect">
            <a:avLst/>
          </a:prstGeom>
        </p:spPr>
        <p:txBody>
          <a:bodyPr/>
          <a:lstStyle/>
          <a:p>
            <a:fld id="{A20D2FD7-E25C-CB4C-9040-32A3E543200F}" type="slidenum">
              <a:rPr lang="en-US" smtClean="0"/>
              <a:t>‹#›</a:t>
            </a:fld>
            <a:endParaRPr lang="en-US"/>
          </a:p>
        </p:txBody>
      </p:sp>
      <p:sp>
        <p:nvSpPr>
          <p:cNvPr id="7" name="Footer Placeholder 4">
            <a:extLst>
              <a:ext uri="{FF2B5EF4-FFF2-40B4-BE49-F238E27FC236}">
                <a16:creationId xmlns:a16="http://schemas.microsoft.com/office/drawing/2014/main" id="{5659B3CE-8C0F-924C-9322-ABAAAAC072A7}"/>
              </a:ext>
            </a:extLst>
          </p:cNvPr>
          <p:cNvSpPr>
            <a:spLocks noGrp="1"/>
          </p:cNvSpPr>
          <p:nvPr>
            <p:ph type="ftr" sz="quarter" idx="3"/>
          </p:nvPr>
        </p:nvSpPr>
        <p:spPr>
          <a:xfrm>
            <a:off x="632791" y="6492874"/>
            <a:ext cx="6907695" cy="365125"/>
          </a:xfrm>
          <a:prstGeom prst="rect">
            <a:avLst/>
          </a:prstGeom>
        </p:spPr>
        <p:txBody>
          <a:bodyPr anchor="ctr"/>
          <a:lstStyle>
            <a:lvl1pPr>
              <a:defRPr>
                <a:solidFill>
                  <a:schemeClr val="tx2"/>
                </a:solidFill>
              </a:defRPr>
            </a:lvl1pPr>
          </a:lstStyle>
          <a:p>
            <a:r>
              <a:rPr lang="en-US" altLang="en-US" sz="800" i="1" dirty="0">
                <a:latin typeface="Arial" pitchFamily="34" charset="0"/>
                <a:cs typeface="Arial" pitchFamily="34" charset="0"/>
              </a:rPr>
              <a:t>© American Academy of PAs. All rights reserved. These materials may not be duplicated without the express written permission of AAPA.</a:t>
            </a:r>
          </a:p>
        </p:txBody>
      </p:sp>
    </p:spTree>
    <p:extLst>
      <p:ext uri="{BB962C8B-B14F-4D97-AF65-F5344CB8AC3E}">
        <p14:creationId xmlns:p14="http://schemas.microsoft.com/office/powerpoint/2010/main" val="258298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B7FDE-9586-074D-8013-819897955BF4}"/>
              </a:ext>
            </a:extLst>
          </p:cNvPr>
          <p:cNvSpPr>
            <a:spLocks noGrp="1"/>
          </p:cNvSpPr>
          <p:nvPr>
            <p:ph sz="half" idx="1"/>
          </p:nvPr>
        </p:nvSpPr>
        <p:spPr>
          <a:xfrm>
            <a:off x="309562" y="0"/>
            <a:ext cx="4099152" cy="6492874"/>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p:spPr>
        <p:txBody>
          <a:bodyPr tIns="228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BB42904-51FD-064E-B4E8-D8A58F544B64}"/>
              </a:ext>
            </a:extLst>
          </p:cNvPr>
          <p:cNvSpPr>
            <a:spLocks noGrp="1"/>
          </p:cNvSpPr>
          <p:nvPr>
            <p:ph type="title"/>
          </p:nvPr>
        </p:nvSpPr>
        <p:spPr>
          <a:xfrm>
            <a:off x="309563" y="0"/>
            <a:ext cx="4099152" cy="2090057"/>
          </a:xfrm>
          <a:prstGeom prst="rect">
            <a:avLst/>
          </a:prstGeom>
          <a:noFill/>
        </p:spPr>
        <p:txBody>
          <a:bodyPr anchor="b"/>
          <a:lstStyle>
            <a:lvl1pPr>
              <a:defRPr>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597374B4-9EB2-0846-8ABB-55C20CCADF55}"/>
              </a:ext>
            </a:extLst>
          </p:cNvPr>
          <p:cNvSpPr>
            <a:spLocks noGrp="1"/>
          </p:cNvSpPr>
          <p:nvPr>
            <p:ph sz="half" idx="2"/>
          </p:nvPr>
        </p:nvSpPr>
        <p:spPr>
          <a:xfrm>
            <a:off x="4949685" y="787400"/>
            <a:ext cx="7242313" cy="54174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A38A3FBE-AA48-3E48-A61E-E801709724BD}"/>
              </a:ext>
            </a:extLst>
          </p:cNvPr>
          <p:cNvSpPr>
            <a:spLocks noGrp="1"/>
          </p:cNvSpPr>
          <p:nvPr>
            <p:ph type="ftr" sz="quarter" idx="3"/>
          </p:nvPr>
        </p:nvSpPr>
        <p:spPr>
          <a:xfrm>
            <a:off x="632791" y="6492874"/>
            <a:ext cx="6907695" cy="365125"/>
          </a:xfrm>
          <a:prstGeom prst="rect">
            <a:avLst/>
          </a:prstGeom>
        </p:spPr>
        <p:txBody>
          <a:bodyPr anchor="ctr"/>
          <a:lstStyle>
            <a:lvl1pPr>
              <a:defRPr>
                <a:solidFill>
                  <a:schemeClr val="tx2"/>
                </a:solidFill>
              </a:defRPr>
            </a:lvl1pPr>
          </a:lstStyle>
          <a:p>
            <a:r>
              <a:rPr lang="en-US" altLang="en-US" sz="800" i="1" dirty="0">
                <a:latin typeface="Arial" pitchFamily="34" charset="0"/>
                <a:cs typeface="Arial" pitchFamily="34" charset="0"/>
              </a:rPr>
              <a:t>© American Academy of PAs. All rights reserved. These materials may not be duplicated without the express written permission of AAPA.</a:t>
            </a:r>
          </a:p>
        </p:txBody>
      </p:sp>
      <p:sp>
        <p:nvSpPr>
          <p:cNvPr id="9" name="Slide Number Placeholder 5">
            <a:extLst>
              <a:ext uri="{FF2B5EF4-FFF2-40B4-BE49-F238E27FC236}">
                <a16:creationId xmlns:a16="http://schemas.microsoft.com/office/drawing/2014/main" id="{25E0623A-FFB4-5F46-80BA-B1AA70016CAA}"/>
              </a:ext>
            </a:extLst>
          </p:cNvPr>
          <p:cNvSpPr>
            <a:spLocks noGrp="1"/>
          </p:cNvSpPr>
          <p:nvPr>
            <p:ph type="sldNum" sz="quarter" idx="12"/>
          </p:nvPr>
        </p:nvSpPr>
        <p:spPr>
          <a:xfrm>
            <a:off x="0" y="6492875"/>
            <a:ext cx="309563" cy="365125"/>
          </a:xfrm>
        </p:spPr>
        <p:txBody>
          <a:bodyPr/>
          <a:lstStyle/>
          <a:p>
            <a:fld id="{A20D2FD7-E25C-CB4C-9040-32A3E543200F}" type="slidenum">
              <a:rPr lang="en-US" smtClean="0"/>
              <a:t>‹#›</a:t>
            </a:fld>
            <a:endParaRPr lang="en-US"/>
          </a:p>
        </p:txBody>
      </p:sp>
    </p:spTree>
    <p:extLst>
      <p:ext uri="{BB962C8B-B14F-4D97-AF65-F5344CB8AC3E}">
        <p14:creationId xmlns:p14="http://schemas.microsoft.com/office/powerpoint/2010/main" val="203200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79A153C-04EC-49E6-BF3A-A4B1FD492CEB}"/>
              </a:ext>
            </a:extLst>
          </p:cNvPr>
          <p:cNvSpPr>
            <a:spLocks noGrp="1"/>
          </p:cNvSpPr>
          <p:nvPr>
            <p:ph type="title"/>
          </p:nvPr>
        </p:nvSpPr>
        <p:spPr>
          <a:xfrm>
            <a:off x="322197" y="0"/>
            <a:ext cx="11869803" cy="801964"/>
          </a:xfrm>
          <a:prstGeom prst="rect">
            <a:avLst/>
          </a:prstGeom>
          <a:solidFill>
            <a:schemeClr val="bg2">
              <a:alpha val="70000"/>
            </a:schemeClr>
          </a:solidFill>
          <a:ln w="76200">
            <a:noFill/>
          </a:ln>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7E35C67C-CBFC-439A-98CE-A257446BC0D7}"/>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fld id="{C0F8539E-2858-43AB-BA9D-8F72C138F5B5}" type="slidenum">
              <a:rPr lang="en-US" smtClean="0"/>
              <a:pPr/>
              <a:t>‹#›</a:t>
            </a:fld>
            <a:endParaRPr lang="en-US" dirty="0"/>
          </a:p>
        </p:txBody>
      </p:sp>
    </p:spTree>
    <p:extLst>
      <p:ext uri="{BB962C8B-B14F-4D97-AF65-F5344CB8AC3E}">
        <p14:creationId xmlns:p14="http://schemas.microsoft.com/office/powerpoint/2010/main" val="178931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16E5A-174C-4E3A-BE2B-10D61BFA3097}"/>
              </a:ext>
            </a:extLst>
          </p:cNvPr>
          <p:cNvSpPr>
            <a:spLocks noGrp="1"/>
          </p:cNvSpPr>
          <p:nvPr>
            <p:ph idx="1"/>
          </p:nvPr>
        </p:nvSpPr>
        <p:spPr>
          <a:xfrm>
            <a:off x="5427785" y="1148862"/>
            <a:ext cx="5926014" cy="5028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D2CE5D3E-A92A-4125-BE75-6BD7FC00F0AF}"/>
              </a:ext>
            </a:extLst>
          </p:cNvPr>
          <p:cNvSpPr>
            <a:spLocks noGrp="1"/>
          </p:cNvSpPr>
          <p:nvPr>
            <p:ph type="title"/>
          </p:nvPr>
        </p:nvSpPr>
        <p:spPr>
          <a:xfrm>
            <a:off x="322197" y="0"/>
            <a:ext cx="11869803" cy="801964"/>
          </a:xfrm>
          <a:prstGeom prst="rect">
            <a:avLst/>
          </a:prstGeom>
          <a:solidFill>
            <a:schemeClr val="bg2">
              <a:alpha val="70000"/>
            </a:schemeClr>
          </a:solidFill>
          <a:ln w="76200">
            <a:noFill/>
          </a:ln>
        </p:spPr>
        <p:txBody>
          <a:bodyPr vert="horz" lIns="91440" tIns="45720" rIns="91440" bIns="45720" rtlCol="0" anchor="ctr">
            <a:normAutofit/>
          </a:bodyPr>
          <a:lstStyle/>
          <a:p>
            <a:r>
              <a:rPr lang="en-US" dirty="0"/>
              <a:t>Click to edit Master title style</a:t>
            </a:r>
          </a:p>
        </p:txBody>
      </p:sp>
      <p:sp>
        <p:nvSpPr>
          <p:cNvPr id="7" name="Slide Number Placeholder 5">
            <a:extLst>
              <a:ext uri="{FF2B5EF4-FFF2-40B4-BE49-F238E27FC236}">
                <a16:creationId xmlns:a16="http://schemas.microsoft.com/office/drawing/2014/main" id="{7983ADB8-2EC8-4FE9-B7D3-F8CB2E7A59F5}"/>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fld id="{C0F8539E-2858-43AB-BA9D-8F72C138F5B5}" type="slidenum">
              <a:rPr lang="en-US" smtClean="0"/>
              <a:pPr/>
              <a:t>‹#›</a:t>
            </a:fld>
            <a:endParaRPr lang="en-US" dirty="0"/>
          </a:p>
        </p:txBody>
      </p:sp>
    </p:spTree>
    <p:extLst>
      <p:ext uri="{BB962C8B-B14F-4D97-AF65-F5344CB8AC3E}">
        <p14:creationId xmlns:p14="http://schemas.microsoft.com/office/powerpoint/2010/main" val="48240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4CA03-9C7E-4719-94C9-A3FFF8CC2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100E065F-4625-466C-9641-504BF6615480}"/>
              </a:ext>
            </a:extLst>
          </p:cNvPr>
          <p:cNvSpPr>
            <a:spLocks noGrp="1"/>
          </p:cNvSpPr>
          <p:nvPr>
            <p:ph type="subTitle" idx="1"/>
          </p:nvPr>
        </p:nvSpPr>
        <p:spPr>
          <a:xfrm>
            <a:off x="1518139" y="3301972"/>
            <a:ext cx="9144000" cy="1655762"/>
          </a:xfrm>
        </p:spPr>
        <p:txBody>
          <a:bodyPr/>
          <a:lstStyle>
            <a:lvl1pPr marL="0" indent="0" algn="ctr">
              <a:buNone/>
              <a:defRPr sz="2400">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
            <a:extLst>
              <a:ext uri="{FF2B5EF4-FFF2-40B4-BE49-F238E27FC236}">
                <a16:creationId xmlns:a16="http://schemas.microsoft.com/office/drawing/2014/main" id="{8EEF9659-A409-4A23-B590-CAF2FD407A0A}"/>
              </a:ext>
            </a:extLst>
          </p:cNvPr>
          <p:cNvSpPr>
            <a:spLocks noGrp="1"/>
          </p:cNvSpPr>
          <p:nvPr>
            <p:ph type="title"/>
          </p:nvPr>
        </p:nvSpPr>
        <p:spPr>
          <a:xfrm>
            <a:off x="831850" y="313092"/>
            <a:ext cx="10515600" cy="2378738"/>
          </a:xfrm>
          <a:prstGeom prst="rect">
            <a:avLst/>
          </a:prstGeom>
          <a:noFill/>
          <a:ln>
            <a:noFill/>
          </a:ln>
        </p:spPr>
        <p:txBody>
          <a:bodyPr anchor="b"/>
          <a:lstStyle>
            <a:lvl1pPr>
              <a:defRPr sz="60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79438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196B26-405E-7B46-A550-1EDC95B5F1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4">
            <a:extLst>
              <a:ext uri="{FF2B5EF4-FFF2-40B4-BE49-F238E27FC236}">
                <a16:creationId xmlns:a16="http://schemas.microsoft.com/office/drawing/2014/main" id="{F8CDC58E-A825-0C4F-ACB1-E3DF300FB9D4}"/>
              </a:ext>
            </a:extLst>
          </p:cNvPr>
          <p:cNvSpPr txBox="1">
            <a:spLocks/>
          </p:cNvSpPr>
          <p:nvPr userDrawn="1"/>
        </p:nvSpPr>
        <p:spPr>
          <a:xfrm>
            <a:off x="632791" y="6492874"/>
            <a:ext cx="6907695" cy="365125"/>
          </a:xfrm>
          <a:prstGeom prst="rect">
            <a:avLst/>
          </a:prstGeom>
        </p:spPr>
        <p:txBody>
          <a:bodyPr anchor="ctr"/>
          <a:lstStyle>
            <a:defPPr>
              <a:defRPr lang="en-US"/>
            </a:defPPr>
            <a:lvl1pPr marL="0" algn="l" defTabSz="914400" rtl="0" eaLnBrk="1" latinLnBrk="0" hangingPunct="1">
              <a:defRPr sz="1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i="1">
                <a:latin typeface="Arial" pitchFamily="34" charset="0"/>
                <a:cs typeface="Arial" pitchFamily="34" charset="0"/>
              </a:rPr>
              <a:t>© American Academy of PAs. All rights reserved. These materials may not be duplicated without the express written permission of AAPA.</a:t>
            </a:r>
            <a:endParaRPr lang="en-US" altLang="en-US" sz="800" i="1" dirty="0">
              <a:latin typeface="Arial" pitchFamily="34" charset="0"/>
              <a:cs typeface="Arial" pitchFamily="34" charset="0"/>
            </a:endParaRPr>
          </a:p>
        </p:txBody>
      </p:sp>
      <p:pic>
        <p:nvPicPr>
          <p:cNvPr id="9" name="Picture 8">
            <a:extLst>
              <a:ext uri="{FF2B5EF4-FFF2-40B4-BE49-F238E27FC236}">
                <a16:creationId xmlns:a16="http://schemas.microsoft.com/office/drawing/2014/main" id="{AD65AFC0-76EA-2A46-8DC4-AC8BF15E7BAD}"/>
              </a:ext>
            </a:extLst>
          </p:cNvPr>
          <p:cNvPicPr>
            <a:picLocks noChangeAspect="1"/>
          </p:cNvPicPr>
          <p:nvPr userDrawn="1"/>
        </p:nvPicPr>
        <p:blipFill>
          <a:blip r:embed="rId3"/>
          <a:stretch>
            <a:fillRect/>
          </a:stretch>
        </p:blipFill>
        <p:spPr>
          <a:xfrm>
            <a:off x="10979795" y="6322149"/>
            <a:ext cx="920931" cy="457200"/>
          </a:xfrm>
          <a:prstGeom prst="rect">
            <a:avLst/>
          </a:prstGeom>
        </p:spPr>
      </p:pic>
      <p:sp>
        <p:nvSpPr>
          <p:cNvPr id="2" name="Title 1">
            <a:extLst>
              <a:ext uri="{FF2B5EF4-FFF2-40B4-BE49-F238E27FC236}">
                <a16:creationId xmlns:a16="http://schemas.microsoft.com/office/drawing/2014/main" id="{5CD315DA-004D-5047-AD09-1676DEBB0614}"/>
              </a:ext>
            </a:extLst>
          </p:cNvPr>
          <p:cNvSpPr>
            <a:spLocks noGrp="1"/>
          </p:cNvSpPr>
          <p:nvPr>
            <p:ph type="title"/>
          </p:nvPr>
        </p:nvSpPr>
        <p:spPr>
          <a:xfrm>
            <a:off x="831850" y="1709738"/>
            <a:ext cx="10515600" cy="2852737"/>
          </a:xfrm>
        </p:spPr>
        <p:txBody>
          <a:bodyPr lIns="91440" anchor="b"/>
          <a:lstStyle>
            <a:lvl1pPr>
              <a:defRPr sz="6000">
                <a:solidFill>
                  <a:schemeClr val="bg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BCE714-2F18-F94E-8A16-52D855318C19}"/>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AAC6D57C-7CDC-C044-A226-06DABE29575A}"/>
              </a:ext>
            </a:extLst>
          </p:cNvPr>
          <p:cNvSpPr>
            <a:spLocks noGrp="1"/>
          </p:cNvSpPr>
          <p:nvPr>
            <p:ph type="sldNum" sz="quarter" idx="12"/>
          </p:nvPr>
        </p:nvSpPr>
        <p:spPr>
          <a:xfrm>
            <a:off x="0" y="6492875"/>
            <a:ext cx="309563" cy="365125"/>
          </a:xfrm>
          <a:prstGeom prst="rect">
            <a:avLst/>
          </a:prstGeom>
        </p:spPr>
        <p:txBody>
          <a:bodyPr/>
          <a:lstStyle/>
          <a:p>
            <a:fld id="{A20D2FD7-E25C-CB4C-9040-32A3E543200F}" type="slidenum">
              <a:rPr lang="en-US" smtClean="0"/>
              <a:t>‹#›</a:t>
            </a:fld>
            <a:endParaRPr lang="en-US"/>
          </a:p>
        </p:txBody>
      </p:sp>
    </p:spTree>
    <p:extLst>
      <p:ext uri="{BB962C8B-B14F-4D97-AF65-F5344CB8AC3E}">
        <p14:creationId xmlns:p14="http://schemas.microsoft.com/office/powerpoint/2010/main" val="1055012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D70443-8E28-48A6-A077-FE39756124EC}"/>
              </a:ext>
            </a:extLst>
          </p:cNvPr>
          <p:cNvSpPr/>
          <p:nvPr userDrawn="1"/>
        </p:nvSpPr>
        <p:spPr>
          <a:xfrm>
            <a:off x="0" y="0"/>
            <a:ext cx="309563" cy="6858000"/>
          </a:xfrm>
          <a:prstGeom prst="rect">
            <a:avLst/>
          </a:prstGeom>
          <a:gradFill flip="none" rotWithShape="1">
            <a:gsLst>
              <a:gs pos="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CD566FF-528A-4B56-8330-E8D40076BE42}"/>
              </a:ext>
            </a:extLst>
          </p:cNvPr>
          <p:cNvSpPr>
            <a:spLocks noGrp="1"/>
          </p:cNvSpPr>
          <p:nvPr>
            <p:ph type="body" idx="1"/>
          </p:nvPr>
        </p:nvSpPr>
        <p:spPr>
          <a:xfrm>
            <a:off x="5427784" y="1137138"/>
            <a:ext cx="5926015" cy="50398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DB3A9DD7-9089-41E8-8353-45566B229E99}"/>
              </a:ext>
            </a:extLst>
          </p:cNvPr>
          <p:cNvSpPr/>
          <p:nvPr userDrawn="1"/>
        </p:nvSpPr>
        <p:spPr>
          <a:xfrm>
            <a:off x="5096690" y="6512138"/>
            <a:ext cx="5972742" cy="200055"/>
          </a:xfrm>
          <a:prstGeom prst="rect">
            <a:avLst/>
          </a:prstGeom>
        </p:spPr>
        <p:txBody>
          <a:bodyPr wrap="square">
            <a:spAutoFit/>
          </a:bodyPr>
          <a:lstStyle/>
          <a:p>
            <a:pPr algn="r">
              <a:defRPr/>
            </a:pPr>
            <a:r>
              <a:rPr lang="en-US" altLang="en-US" sz="700" i="1" dirty="0">
                <a:solidFill>
                  <a:schemeClr val="accent5">
                    <a:lumMod val="50000"/>
                  </a:schemeClr>
                </a:solidFill>
                <a:latin typeface="Arial" pitchFamily="34" charset="0"/>
                <a:cs typeface="Arial" pitchFamily="34" charset="0"/>
              </a:rPr>
              <a:t>© American Academy of PAs. All rights reserved. These materials may not be duplicated without the express written permission of AAPA.</a:t>
            </a:r>
          </a:p>
        </p:txBody>
      </p:sp>
      <p:pic>
        <p:nvPicPr>
          <p:cNvPr id="14" name="Picture 13" descr="AAPA-Logo_CMYK_300dpi.png">
            <a:extLst>
              <a:ext uri="{FF2B5EF4-FFF2-40B4-BE49-F238E27FC236}">
                <a16:creationId xmlns:a16="http://schemas.microsoft.com/office/drawing/2014/main" id="{D6911756-37B5-475C-935D-0028FAC1105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82067" y="6260122"/>
            <a:ext cx="963393" cy="479233"/>
          </a:xfrm>
          <a:prstGeom prst="rect">
            <a:avLst/>
          </a:prstGeom>
        </p:spPr>
      </p:pic>
      <p:sp>
        <p:nvSpPr>
          <p:cNvPr id="9" name="Slide Number Placeholder 5">
            <a:extLst>
              <a:ext uri="{FF2B5EF4-FFF2-40B4-BE49-F238E27FC236}">
                <a16:creationId xmlns:a16="http://schemas.microsoft.com/office/drawing/2014/main" id="{538DA5B1-1AA8-479F-B384-C65A1F8D2536}"/>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fld id="{3CE59A65-E723-4F7C-9E41-1B120367A29D}" type="slidenum">
              <a:rPr lang="en-US" smtClean="0"/>
              <a:pPr/>
              <a:t>‹#›</a:t>
            </a:fld>
            <a:endParaRPr lang="en-US" dirty="0"/>
          </a:p>
        </p:txBody>
      </p:sp>
      <p:sp>
        <p:nvSpPr>
          <p:cNvPr id="2" name="Title Placeholder 1">
            <a:extLst>
              <a:ext uri="{FF2B5EF4-FFF2-40B4-BE49-F238E27FC236}">
                <a16:creationId xmlns:a16="http://schemas.microsoft.com/office/drawing/2014/main" id="{14533DCA-3440-C74E-AED5-518DA887FD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79263931"/>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Lst>
  <p:hf hdr="0" dt="0"/>
  <p:txStyles>
    <p:titleStyle>
      <a:lvl1pPr algn="ctr" defTabSz="914400" rtl="0" eaLnBrk="1" latinLnBrk="0" hangingPunct="1">
        <a:lnSpc>
          <a:spcPct val="90000"/>
        </a:lnSpc>
        <a:spcBef>
          <a:spcPct val="0"/>
        </a:spcBef>
        <a:buNone/>
        <a:defRPr sz="4000" b="1" kern="1200">
          <a:solidFill>
            <a:schemeClr val="tx2"/>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D70443-8E28-48A6-A077-FE39756124EC}"/>
              </a:ext>
            </a:extLst>
          </p:cNvPr>
          <p:cNvSpPr/>
          <p:nvPr userDrawn="1"/>
        </p:nvSpPr>
        <p:spPr>
          <a:xfrm>
            <a:off x="0" y="0"/>
            <a:ext cx="309563" cy="6858000"/>
          </a:xfrm>
          <a:prstGeom prst="rect">
            <a:avLst/>
          </a:prstGeom>
          <a:gradFill flip="none" rotWithShape="1">
            <a:gsLst>
              <a:gs pos="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ckwell" panose="02060603020205020403" pitchFamily="18" charset="77"/>
            </a:endParaRPr>
          </a:p>
        </p:txBody>
      </p:sp>
      <p:sp>
        <p:nvSpPr>
          <p:cNvPr id="3" name="Text Placeholder 2">
            <a:extLst>
              <a:ext uri="{FF2B5EF4-FFF2-40B4-BE49-F238E27FC236}">
                <a16:creationId xmlns:a16="http://schemas.microsoft.com/office/drawing/2014/main" id="{0CD566FF-528A-4B56-8330-E8D40076BE42}"/>
              </a:ext>
            </a:extLst>
          </p:cNvPr>
          <p:cNvSpPr>
            <a:spLocks noGrp="1"/>
          </p:cNvSpPr>
          <p:nvPr>
            <p:ph type="body" idx="1"/>
          </p:nvPr>
        </p:nvSpPr>
        <p:spPr>
          <a:xfrm>
            <a:off x="5427784" y="1137138"/>
            <a:ext cx="5926015" cy="50398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DB3A9DD7-9089-41E8-8353-45566B229E99}"/>
              </a:ext>
            </a:extLst>
          </p:cNvPr>
          <p:cNvSpPr/>
          <p:nvPr userDrawn="1"/>
        </p:nvSpPr>
        <p:spPr>
          <a:xfrm>
            <a:off x="5096690" y="6512138"/>
            <a:ext cx="5972742" cy="200055"/>
          </a:xfrm>
          <a:prstGeom prst="rect">
            <a:avLst/>
          </a:prstGeom>
        </p:spPr>
        <p:txBody>
          <a:bodyPr wrap="square">
            <a:spAutoFit/>
          </a:bodyPr>
          <a:lstStyle/>
          <a:p>
            <a:pPr algn="r">
              <a:defRPr/>
            </a:pPr>
            <a:r>
              <a:rPr lang="en-US" altLang="en-US" sz="700" i="1" dirty="0">
                <a:solidFill>
                  <a:schemeClr val="accent5">
                    <a:lumMod val="50000"/>
                  </a:schemeClr>
                </a:solidFill>
                <a:latin typeface="Arial" pitchFamily="34" charset="0"/>
                <a:cs typeface="Arial" pitchFamily="34" charset="0"/>
              </a:rPr>
              <a:t>© American Academy of PAs. All rights reserved. These materials may not be duplicated without the express written permission of AAPA.</a:t>
            </a:r>
          </a:p>
        </p:txBody>
      </p:sp>
      <p:pic>
        <p:nvPicPr>
          <p:cNvPr id="14" name="Picture 13" descr="AAPA-Logo_CMYK_300dpi.png">
            <a:extLst>
              <a:ext uri="{FF2B5EF4-FFF2-40B4-BE49-F238E27FC236}">
                <a16:creationId xmlns:a16="http://schemas.microsoft.com/office/drawing/2014/main" id="{D6911756-37B5-475C-935D-0028FAC1105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082067" y="6260122"/>
            <a:ext cx="963393" cy="479233"/>
          </a:xfrm>
          <a:prstGeom prst="rect">
            <a:avLst/>
          </a:prstGeom>
        </p:spPr>
      </p:pic>
      <p:sp>
        <p:nvSpPr>
          <p:cNvPr id="7" name="Title Placeholder 1">
            <a:extLst>
              <a:ext uri="{FF2B5EF4-FFF2-40B4-BE49-F238E27FC236}">
                <a16:creationId xmlns:a16="http://schemas.microsoft.com/office/drawing/2014/main" id="{53F525F8-0A59-4F48-B43F-2A1F554F8B37}"/>
              </a:ext>
            </a:extLst>
          </p:cNvPr>
          <p:cNvSpPr>
            <a:spLocks noGrp="1"/>
          </p:cNvSpPr>
          <p:nvPr>
            <p:ph type="title"/>
          </p:nvPr>
        </p:nvSpPr>
        <p:spPr>
          <a:xfrm>
            <a:off x="309563" y="0"/>
            <a:ext cx="11882437" cy="801964"/>
          </a:xfrm>
          <a:prstGeom prst="rect">
            <a:avLst/>
          </a:prstGeom>
          <a:solidFill>
            <a:schemeClr val="bg2">
              <a:alpha val="70000"/>
            </a:schemeClr>
          </a:solidFill>
          <a:ln w="76200">
            <a:noFill/>
          </a:ln>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538DA5B1-1AA8-479F-B384-C65A1F8D2536}"/>
              </a:ext>
            </a:extLst>
          </p:cNvPr>
          <p:cNvSpPr>
            <a:spLocks noGrp="1"/>
          </p:cNvSpPr>
          <p:nvPr>
            <p:ph type="sldNum" sz="quarter" idx="4"/>
          </p:nvPr>
        </p:nvSpPr>
        <p:spPr>
          <a:xfrm>
            <a:off x="-31532" y="6512138"/>
            <a:ext cx="362116" cy="365125"/>
          </a:xfrm>
          <a:prstGeom prst="rect">
            <a:avLst/>
          </a:prstGeom>
        </p:spPr>
        <p:txBody>
          <a:bodyPr/>
          <a:lstStyle>
            <a:lvl1pPr>
              <a:defRPr sz="1200" b="0" i="0">
                <a:solidFill>
                  <a:schemeClr val="bg1"/>
                </a:solidFill>
                <a:latin typeface="Rockwell" panose="02060603020205020403" pitchFamily="18" charset="77"/>
              </a:defRPr>
            </a:lvl1pPr>
          </a:lstStyle>
          <a:p>
            <a:fld id="{3CE59A65-E723-4F7C-9E41-1B120367A29D}" type="slidenum">
              <a:rPr lang="en-US" smtClean="0"/>
              <a:pPr/>
              <a:t>‹#›</a:t>
            </a:fld>
            <a:endParaRPr lang="en-US" dirty="0"/>
          </a:p>
        </p:txBody>
      </p:sp>
    </p:spTree>
    <p:extLst>
      <p:ext uri="{BB962C8B-B14F-4D97-AF65-F5344CB8AC3E}">
        <p14:creationId xmlns:p14="http://schemas.microsoft.com/office/powerpoint/2010/main" val="4094427996"/>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1" r:id="rId3"/>
    <p:sldLayoutId id="2147483700" r:id="rId4"/>
  </p:sldLayoutIdLst>
  <p:hf hdr="0" dt="0"/>
  <p:txStyles>
    <p:titleStyle>
      <a:lvl1pPr algn="ctr" defTabSz="914400" rtl="0" eaLnBrk="1" latinLnBrk="0" hangingPunct="1">
        <a:lnSpc>
          <a:spcPct val="90000"/>
        </a:lnSpc>
        <a:spcBef>
          <a:spcPct val="0"/>
        </a:spcBef>
        <a:buNone/>
        <a:defRPr sz="4800" b="1" kern="1200">
          <a:solidFill>
            <a:schemeClr val="tx2"/>
          </a:solidFill>
          <a:latin typeface="Rockwell" panose="02060603020205020403" pitchFamily="18"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5.emf"/><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7.sv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3.tif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image" Target="../media/image108.jpg"/><Relationship Id="rId3" Type="http://schemas.openxmlformats.org/officeDocument/2006/relationships/image" Target="../media/image98.png"/><Relationship Id="rId7" Type="http://schemas.openxmlformats.org/officeDocument/2006/relationships/image" Target="../media/image102.emf"/><Relationship Id="rId12" Type="http://schemas.openxmlformats.org/officeDocument/2006/relationships/image" Target="../media/image107.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emf"/><Relationship Id="rId5" Type="http://schemas.openxmlformats.org/officeDocument/2006/relationships/image" Target="../media/image100.png"/><Relationship Id="rId10" Type="http://schemas.openxmlformats.org/officeDocument/2006/relationships/image" Target="../media/image105.emf"/><Relationship Id="rId4" Type="http://schemas.openxmlformats.org/officeDocument/2006/relationships/image" Target="../media/image99.png"/><Relationship Id="rId9" Type="http://schemas.openxmlformats.org/officeDocument/2006/relationships/image" Target="../media/image104.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emf"/><Relationship Id="rId2" Type="http://schemas.openxmlformats.org/officeDocument/2006/relationships/notesSlide" Target="../notesSlides/notesSlide4.xml"/><Relationship Id="rId16" Type="http://schemas.openxmlformats.org/officeDocument/2006/relationships/image" Target="../media/image19.svg"/><Relationship Id="rId20"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png"/><Relationship Id="rId23"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22.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emf"/><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973127" y="2418320"/>
            <a:ext cx="8080797" cy="2021359"/>
          </a:xfrm>
        </p:spPr>
        <p:txBody>
          <a:bodyPr anchor="t">
            <a:noAutofit/>
          </a:bodyPr>
          <a:lstStyle/>
          <a:p>
            <a:r>
              <a:rPr lang="en-US" altLang="en-US" sz="4800" dirty="0">
                <a:solidFill>
                  <a:schemeClr val="bg1"/>
                </a:solidFill>
                <a:latin typeface="Rockwell" panose="02060603020205020403" pitchFamily="18" charset="0"/>
                <a:cs typeface="Arial" charset="0"/>
              </a:rPr>
              <a:t>AAPA: Your Lifetime Partner on Your </a:t>
            </a:r>
            <a:br>
              <a:rPr lang="en-US" altLang="en-US" sz="4800" dirty="0">
                <a:solidFill>
                  <a:schemeClr val="bg1"/>
                </a:solidFill>
                <a:latin typeface="Rockwell" panose="02060603020205020403" pitchFamily="18" charset="0"/>
                <a:cs typeface="Arial" charset="0"/>
              </a:rPr>
            </a:br>
            <a:r>
              <a:rPr lang="en-US" altLang="en-US" sz="4800" dirty="0">
                <a:solidFill>
                  <a:schemeClr val="bg1"/>
                </a:solidFill>
                <a:latin typeface="Rockwell" panose="02060603020205020403" pitchFamily="18" charset="0"/>
                <a:cs typeface="Arial" charset="0"/>
              </a:rPr>
              <a:t>PA Journey</a:t>
            </a:r>
            <a:br>
              <a:rPr lang="en-US" altLang="en-US" sz="6600" dirty="0">
                <a:solidFill>
                  <a:schemeClr val="bg1"/>
                </a:solidFill>
                <a:latin typeface="Rockwell" panose="02060603020205020403" pitchFamily="18" charset="0"/>
                <a:cs typeface="Arial" charset="0"/>
              </a:rPr>
            </a:br>
            <a:br>
              <a:rPr lang="en-US" altLang="en-US" sz="2400" dirty="0">
                <a:solidFill>
                  <a:schemeClr val="bg1"/>
                </a:solidFill>
                <a:latin typeface="Rockwell" panose="02060603020205020403" pitchFamily="18" charset="0"/>
                <a:cs typeface="Arial" charset="0"/>
              </a:rPr>
            </a:br>
            <a:endParaRPr lang="en-US" altLang="en-US" sz="6600" b="0" dirty="0">
              <a:solidFill>
                <a:schemeClr val="bg1"/>
              </a:solidFill>
              <a:latin typeface="Rockwell" panose="02060603020205020403" pitchFamily="18" charset="0"/>
              <a:cs typeface="Arial" charset="0"/>
            </a:endParaRPr>
          </a:p>
        </p:txBody>
      </p:sp>
      <p:sp>
        <p:nvSpPr>
          <p:cNvPr id="23" name="SessionQuestionData" descr="&lt;?xml version=&quot;1.0&quot;?&gt;&lt;AllQuestions /&gt;" hidden="1"/>
          <p:cNvSpPr txBox="1"/>
          <p:nvPr/>
        </p:nvSpPr>
        <p:spPr>
          <a:xfrm>
            <a:off x="0" y="1"/>
            <a:ext cx="0" cy="461665"/>
          </a:xfrm>
          <a:prstGeom prst="rect">
            <a:avLst/>
          </a:prstGeom>
          <a:noFill/>
        </p:spPr>
        <p:txBody>
          <a:bodyPr vert="horz" rtlCol="0">
            <a:spAutoFit/>
          </a:bodyPr>
          <a:lstStyle/>
          <a:p>
            <a:endParaRPr lang="en-US" sz="2400" dirty="0">
              <a:latin typeface="Rockwell" panose="02060603020205020403" pitchFamily="18" charset="77"/>
            </a:endParaRPr>
          </a:p>
        </p:txBody>
      </p:sp>
      <p:sp>
        <p:nvSpPr>
          <p:cNvPr id="24" name="SessionAnswerData" descr="&lt;?xml version=&quot;1.0&quot;?&gt;&lt;AllAnswers /&gt;" hidden="1"/>
          <p:cNvSpPr txBox="1"/>
          <p:nvPr/>
        </p:nvSpPr>
        <p:spPr>
          <a:xfrm>
            <a:off x="1693333" y="1"/>
            <a:ext cx="0" cy="461665"/>
          </a:xfrm>
          <a:prstGeom prst="rect">
            <a:avLst/>
          </a:prstGeom>
          <a:noFill/>
        </p:spPr>
        <p:txBody>
          <a:bodyPr vert="horz" rtlCol="0">
            <a:spAutoFit/>
          </a:bodyPr>
          <a:lstStyle/>
          <a:p>
            <a:endParaRPr lang="en-US" sz="2400" dirty="0">
              <a:latin typeface="Rockwell" panose="02060603020205020403" pitchFamily="18" charset="77"/>
            </a:endParaRPr>
          </a:p>
        </p:txBody>
      </p:sp>
      <p:sp>
        <p:nvSpPr>
          <p:cNvPr id="25" name="SessionResponseData" hidden="1"/>
          <p:cNvSpPr txBox="1"/>
          <p:nvPr/>
        </p:nvSpPr>
        <p:spPr>
          <a:xfrm>
            <a:off x="0" y="1"/>
            <a:ext cx="0" cy="461665"/>
          </a:xfrm>
          <a:prstGeom prst="rect">
            <a:avLst/>
          </a:prstGeom>
          <a:noFill/>
        </p:spPr>
        <p:txBody>
          <a:bodyPr vert="horz" rtlCol="0">
            <a:spAutoFit/>
          </a:bodyPr>
          <a:lstStyle/>
          <a:p>
            <a:endParaRPr lang="en-US" sz="2400" dirty="0">
              <a:latin typeface="Rockwell" panose="02060603020205020403" pitchFamily="18" charset="77"/>
            </a:endParaRPr>
          </a:p>
        </p:txBody>
      </p:sp>
      <p:sp>
        <p:nvSpPr>
          <p:cNvPr id="26"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Color [A=255, R=185, G=222, B=228]&lt;/chartColor1&gt;&lt;chartColor2&gt;Color [A=255, R=51, G=50, B=152]&lt;/chartColor2&gt;&lt;chartColor3&gt;Color [A=255, R=1, G=153, B=154]&lt;/chartColor3&gt;&lt;chartColor4&gt;Color [A=255, R=153, G=202, B=0]&lt;/chartColor4&gt;&lt;chartColor5&gt;Color [A=255, R=128, G=128, B=128]&lt;/chartColor5&gt;&lt;chartColor6&gt;Color [A=255, R=185, G=222, B=228]&lt;/chartColor6&gt;&lt;chartColor7&gt;Color [A=255, R=51, G=50, B=152]&lt;/chartColor7&gt;&lt;chartColor8&gt;Color [A=255, R=1, G=153, B=154]&lt;/chartColor8&gt;&lt;chartColor9&gt;Color [A=255, R=153, G=202, B=0]&lt;/chartColor9&gt;&lt;chartColor10&gt;Color [A=255, R=128, G=128, B=128]&lt;/chartColor10&gt;&lt;teamColor1&gt;Color [A=255, R=187, G=224, B=227]&lt;/teamColor1&gt;&lt;teamColor2&gt;Color [A=255, R=51, G=51, B=153]&lt;/teamColor2&gt;&lt;teamColor3&gt;Color [A=255, R=0, G=153, B=153]&lt;/teamColor3&gt;&lt;teamColor4&gt;Color [A=255, R=153, G=204, B=0]&lt;/teamColor4&gt;&lt;teamColor5&gt;Color [A=255, R=128, G=128, B=128]&lt;/teamColor5&gt;&lt;teamColor6&gt;Color [A=255, R=0, G=0, B=0]&lt;/teamColor6&gt;&lt;teamColor7&gt;Color [A=255, R=0, G=102, B=204]&lt;/teamColor7&gt;&lt;teamColor8&gt;Color [A=255, R=204, G=204, B=255]&lt;/teamColor8&gt;&lt;teamColor9&gt;Color [A=255, R=255, G=0, B=0]&lt;/teamColor9&gt;&lt;teamColor10&gt;Color [A=255, R=255, G=255, B=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lt;/isGridColorKnownColor&gt;&lt;gridColorName&gt;&lt;/gridColorName&gt;&lt;AutoRec&gt;&lt;/AutoRec&gt;&lt;AutoRecTimeIntrvl&gt;&lt;/AutoRecTimeIntrvl&gt;&lt;chartVotesView&gt;Percentage&lt;/chartVotesView&gt;&lt;chartLabelsColor&gt;0,0,0&lt;/chartLabelsColor&gt;&lt;isChartLabelColorKnownColor&gt;&lt;/isChartLabelColorKnownColor&gt;&lt;chartLabelColorName&gt;&lt;/chartLabelColorName&gt;&lt;chartXAxisLabelType&gt;Full Text&lt;/chartXAxisLabelType&gt;&lt;/Settings&gt;" hidden="1"/>
          <p:cNvSpPr txBox="1"/>
          <p:nvPr/>
        </p:nvSpPr>
        <p:spPr>
          <a:xfrm>
            <a:off x="0" y="1"/>
            <a:ext cx="0" cy="461665"/>
          </a:xfrm>
          <a:prstGeom prst="rect">
            <a:avLst/>
          </a:prstGeom>
          <a:noFill/>
        </p:spPr>
        <p:txBody>
          <a:bodyPr vert="horz" rtlCol="0">
            <a:spAutoFit/>
          </a:bodyPr>
          <a:lstStyle/>
          <a:p>
            <a:endParaRPr lang="en-US" sz="2400" dirty="0">
              <a:latin typeface="Rockwell" panose="02060603020205020403" pitchFamily="18" charset="77"/>
            </a:endParaRPr>
          </a:p>
        </p:txBody>
      </p:sp>
      <p:pic>
        <p:nvPicPr>
          <p:cNvPr id="10" name="Picture 9" descr="AAPA-Logo_White_300dp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0000" y="536579"/>
            <a:ext cx="1853861" cy="922192"/>
          </a:xfrm>
          <a:prstGeom prst="rect">
            <a:avLst/>
          </a:prstGeom>
        </p:spPr>
      </p:pic>
      <p:sp>
        <p:nvSpPr>
          <p:cNvPr id="11" name="TextBox 10"/>
          <p:cNvSpPr txBox="1"/>
          <p:nvPr/>
        </p:nvSpPr>
        <p:spPr>
          <a:xfrm>
            <a:off x="-3397" y="6077883"/>
            <a:ext cx="12195396" cy="276999"/>
          </a:xfrm>
          <a:prstGeom prst="rect">
            <a:avLst/>
          </a:prstGeom>
          <a:noFill/>
        </p:spPr>
        <p:txBody>
          <a:bodyPr wrap="square" rtlCol="0">
            <a:spAutoFit/>
          </a:bodyPr>
          <a:lstStyle/>
          <a:p>
            <a:pPr algn="ctr"/>
            <a:r>
              <a:rPr lang="en-US" sz="1200" dirty="0">
                <a:solidFill>
                  <a:schemeClr val="accent2"/>
                </a:solidFill>
                <a:latin typeface="Rockwell" panose="02060603020205020403" pitchFamily="18" charset="77"/>
                <a:cs typeface="Rockwell"/>
              </a:rPr>
              <a:t>© Copyright 2019, American Academy of PAs</a:t>
            </a:r>
          </a:p>
        </p:txBody>
      </p:sp>
      <p:cxnSp>
        <p:nvCxnSpPr>
          <p:cNvPr id="14" name="Straight Connector 13">
            <a:extLst>
              <a:ext uri="{FF2B5EF4-FFF2-40B4-BE49-F238E27FC236}">
                <a16:creationId xmlns:a16="http://schemas.microsoft.com/office/drawing/2014/main" id="{B4A6674A-A0A6-4964-B261-EDACCE2CFE17}"/>
              </a:ext>
            </a:extLst>
          </p:cNvPr>
          <p:cNvCxnSpPr>
            <a:cxnSpLocks/>
          </p:cNvCxnSpPr>
          <p:nvPr/>
        </p:nvCxnSpPr>
        <p:spPr>
          <a:xfrm flipH="1">
            <a:off x="9956800" y="3429000"/>
            <a:ext cx="94249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4FDC6C-92B6-44A2-B02B-4C6E528690C9}"/>
              </a:ext>
            </a:extLst>
          </p:cNvPr>
          <p:cNvCxnSpPr>
            <a:cxnSpLocks/>
          </p:cNvCxnSpPr>
          <p:nvPr/>
        </p:nvCxnSpPr>
        <p:spPr>
          <a:xfrm flipH="1">
            <a:off x="1127760" y="3429000"/>
            <a:ext cx="942490"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60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11E556-0CD1-C04F-BBEB-03DF2C69FAE7}"/>
              </a:ext>
            </a:extLst>
          </p:cNvPr>
          <p:cNvSpPr>
            <a:spLocks noGrp="1"/>
          </p:cNvSpPr>
          <p:nvPr>
            <p:ph type="sldNum" sz="quarter" idx="4"/>
          </p:nvPr>
        </p:nvSpPr>
        <p:spPr/>
        <p:txBody>
          <a:bodyPr/>
          <a:lstStyle/>
          <a:p>
            <a:fld id="{C0F8539E-2858-43AB-BA9D-8F72C138F5B5}" type="slidenum">
              <a:rPr lang="en-US" smtClean="0"/>
              <a:pPr/>
              <a:t>10</a:t>
            </a:fld>
            <a:endParaRPr lang="en-US" dirty="0"/>
          </a:p>
        </p:txBody>
      </p:sp>
      <p:sp>
        <p:nvSpPr>
          <p:cNvPr id="4" name="Pentagon 3">
            <a:extLst>
              <a:ext uri="{FF2B5EF4-FFF2-40B4-BE49-F238E27FC236}">
                <a16:creationId xmlns:a16="http://schemas.microsoft.com/office/drawing/2014/main" id="{5910F25A-20FE-C440-9B11-4D4F4D861FDF}"/>
              </a:ext>
            </a:extLst>
          </p:cNvPr>
          <p:cNvSpPr/>
          <p:nvPr/>
        </p:nvSpPr>
        <p:spPr>
          <a:xfrm>
            <a:off x="3416300" y="915703"/>
            <a:ext cx="7861300" cy="548640"/>
          </a:xfrm>
          <a:prstGeom prst="homePlate">
            <a:avLst/>
          </a:prstGeom>
          <a:gradFill flip="none" rotWithShape="1">
            <a:gsLst>
              <a:gs pos="75000">
                <a:schemeClr val="tx2">
                  <a:alpha val="20000"/>
                </a:schemeClr>
              </a:gs>
              <a:gs pos="99000">
                <a:schemeClr val="tx2">
                  <a:lumMod val="75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5" name="Pentagon 4">
            <a:extLst>
              <a:ext uri="{FF2B5EF4-FFF2-40B4-BE49-F238E27FC236}">
                <a16:creationId xmlns:a16="http://schemas.microsoft.com/office/drawing/2014/main" id="{7D200C3C-8509-6D4E-BB8B-B6C3ED7B1785}"/>
              </a:ext>
            </a:extLst>
          </p:cNvPr>
          <p:cNvSpPr/>
          <p:nvPr/>
        </p:nvSpPr>
        <p:spPr>
          <a:xfrm>
            <a:off x="3416300" y="1597056"/>
            <a:ext cx="7861300" cy="548640"/>
          </a:xfrm>
          <a:prstGeom prst="homePlate">
            <a:avLst/>
          </a:prstGeom>
          <a:gradFill flip="none" rotWithShape="1">
            <a:gsLst>
              <a:gs pos="75000">
                <a:schemeClr val="accent1">
                  <a:alpha val="20000"/>
                </a:schemeClr>
              </a:gs>
              <a:gs pos="100000">
                <a:schemeClr val="accent1">
                  <a:lumMod val="6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6" name="Pentagon 5">
            <a:extLst>
              <a:ext uri="{FF2B5EF4-FFF2-40B4-BE49-F238E27FC236}">
                <a16:creationId xmlns:a16="http://schemas.microsoft.com/office/drawing/2014/main" id="{D3FEF354-9467-1E45-8918-1F89B8E35A7F}"/>
              </a:ext>
            </a:extLst>
          </p:cNvPr>
          <p:cNvSpPr/>
          <p:nvPr/>
        </p:nvSpPr>
        <p:spPr>
          <a:xfrm>
            <a:off x="3416300" y="2278409"/>
            <a:ext cx="7861300" cy="548640"/>
          </a:xfrm>
          <a:prstGeom prst="homePlate">
            <a:avLst/>
          </a:prstGeom>
          <a:gradFill>
            <a:gsLst>
              <a:gs pos="74000">
                <a:schemeClr val="accent2"/>
              </a:gs>
              <a:gs pos="100000">
                <a:schemeClr val="accent2">
                  <a:lumMod val="75000"/>
                </a:schemeClr>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7" name="Pentagon 6">
            <a:extLst>
              <a:ext uri="{FF2B5EF4-FFF2-40B4-BE49-F238E27FC236}">
                <a16:creationId xmlns:a16="http://schemas.microsoft.com/office/drawing/2014/main" id="{725F9CEE-82A9-634D-B316-F49C9F6A0564}"/>
              </a:ext>
            </a:extLst>
          </p:cNvPr>
          <p:cNvSpPr/>
          <p:nvPr/>
        </p:nvSpPr>
        <p:spPr>
          <a:xfrm>
            <a:off x="3416300" y="2959762"/>
            <a:ext cx="7861300" cy="548640"/>
          </a:xfrm>
          <a:prstGeom prst="homePlate">
            <a:avLst/>
          </a:prstGeom>
          <a:gradFill>
            <a:gsLst>
              <a:gs pos="75000">
                <a:schemeClr val="accent3">
                  <a:alpha val="20000"/>
                </a:schemeClr>
              </a:gs>
              <a:gs pos="100000">
                <a:schemeClr val="accent3">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8" name="Pentagon 7">
            <a:extLst>
              <a:ext uri="{FF2B5EF4-FFF2-40B4-BE49-F238E27FC236}">
                <a16:creationId xmlns:a16="http://schemas.microsoft.com/office/drawing/2014/main" id="{EBA56FC8-301B-9244-BE90-6EBBE03DB878}"/>
              </a:ext>
            </a:extLst>
          </p:cNvPr>
          <p:cNvSpPr/>
          <p:nvPr/>
        </p:nvSpPr>
        <p:spPr>
          <a:xfrm>
            <a:off x="3416300" y="3641115"/>
            <a:ext cx="7861300" cy="548640"/>
          </a:xfrm>
          <a:prstGeom prst="homePlate">
            <a:avLst/>
          </a:prstGeom>
          <a:gradFill>
            <a:gsLst>
              <a:gs pos="75000">
                <a:schemeClr val="accent4">
                  <a:alpha val="20000"/>
                </a:schemeClr>
              </a:gs>
              <a:gs pos="99000">
                <a:schemeClr val="accent4">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9" name="Pentagon 8">
            <a:extLst>
              <a:ext uri="{FF2B5EF4-FFF2-40B4-BE49-F238E27FC236}">
                <a16:creationId xmlns:a16="http://schemas.microsoft.com/office/drawing/2014/main" id="{2F9B359C-4329-6349-9836-B7E1E0BB996A}"/>
              </a:ext>
            </a:extLst>
          </p:cNvPr>
          <p:cNvSpPr/>
          <p:nvPr/>
        </p:nvSpPr>
        <p:spPr>
          <a:xfrm>
            <a:off x="3416300" y="4322468"/>
            <a:ext cx="7861300" cy="548640"/>
          </a:xfrm>
          <a:prstGeom prst="homePlate">
            <a:avLst/>
          </a:prstGeom>
          <a:gradFill>
            <a:gsLst>
              <a:gs pos="75000">
                <a:schemeClr val="accent5">
                  <a:alpha val="20000"/>
                </a:schemeClr>
              </a:gs>
              <a:gs pos="100000">
                <a:schemeClr val="accent5">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10" name="Pentagon 9">
            <a:extLst>
              <a:ext uri="{FF2B5EF4-FFF2-40B4-BE49-F238E27FC236}">
                <a16:creationId xmlns:a16="http://schemas.microsoft.com/office/drawing/2014/main" id="{AA214D4A-E490-2144-B9DC-70A750E4E7BD}"/>
              </a:ext>
            </a:extLst>
          </p:cNvPr>
          <p:cNvSpPr/>
          <p:nvPr/>
        </p:nvSpPr>
        <p:spPr>
          <a:xfrm>
            <a:off x="3416300" y="5003823"/>
            <a:ext cx="7861300" cy="548640"/>
          </a:xfrm>
          <a:prstGeom prst="homePlate">
            <a:avLst/>
          </a:prstGeom>
          <a:gradFill>
            <a:gsLst>
              <a:gs pos="75000">
                <a:schemeClr val="accent6">
                  <a:alpha val="20000"/>
                </a:schemeClr>
              </a:gs>
              <a:gs pos="100000">
                <a:schemeClr val="accent6">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11" name="Rectangle 10">
            <a:extLst>
              <a:ext uri="{FF2B5EF4-FFF2-40B4-BE49-F238E27FC236}">
                <a16:creationId xmlns:a16="http://schemas.microsoft.com/office/drawing/2014/main" id="{2F4A4199-58C0-E748-8174-DB4B389B949A}"/>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12" name="Picture 11">
            <a:extLst>
              <a:ext uri="{FF2B5EF4-FFF2-40B4-BE49-F238E27FC236}">
                <a16:creationId xmlns:a16="http://schemas.microsoft.com/office/drawing/2014/main" id="{844BC603-8CE8-4441-8675-9899E8DF470C}"/>
              </a:ext>
            </a:extLst>
          </p:cNvPr>
          <p:cNvPicPr>
            <a:picLocks noChangeAspect="1"/>
          </p:cNvPicPr>
          <p:nvPr/>
        </p:nvPicPr>
        <p:blipFill>
          <a:blip r:embed="rId3"/>
          <a:stretch>
            <a:fillRect/>
          </a:stretch>
        </p:blipFill>
        <p:spPr>
          <a:xfrm>
            <a:off x="506590" y="2013654"/>
            <a:ext cx="2371588" cy="1177384"/>
          </a:xfrm>
          <a:prstGeom prst="rect">
            <a:avLst/>
          </a:prstGeom>
        </p:spPr>
      </p:pic>
    </p:spTree>
    <p:extLst>
      <p:ext uri="{BB962C8B-B14F-4D97-AF65-F5344CB8AC3E}">
        <p14:creationId xmlns:p14="http://schemas.microsoft.com/office/powerpoint/2010/main" val="26890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1000" fill="hold"/>
                                        <p:tgtEl>
                                          <p:spTgt spid="6">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bg/>
                                          </p:spTgt>
                                        </p:tgtEl>
                                        <p:attrNameLst>
                                          <p:attrName>style.visibility</p:attrName>
                                        </p:attrNameLst>
                                      </p:cBhvr>
                                      <p:to>
                                        <p:strVal val="visible"/>
                                      </p:to>
                                    </p:set>
                                    <p:anim calcmode="lin" valueType="num">
                                      <p:cBhvr additive="base">
                                        <p:cTn id="16" dur="1000" fill="hold"/>
                                        <p:tgtEl>
                                          <p:spTgt spid="4">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4">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4">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
                                            <p:bg/>
                                          </p:spTgt>
                                        </p:tgtEl>
                                        <p:attrNameLst>
                                          <p:attrName>style.visibility</p:attrName>
                                        </p:attrNameLst>
                                      </p:cBhvr>
                                      <p:to>
                                        <p:strVal val="visible"/>
                                      </p:to>
                                    </p:set>
                                    <p:anim calcmode="lin" valueType="num">
                                      <p:cBhvr additive="base">
                                        <p:cTn id="24" dur="1000" fill="hold"/>
                                        <p:tgtEl>
                                          <p:spTgt spid="5">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5">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7">
                                            <p:bg/>
                                          </p:spTgt>
                                        </p:tgtEl>
                                        <p:attrNameLst>
                                          <p:attrName>style.visibility</p:attrName>
                                        </p:attrNameLst>
                                      </p:cBhvr>
                                      <p:to>
                                        <p:strVal val="visible"/>
                                      </p:to>
                                    </p:set>
                                    <p:anim calcmode="lin" valueType="num">
                                      <p:cBhvr additive="base">
                                        <p:cTn id="32" dur="1000" fill="hold"/>
                                        <p:tgtEl>
                                          <p:spTgt spid="7">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7">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7">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
                                            <p:bg/>
                                          </p:spTgt>
                                        </p:tgtEl>
                                        <p:attrNameLst>
                                          <p:attrName>style.visibility</p:attrName>
                                        </p:attrNameLst>
                                      </p:cBhvr>
                                      <p:to>
                                        <p:strVal val="visible"/>
                                      </p:to>
                                    </p:set>
                                    <p:anim calcmode="lin" valueType="num">
                                      <p:cBhvr additive="base">
                                        <p:cTn id="40" dur="1000" fill="hold"/>
                                        <p:tgtEl>
                                          <p:spTgt spid="8">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8">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8">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9">
                                            <p:bg/>
                                          </p:spTgt>
                                        </p:tgtEl>
                                        <p:attrNameLst>
                                          <p:attrName>style.visibility</p:attrName>
                                        </p:attrNameLst>
                                      </p:cBhvr>
                                      <p:to>
                                        <p:strVal val="visible"/>
                                      </p:to>
                                    </p:set>
                                    <p:anim calcmode="lin" valueType="num">
                                      <p:cBhvr additive="base">
                                        <p:cTn id="48" dur="1000" fill="hold"/>
                                        <p:tgtEl>
                                          <p:spTgt spid="9">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9">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additive="base">
                                        <p:cTn id="5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9">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0">
                                            <p:bg/>
                                          </p:spTgt>
                                        </p:tgtEl>
                                        <p:attrNameLst>
                                          <p:attrName>style.visibility</p:attrName>
                                        </p:attrNameLst>
                                      </p:cBhvr>
                                      <p:to>
                                        <p:strVal val="visible"/>
                                      </p:to>
                                    </p:set>
                                    <p:anim calcmode="lin" valueType="num">
                                      <p:cBhvr additive="base">
                                        <p:cTn id="56"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10">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 calcmode="lin" valueType="num">
                                      <p:cBhvr additive="base">
                                        <p:cTn id="60"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5" grpId="0" uiExpand="1" build="allAtOnce" animBg="1"/>
      <p:bldP spid="6" grpId="0" uiExpand="1" build="allAtOnce" animBg="1"/>
      <p:bldP spid="7" grpId="0" uiExpand="1" build="allAtOnce" animBg="1"/>
      <p:bldP spid="8" grpId="0" uiExpand="1" build="allAtOnce" animBg="1"/>
      <p:bldP spid="9" grpId="0" uiExpand="1" build="allAtOnce" animBg="1"/>
      <p:bldP spid="10"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7BB4BC5-8FC8-3744-BB8A-DB8C58EC5E87}"/>
              </a:ext>
            </a:extLst>
          </p:cNvPr>
          <p:cNvSpPr>
            <a:spLocks noGrp="1"/>
          </p:cNvSpPr>
          <p:nvPr>
            <p:ph type="title"/>
          </p:nvPr>
        </p:nvSpPr>
        <p:spPr/>
        <p:txBody>
          <a:bodyPr/>
          <a:lstStyle/>
          <a:p>
            <a:r>
              <a:rPr lang="en-US" dirty="0"/>
              <a:t>Supporting PAs at Every Stage</a:t>
            </a:r>
          </a:p>
        </p:txBody>
      </p:sp>
      <p:pic>
        <p:nvPicPr>
          <p:cNvPr id="20" name="Picture 19">
            <a:extLst>
              <a:ext uri="{FF2B5EF4-FFF2-40B4-BE49-F238E27FC236}">
                <a16:creationId xmlns:a16="http://schemas.microsoft.com/office/drawing/2014/main" id="{1D8752B6-C3AB-624C-B8C7-12002228059A}"/>
              </a:ext>
            </a:extLst>
          </p:cNvPr>
          <p:cNvPicPr>
            <a:picLocks noChangeAspect="1"/>
          </p:cNvPicPr>
          <p:nvPr/>
        </p:nvPicPr>
        <p:blipFill>
          <a:blip r:embed="rId3"/>
          <a:stretch>
            <a:fillRect/>
          </a:stretch>
        </p:blipFill>
        <p:spPr>
          <a:xfrm>
            <a:off x="676027" y="2453690"/>
            <a:ext cx="2006600" cy="3556000"/>
          </a:xfrm>
          <a:prstGeom prst="rect">
            <a:avLst/>
          </a:prstGeom>
        </p:spPr>
      </p:pic>
      <p:pic>
        <p:nvPicPr>
          <p:cNvPr id="21" name="Picture 20">
            <a:extLst>
              <a:ext uri="{FF2B5EF4-FFF2-40B4-BE49-F238E27FC236}">
                <a16:creationId xmlns:a16="http://schemas.microsoft.com/office/drawing/2014/main" id="{252B6A12-0AEA-D443-A2A6-235305C6A1FF}"/>
              </a:ext>
            </a:extLst>
          </p:cNvPr>
          <p:cNvPicPr>
            <a:picLocks noChangeAspect="1"/>
          </p:cNvPicPr>
          <p:nvPr/>
        </p:nvPicPr>
        <p:blipFill>
          <a:blip r:embed="rId4"/>
          <a:stretch>
            <a:fillRect/>
          </a:stretch>
        </p:blipFill>
        <p:spPr>
          <a:xfrm>
            <a:off x="2945719" y="2085390"/>
            <a:ext cx="2006600" cy="3924300"/>
          </a:xfrm>
          <a:prstGeom prst="rect">
            <a:avLst/>
          </a:prstGeom>
        </p:spPr>
      </p:pic>
      <p:pic>
        <p:nvPicPr>
          <p:cNvPr id="22" name="Picture 21">
            <a:extLst>
              <a:ext uri="{FF2B5EF4-FFF2-40B4-BE49-F238E27FC236}">
                <a16:creationId xmlns:a16="http://schemas.microsoft.com/office/drawing/2014/main" id="{EEF24DBB-F969-ED44-98A2-608A3604A4D1}"/>
              </a:ext>
            </a:extLst>
          </p:cNvPr>
          <p:cNvPicPr>
            <a:picLocks noChangeAspect="1"/>
          </p:cNvPicPr>
          <p:nvPr/>
        </p:nvPicPr>
        <p:blipFill>
          <a:blip r:embed="rId5"/>
          <a:stretch>
            <a:fillRect/>
          </a:stretch>
        </p:blipFill>
        <p:spPr>
          <a:xfrm>
            <a:off x="5217391" y="1704390"/>
            <a:ext cx="2006600" cy="4305300"/>
          </a:xfrm>
          <a:prstGeom prst="rect">
            <a:avLst/>
          </a:prstGeom>
        </p:spPr>
      </p:pic>
      <p:pic>
        <p:nvPicPr>
          <p:cNvPr id="23" name="Picture 22">
            <a:extLst>
              <a:ext uri="{FF2B5EF4-FFF2-40B4-BE49-F238E27FC236}">
                <a16:creationId xmlns:a16="http://schemas.microsoft.com/office/drawing/2014/main" id="{A4F1BCF4-5F3D-BB4B-A46B-5BD2029B028F}"/>
              </a:ext>
            </a:extLst>
          </p:cNvPr>
          <p:cNvPicPr>
            <a:picLocks noChangeAspect="1"/>
          </p:cNvPicPr>
          <p:nvPr/>
        </p:nvPicPr>
        <p:blipFill>
          <a:blip r:embed="rId6">
            <a:alphaModFix amt="30000"/>
          </a:blip>
          <a:stretch>
            <a:fillRect/>
          </a:stretch>
        </p:blipFill>
        <p:spPr>
          <a:xfrm>
            <a:off x="7496553" y="1323390"/>
            <a:ext cx="2019300" cy="4686300"/>
          </a:xfrm>
          <a:prstGeom prst="rect">
            <a:avLst/>
          </a:prstGeom>
        </p:spPr>
      </p:pic>
      <p:pic>
        <p:nvPicPr>
          <p:cNvPr id="24" name="Picture 23">
            <a:extLst>
              <a:ext uri="{FF2B5EF4-FFF2-40B4-BE49-F238E27FC236}">
                <a16:creationId xmlns:a16="http://schemas.microsoft.com/office/drawing/2014/main" id="{FE7A3EC5-658F-B249-A433-24497781F565}"/>
              </a:ext>
            </a:extLst>
          </p:cNvPr>
          <p:cNvPicPr>
            <a:picLocks noChangeAspect="1"/>
          </p:cNvPicPr>
          <p:nvPr/>
        </p:nvPicPr>
        <p:blipFill>
          <a:blip r:embed="rId7">
            <a:alphaModFix amt="30000"/>
          </a:blip>
          <a:stretch>
            <a:fillRect/>
          </a:stretch>
        </p:blipFill>
        <p:spPr>
          <a:xfrm>
            <a:off x="9796992" y="955090"/>
            <a:ext cx="2006600" cy="5054600"/>
          </a:xfrm>
          <a:prstGeom prst="rect">
            <a:avLst/>
          </a:prstGeom>
        </p:spPr>
      </p:pic>
      <p:sp>
        <p:nvSpPr>
          <p:cNvPr id="25" name="TextBox 24">
            <a:extLst>
              <a:ext uri="{FF2B5EF4-FFF2-40B4-BE49-F238E27FC236}">
                <a16:creationId xmlns:a16="http://schemas.microsoft.com/office/drawing/2014/main" id="{5D631341-758C-1143-A850-47B1E0DF835C}"/>
              </a:ext>
            </a:extLst>
          </p:cNvPr>
          <p:cNvSpPr txBox="1"/>
          <p:nvPr/>
        </p:nvSpPr>
        <p:spPr>
          <a:xfrm>
            <a:off x="676027" y="4703613"/>
            <a:ext cx="2006600" cy="830997"/>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77"/>
              </a:rPr>
              <a:t>PA Student Didactic</a:t>
            </a:r>
          </a:p>
        </p:txBody>
      </p:sp>
      <p:sp>
        <p:nvSpPr>
          <p:cNvPr id="26" name="TextBox 25">
            <a:extLst>
              <a:ext uri="{FF2B5EF4-FFF2-40B4-BE49-F238E27FC236}">
                <a16:creationId xmlns:a16="http://schemas.microsoft.com/office/drawing/2014/main" id="{D9AB5DE2-425D-4C44-8A93-5BEE7F8AE444}"/>
              </a:ext>
            </a:extLst>
          </p:cNvPr>
          <p:cNvSpPr txBox="1"/>
          <p:nvPr/>
        </p:nvSpPr>
        <p:spPr>
          <a:xfrm>
            <a:off x="2945059" y="4338809"/>
            <a:ext cx="2006600" cy="830997"/>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77"/>
              </a:rPr>
              <a:t>PA Student Clinical</a:t>
            </a:r>
          </a:p>
        </p:txBody>
      </p:sp>
      <p:sp>
        <p:nvSpPr>
          <p:cNvPr id="27" name="TextBox 26">
            <a:extLst>
              <a:ext uri="{FF2B5EF4-FFF2-40B4-BE49-F238E27FC236}">
                <a16:creationId xmlns:a16="http://schemas.microsoft.com/office/drawing/2014/main" id="{CBD5A946-BB92-264C-AEE1-FF08CE7785E0}"/>
              </a:ext>
            </a:extLst>
          </p:cNvPr>
          <p:cNvSpPr txBox="1"/>
          <p:nvPr/>
        </p:nvSpPr>
        <p:spPr>
          <a:xfrm>
            <a:off x="5216731" y="3952443"/>
            <a:ext cx="2006600" cy="1200329"/>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77"/>
              </a:rPr>
              <a:t>Finding </a:t>
            </a:r>
          </a:p>
          <a:p>
            <a:pPr algn="ctr"/>
            <a:r>
              <a:rPr lang="en-US" sz="2400" dirty="0">
                <a:solidFill>
                  <a:schemeClr val="bg1"/>
                </a:solidFill>
                <a:latin typeface="Rockwell" panose="02060603020205020403" pitchFamily="18" charset="77"/>
              </a:rPr>
              <a:t>Your </a:t>
            </a:r>
          </a:p>
          <a:p>
            <a:pPr algn="ctr"/>
            <a:r>
              <a:rPr lang="en-US" sz="2400" dirty="0">
                <a:solidFill>
                  <a:schemeClr val="bg1"/>
                </a:solidFill>
                <a:latin typeface="Rockwell" panose="02060603020205020403" pitchFamily="18" charset="77"/>
              </a:rPr>
              <a:t>First Job</a:t>
            </a:r>
          </a:p>
        </p:txBody>
      </p:sp>
      <p:sp>
        <p:nvSpPr>
          <p:cNvPr id="28" name="TextBox 27">
            <a:extLst>
              <a:ext uri="{FF2B5EF4-FFF2-40B4-BE49-F238E27FC236}">
                <a16:creationId xmlns:a16="http://schemas.microsoft.com/office/drawing/2014/main" id="{3C963D5C-769F-E648-BE7E-32A0B7792B2F}"/>
              </a:ext>
            </a:extLst>
          </p:cNvPr>
          <p:cNvSpPr txBox="1"/>
          <p:nvPr/>
        </p:nvSpPr>
        <p:spPr>
          <a:xfrm>
            <a:off x="7501996" y="3583107"/>
            <a:ext cx="2006600" cy="1200329"/>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77"/>
              </a:rPr>
              <a:t>Getting Started as a PA-C</a:t>
            </a:r>
          </a:p>
        </p:txBody>
      </p:sp>
      <p:sp>
        <p:nvSpPr>
          <p:cNvPr id="29" name="TextBox 28">
            <a:extLst>
              <a:ext uri="{FF2B5EF4-FFF2-40B4-BE49-F238E27FC236}">
                <a16:creationId xmlns:a16="http://schemas.microsoft.com/office/drawing/2014/main" id="{15C41014-843C-F94E-97E3-27BE0D579CC9}"/>
              </a:ext>
            </a:extLst>
          </p:cNvPr>
          <p:cNvSpPr txBox="1"/>
          <p:nvPr/>
        </p:nvSpPr>
        <p:spPr>
          <a:xfrm>
            <a:off x="9789735" y="3203793"/>
            <a:ext cx="2006600" cy="1569660"/>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77"/>
              </a:rPr>
              <a:t>Moving Forward </a:t>
            </a:r>
          </a:p>
          <a:p>
            <a:pPr algn="ctr"/>
            <a:r>
              <a:rPr lang="en-US" sz="2400" dirty="0">
                <a:solidFill>
                  <a:schemeClr val="bg1"/>
                </a:solidFill>
                <a:latin typeface="Rockwell" panose="02060603020205020403" pitchFamily="18" charset="77"/>
              </a:rPr>
              <a:t>in your Career</a:t>
            </a:r>
          </a:p>
        </p:txBody>
      </p:sp>
    </p:spTree>
    <p:extLst>
      <p:ext uri="{BB962C8B-B14F-4D97-AF65-F5344CB8AC3E}">
        <p14:creationId xmlns:p14="http://schemas.microsoft.com/office/powerpoint/2010/main" val="20220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5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anim calcmode="lin" valueType="num">
                                      <p:cBhvr>
                                        <p:cTn id="51" dur="500" fill="hold"/>
                                        <p:tgtEl>
                                          <p:spTgt spid="24"/>
                                        </p:tgtEl>
                                        <p:attrNameLst>
                                          <p:attrName>ppt_x</p:attrName>
                                        </p:attrNameLst>
                                      </p:cBhvr>
                                      <p:tavLst>
                                        <p:tav tm="0">
                                          <p:val>
                                            <p:strVal val="#ppt_x"/>
                                          </p:val>
                                        </p:tav>
                                        <p:tav tm="100000">
                                          <p:val>
                                            <p:strVal val="#ppt_x"/>
                                          </p:val>
                                        </p:tav>
                                      </p:tavLst>
                                    </p:anim>
                                    <p:anim calcmode="lin" valueType="num">
                                      <p:cBhvr>
                                        <p:cTn id="52" dur="5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anim calcmode="lin" valueType="num">
                                      <p:cBhvr>
                                        <p:cTn id="56" dur="500" fill="hold"/>
                                        <p:tgtEl>
                                          <p:spTgt spid="29"/>
                                        </p:tgtEl>
                                        <p:attrNameLst>
                                          <p:attrName>ppt_x</p:attrName>
                                        </p:attrNameLst>
                                      </p:cBhvr>
                                      <p:tavLst>
                                        <p:tav tm="0">
                                          <p:val>
                                            <p:strVal val="#ppt_x"/>
                                          </p:val>
                                        </p:tav>
                                        <p:tav tm="100000">
                                          <p:val>
                                            <p:strVal val="#ppt_x"/>
                                          </p:val>
                                        </p:tav>
                                      </p:tavLst>
                                    </p:anim>
                                    <p:anim calcmode="lin" valueType="num">
                                      <p:cBhvr>
                                        <p:cTn id="5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E40151-03EC-7648-ACC6-648F2F2DF7C8}"/>
              </a:ext>
            </a:extLst>
          </p:cNvPr>
          <p:cNvPicPr>
            <a:picLocks noChangeAspect="1"/>
          </p:cNvPicPr>
          <p:nvPr/>
        </p:nvPicPr>
        <p:blipFill>
          <a:blip r:embed="rId3"/>
          <a:stretch>
            <a:fillRect/>
          </a:stretch>
        </p:blipFill>
        <p:spPr>
          <a:xfrm>
            <a:off x="501162" y="0"/>
            <a:ext cx="2006600" cy="3556000"/>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6BBA0772-FC9D-6540-8296-21CF434C9AB3}"/>
              </a:ext>
            </a:extLst>
          </p:cNvPr>
          <p:cNvPicPr>
            <a:picLocks noChangeAspect="1"/>
          </p:cNvPicPr>
          <p:nvPr/>
        </p:nvPicPr>
        <p:blipFill rotWithShape="1">
          <a:blip r:embed="rId4"/>
          <a:srcRect l="8184" r="1339" b="11255"/>
          <a:stretch/>
        </p:blipFill>
        <p:spPr>
          <a:xfrm>
            <a:off x="501162" y="1498884"/>
            <a:ext cx="2936190" cy="4912165"/>
          </a:xfrm>
          <a:prstGeom prst="rect">
            <a:avLst/>
          </a:prstGeom>
          <a:ln>
            <a:solidFill>
              <a:schemeClr val="tx1">
                <a:lumMod val="50000"/>
              </a:schemeClr>
            </a:solidFill>
          </a:ln>
        </p:spPr>
      </p:pic>
      <p:sp>
        <p:nvSpPr>
          <p:cNvPr id="2" name="Title 1">
            <a:extLst>
              <a:ext uri="{FF2B5EF4-FFF2-40B4-BE49-F238E27FC236}">
                <a16:creationId xmlns:a16="http://schemas.microsoft.com/office/drawing/2014/main" id="{B3254EA7-7619-A146-ABF7-3F0AED5694E6}"/>
              </a:ext>
            </a:extLst>
          </p:cNvPr>
          <p:cNvSpPr>
            <a:spLocks noGrp="1"/>
          </p:cNvSpPr>
          <p:nvPr>
            <p:ph type="title"/>
          </p:nvPr>
        </p:nvSpPr>
        <p:spPr>
          <a:xfrm>
            <a:off x="2877879" y="-2904"/>
            <a:ext cx="9314121" cy="1501787"/>
          </a:xfrm>
          <a:noFill/>
        </p:spPr>
        <p:txBody>
          <a:bodyPr/>
          <a:lstStyle/>
          <a:p>
            <a:pPr algn="l"/>
            <a:r>
              <a:rPr lang="en-US" dirty="0"/>
              <a:t>Didactic Year Dilemmas</a:t>
            </a:r>
          </a:p>
        </p:txBody>
      </p:sp>
      <p:pic>
        <p:nvPicPr>
          <p:cNvPr id="9" name="Picture 8">
            <a:extLst>
              <a:ext uri="{FF2B5EF4-FFF2-40B4-BE49-F238E27FC236}">
                <a16:creationId xmlns:a16="http://schemas.microsoft.com/office/drawing/2014/main" id="{E0E69DE9-9BE1-B845-86E8-8410007D9F05}"/>
              </a:ext>
            </a:extLst>
          </p:cNvPr>
          <p:cNvPicPr>
            <a:picLocks noChangeAspect="1"/>
          </p:cNvPicPr>
          <p:nvPr/>
        </p:nvPicPr>
        <p:blipFill rotWithShape="1">
          <a:blip r:embed="rId5"/>
          <a:srcRect r="1468"/>
          <a:stretch/>
        </p:blipFill>
        <p:spPr>
          <a:xfrm>
            <a:off x="3591192" y="2736298"/>
            <a:ext cx="2659588" cy="3474720"/>
          </a:xfrm>
          <a:prstGeom prst="rect">
            <a:avLst/>
          </a:prstGeom>
          <a:ln>
            <a:solidFill>
              <a:schemeClr val="tx1">
                <a:lumMod val="50000"/>
              </a:schemeClr>
            </a:solidFill>
          </a:ln>
        </p:spPr>
      </p:pic>
      <p:pic>
        <p:nvPicPr>
          <p:cNvPr id="13" name="Picture 12" descr="A screenshot of text&#10;&#10;Description automatically generated">
            <a:extLst>
              <a:ext uri="{FF2B5EF4-FFF2-40B4-BE49-F238E27FC236}">
                <a16:creationId xmlns:a16="http://schemas.microsoft.com/office/drawing/2014/main" id="{D9A497E1-DF95-314B-BF76-2D2E1E152225}"/>
              </a:ext>
            </a:extLst>
          </p:cNvPr>
          <p:cNvPicPr>
            <a:picLocks noChangeAspect="1"/>
          </p:cNvPicPr>
          <p:nvPr/>
        </p:nvPicPr>
        <p:blipFill rotWithShape="1">
          <a:blip r:embed="rId6"/>
          <a:srcRect r="394"/>
          <a:stretch/>
        </p:blipFill>
        <p:spPr>
          <a:xfrm>
            <a:off x="6404620" y="1498884"/>
            <a:ext cx="2659588" cy="3474721"/>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22E413A7-1078-4D43-B98F-2F9465C0B4FF}"/>
              </a:ext>
            </a:extLst>
          </p:cNvPr>
          <p:cNvPicPr>
            <a:picLocks noChangeAspect="1"/>
          </p:cNvPicPr>
          <p:nvPr/>
        </p:nvPicPr>
        <p:blipFill rotWithShape="1">
          <a:blip r:embed="rId7"/>
          <a:srcRect l="1648" t="1165" r="1205" b="1222"/>
          <a:stretch/>
        </p:blipFill>
        <p:spPr>
          <a:xfrm>
            <a:off x="7868179" y="2179501"/>
            <a:ext cx="2583712" cy="3391787"/>
          </a:xfrm>
          <a:prstGeom prst="rect">
            <a:avLst/>
          </a:prstGeom>
          <a:ln>
            <a:solidFill>
              <a:schemeClr val="tx1">
                <a:lumMod val="50000"/>
              </a:schemeClr>
            </a:solidFill>
          </a:ln>
        </p:spPr>
      </p:pic>
      <p:pic>
        <p:nvPicPr>
          <p:cNvPr id="5" name="Picture 4" descr="A screenshot of a cell phone&#10;&#10;Description automatically generated">
            <a:extLst>
              <a:ext uri="{FF2B5EF4-FFF2-40B4-BE49-F238E27FC236}">
                <a16:creationId xmlns:a16="http://schemas.microsoft.com/office/drawing/2014/main" id="{C938031A-7A12-914B-A7EA-94051DEE1862}"/>
              </a:ext>
            </a:extLst>
          </p:cNvPr>
          <p:cNvPicPr>
            <a:picLocks noChangeAspect="1"/>
          </p:cNvPicPr>
          <p:nvPr/>
        </p:nvPicPr>
        <p:blipFill rotWithShape="1">
          <a:blip r:embed="rId8"/>
          <a:srcRect l="2854" t="1" b="1176"/>
          <a:stretch/>
        </p:blipFill>
        <p:spPr>
          <a:xfrm>
            <a:off x="9255862" y="2777184"/>
            <a:ext cx="2699220" cy="3433834"/>
          </a:xfrm>
          <a:prstGeom prst="rect">
            <a:avLst/>
          </a:prstGeom>
          <a:ln>
            <a:solidFill>
              <a:schemeClr val="tx1">
                <a:lumMod val="50000"/>
              </a:schemeClr>
            </a:solidFill>
          </a:ln>
        </p:spPr>
      </p:pic>
      <p:pic>
        <p:nvPicPr>
          <p:cNvPr id="15" name="Picture 14">
            <a:extLst>
              <a:ext uri="{FF2B5EF4-FFF2-40B4-BE49-F238E27FC236}">
                <a16:creationId xmlns:a16="http://schemas.microsoft.com/office/drawing/2014/main" id="{FCCC1F1A-F213-2E46-B3E1-9760BFA487A4}"/>
              </a:ext>
            </a:extLst>
          </p:cNvPr>
          <p:cNvPicPr>
            <a:picLocks noChangeAspect="1"/>
          </p:cNvPicPr>
          <p:nvPr/>
        </p:nvPicPr>
        <p:blipFill rotWithShape="1">
          <a:blip r:embed="rId9"/>
          <a:srcRect l="9898" t="15382" r="7377" b="17688"/>
          <a:stretch/>
        </p:blipFill>
        <p:spPr>
          <a:xfrm>
            <a:off x="3591193" y="1498884"/>
            <a:ext cx="2659588" cy="1060350"/>
          </a:xfrm>
          <a:prstGeom prst="rect">
            <a:avLst/>
          </a:prstGeom>
          <a:ln>
            <a:solidFill>
              <a:schemeClr val="tx1">
                <a:lumMod val="50000"/>
              </a:schemeClr>
            </a:solidFill>
          </a:ln>
        </p:spPr>
      </p:pic>
    </p:spTree>
    <p:extLst>
      <p:ext uri="{BB962C8B-B14F-4D97-AF65-F5344CB8AC3E}">
        <p14:creationId xmlns:p14="http://schemas.microsoft.com/office/powerpoint/2010/main" val="42546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75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125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D50B-89A3-824F-9C8C-650073076B66}"/>
              </a:ext>
            </a:extLst>
          </p:cNvPr>
          <p:cNvSpPr>
            <a:spLocks noGrp="1"/>
          </p:cNvSpPr>
          <p:nvPr>
            <p:ph type="title"/>
          </p:nvPr>
        </p:nvSpPr>
        <p:spPr>
          <a:xfrm>
            <a:off x="2877879" y="-1"/>
            <a:ext cx="9314121" cy="1447117"/>
          </a:xfrm>
        </p:spPr>
        <p:txBody>
          <a:bodyPr>
            <a:normAutofit/>
          </a:bodyPr>
          <a:lstStyle/>
          <a:p>
            <a:pPr algn="l"/>
            <a:r>
              <a:rPr lang="en-US" sz="4200" dirty="0"/>
              <a:t>Keeping Cool in Your Clinical Year</a:t>
            </a:r>
          </a:p>
        </p:txBody>
      </p:sp>
      <p:pic>
        <p:nvPicPr>
          <p:cNvPr id="5" name="Picture 3">
            <a:extLst>
              <a:ext uri="{FF2B5EF4-FFF2-40B4-BE49-F238E27FC236}">
                <a16:creationId xmlns:a16="http://schemas.microsoft.com/office/drawing/2014/main" id="{0E3111F1-416F-8A4D-AB4F-DABCBD6908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1" t="10345" r="6657" b="22743"/>
          <a:stretch/>
        </p:blipFill>
        <p:spPr bwMode="auto">
          <a:xfrm>
            <a:off x="8627161" y="3500354"/>
            <a:ext cx="2073755" cy="5427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5">
            <a:extLst>
              <a:ext uri="{FF2B5EF4-FFF2-40B4-BE49-F238E27FC236}">
                <a16:creationId xmlns:a16="http://schemas.microsoft.com/office/drawing/2014/main" id="{B5873CE6-654B-4F44-866F-566AF91F4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749" y="1411677"/>
            <a:ext cx="3616579" cy="17407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a:extLst>
              <a:ext uri="{FF2B5EF4-FFF2-40B4-BE49-F238E27FC236}">
                <a16:creationId xmlns:a16="http://schemas.microsoft.com/office/drawing/2014/main" id="{6236C311-1BD0-DC48-91F7-186B20B57F20}"/>
              </a:ext>
            </a:extLst>
          </p:cNvPr>
          <p:cNvPicPr>
            <a:picLocks noChangeAspect="1"/>
          </p:cNvPicPr>
          <p:nvPr/>
        </p:nvPicPr>
        <p:blipFill>
          <a:blip r:embed="rId5"/>
          <a:stretch>
            <a:fillRect/>
          </a:stretch>
        </p:blipFill>
        <p:spPr>
          <a:xfrm>
            <a:off x="7674712" y="4391012"/>
            <a:ext cx="3978653" cy="618222"/>
          </a:xfrm>
          <a:prstGeom prst="rect">
            <a:avLst/>
          </a:prstGeom>
        </p:spPr>
      </p:pic>
      <p:pic>
        <p:nvPicPr>
          <p:cNvPr id="9" name="Picture 8">
            <a:extLst>
              <a:ext uri="{FF2B5EF4-FFF2-40B4-BE49-F238E27FC236}">
                <a16:creationId xmlns:a16="http://schemas.microsoft.com/office/drawing/2014/main" id="{34CB2D56-A7A0-9946-942D-A845BFD68432}"/>
              </a:ext>
            </a:extLst>
          </p:cNvPr>
          <p:cNvPicPr>
            <a:picLocks noChangeAspect="1"/>
          </p:cNvPicPr>
          <p:nvPr/>
        </p:nvPicPr>
        <p:blipFill>
          <a:blip r:embed="rId6"/>
          <a:stretch>
            <a:fillRect/>
          </a:stretch>
        </p:blipFill>
        <p:spPr>
          <a:xfrm>
            <a:off x="538635" y="-1"/>
            <a:ext cx="2006600" cy="3924300"/>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948A8254-A2C4-2A41-A78E-4B20A0AA1265}"/>
              </a:ext>
            </a:extLst>
          </p:cNvPr>
          <p:cNvPicPr>
            <a:picLocks noChangeAspect="1"/>
          </p:cNvPicPr>
          <p:nvPr/>
        </p:nvPicPr>
        <p:blipFill>
          <a:blip r:embed="rId7"/>
          <a:stretch>
            <a:fillRect/>
          </a:stretch>
        </p:blipFill>
        <p:spPr>
          <a:xfrm>
            <a:off x="538635" y="1447117"/>
            <a:ext cx="6586720" cy="3494122"/>
          </a:xfrm>
          <a:prstGeom prst="rect">
            <a:avLst/>
          </a:prstGeom>
          <a:ln>
            <a:solidFill>
              <a:schemeClr val="tx1">
                <a:lumMod val="50000"/>
              </a:schemeClr>
            </a:solidFill>
          </a:ln>
        </p:spPr>
      </p:pic>
    </p:spTree>
    <p:extLst>
      <p:ext uri="{BB962C8B-B14F-4D97-AF65-F5344CB8AC3E}">
        <p14:creationId xmlns:p14="http://schemas.microsoft.com/office/powerpoint/2010/main" val="36214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218957-7FAD-B14B-B157-86CFA428F72B}"/>
              </a:ext>
            </a:extLst>
          </p:cNvPr>
          <p:cNvPicPr>
            <a:picLocks noChangeAspect="1"/>
          </p:cNvPicPr>
          <p:nvPr/>
        </p:nvPicPr>
        <p:blipFill rotWithShape="1">
          <a:blip r:embed="rId3"/>
          <a:srcRect b="14221"/>
          <a:stretch/>
        </p:blipFill>
        <p:spPr>
          <a:xfrm>
            <a:off x="389938" y="0"/>
            <a:ext cx="2006600" cy="3693042"/>
          </a:xfrm>
          <a:prstGeom prst="rect">
            <a:avLst/>
          </a:prstGeom>
        </p:spPr>
      </p:pic>
      <p:sp>
        <p:nvSpPr>
          <p:cNvPr id="2" name="Title 1">
            <a:extLst>
              <a:ext uri="{FF2B5EF4-FFF2-40B4-BE49-F238E27FC236}">
                <a16:creationId xmlns:a16="http://schemas.microsoft.com/office/drawing/2014/main" id="{E3DDD006-4D1B-0F45-9ED6-96EC4DDB4F82}"/>
              </a:ext>
            </a:extLst>
          </p:cNvPr>
          <p:cNvSpPr>
            <a:spLocks noGrp="1"/>
          </p:cNvSpPr>
          <p:nvPr>
            <p:ph type="title"/>
          </p:nvPr>
        </p:nvSpPr>
        <p:spPr>
          <a:xfrm>
            <a:off x="2877878" y="-2"/>
            <a:ext cx="9314121" cy="1630845"/>
          </a:xfrm>
        </p:spPr>
        <p:txBody>
          <a:bodyPr/>
          <a:lstStyle/>
          <a:p>
            <a:pPr algn="l"/>
            <a:r>
              <a:rPr lang="en-US" dirty="0"/>
              <a:t>Finding Your First Job</a:t>
            </a:r>
          </a:p>
        </p:txBody>
      </p:sp>
      <p:pic>
        <p:nvPicPr>
          <p:cNvPr id="4" name="Picture 3">
            <a:extLst>
              <a:ext uri="{FF2B5EF4-FFF2-40B4-BE49-F238E27FC236}">
                <a16:creationId xmlns:a16="http://schemas.microsoft.com/office/drawing/2014/main" id="{8E49C288-1BCC-F240-85EF-ECD3F900D64C}"/>
              </a:ext>
            </a:extLst>
          </p:cNvPr>
          <p:cNvPicPr>
            <a:picLocks noChangeAspect="1"/>
          </p:cNvPicPr>
          <p:nvPr/>
        </p:nvPicPr>
        <p:blipFill>
          <a:blip r:embed="rId4"/>
          <a:stretch>
            <a:fillRect/>
          </a:stretch>
        </p:blipFill>
        <p:spPr>
          <a:xfrm>
            <a:off x="6813081" y="1514987"/>
            <a:ext cx="5290564" cy="2948775"/>
          </a:xfrm>
          <a:prstGeom prst="rect">
            <a:avLst/>
          </a:prstGeom>
          <a:ln>
            <a:solidFill>
              <a:schemeClr val="tx1">
                <a:lumMod val="50000"/>
              </a:schemeClr>
            </a:solidFill>
          </a:ln>
        </p:spPr>
      </p:pic>
      <p:pic>
        <p:nvPicPr>
          <p:cNvPr id="7" name="Picture 6">
            <a:extLst>
              <a:ext uri="{FF2B5EF4-FFF2-40B4-BE49-F238E27FC236}">
                <a16:creationId xmlns:a16="http://schemas.microsoft.com/office/drawing/2014/main" id="{C499CCBD-B0D3-234F-AB49-464749A925ED}"/>
              </a:ext>
            </a:extLst>
          </p:cNvPr>
          <p:cNvPicPr>
            <a:picLocks noChangeAspect="1"/>
          </p:cNvPicPr>
          <p:nvPr/>
        </p:nvPicPr>
        <p:blipFill>
          <a:blip r:embed="rId5"/>
          <a:stretch>
            <a:fillRect/>
          </a:stretch>
        </p:blipFill>
        <p:spPr>
          <a:xfrm>
            <a:off x="389938" y="1514987"/>
            <a:ext cx="3638892" cy="2488678"/>
          </a:xfrm>
          <a:prstGeom prst="rect">
            <a:avLst/>
          </a:prstGeom>
        </p:spPr>
      </p:pic>
      <p:pic>
        <p:nvPicPr>
          <p:cNvPr id="9" name="Picture 8" descr="A close up of a sign&#10;&#10;Description automatically generated">
            <a:extLst>
              <a:ext uri="{FF2B5EF4-FFF2-40B4-BE49-F238E27FC236}">
                <a16:creationId xmlns:a16="http://schemas.microsoft.com/office/drawing/2014/main" id="{B90E6AEA-9EB9-AA44-A6FF-7F6FD24CAFCB}"/>
              </a:ext>
            </a:extLst>
          </p:cNvPr>
          <p:cNvPicPr>
            <a:picLocks noChangeAspect="1"/>
          </p:cNvPicPr>
          <p:nvPr/>
        </p:nvPicPr>
        <p:blipFill>
          <a:blip r:embed="rId6"/>
          <a:stretch>
            <a:fillRect/>
          </a:stretch>
        </p:blipFill>
        <p:spPr>
          <a:xfrm>
            <a:off x="7609441" y="4613359"/>
            <a:ext cx="3555044" cy="917202"/>
          </a:xfrm>
          <a:prstGeom prst="rect">
            <a:avLst/>
          </a:prstGeom>
        </p:spPr>
      </p:pic>
      <p:pic>
        <p:nvPicPr>
          <p:cNvPr id="6" name="Picture 5" descr="A picture containing person, man, outdoor&#10;&#10;Description automatically generated">
            <a:extLst>
              <a:ext uri="{FF2B5EF4-FFF2-40B4-BE49-F238E27FC236}">
                <a16:creationId xmlns:a16="http://schemas.microsoft.com/office/drawing/2014/main" id="{585CD9F1-DDF0-DF47-BFC4-A5036C18D3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0965" y="1514987"/>
            <a:ext cx="2279981" cy="2948775"/>
          </a:xfrm>
          <a:prstGeom prst="rect">
            <a:avLst/>
          </a:prstGeom>
        </p:spPr>
      </p:pic>
    </p:spTree>
    <p:extLst>
      <p:ext uri="{BB962C8B-B14F-4D97-AF65-F5344CB8AC3E}">
        <p14:creationId xmlns:p14="http://schemas.microsoft.com/office/powerpoint/2010/main" val="93570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1698B-2375-4E07-8CAE-345D80667692}"/>
              </a:ext>
            </a:extLst>
          </p:cNvPr>
          <p:cNvSpPr>
            <a:spLocks noGrp="1"/>
          </p:cNvSpPr>
          <p:nvPr>
            <p:ph type="sldNum" sz="quarter" idx="4"/>
          </p:nvPr>
        </p:nvSpPr>
        <p:spPr/>
        <p:txBody>
          <a:bodyPr/>
          <a:lstStyle/>
          <a:p>
            <a:fld id="{C0F8539E-2858-43AB-BA9D-8F72C138F5B5}" type="slidenum">
              <a:rPr lang="en-US" smtClean="0"/>
              <a:pPr/>
              <a:t>15</a:t>
            </a:fld>
            <a:endParaRPr lang="en-US" dirty="0"/>
          </a:p>
        </p:txBody>
      </p:sp>
      <p:sp>
        <p:nvSpPr>
          <p:cNvPr id="6" name="Pentagon 5">
            <a:extLst>
              <a:ext uri="{FF2B5EF4-FFF2-40B4-BE49-F238E27FC236}">
                <a16:creationId xmlns:a16="http://schemas.microsoft.com/office/drawing/2014/main" id="{804FF668-D613-154A-BC42-89C1B7047B00}"/>
              </a:ext>
            </a:extLst>
          </p:cNvPr>
          <p:cNvSpPr/>
          <p:nvPr/>
        </p:nvSpPr>
        <p:spPr>
          <a:xfrm>
            <a:off x="3416300" y="915703"/>
            <a:ext cx="7861300" cy="548640"/>
          </a:xfrm>
          <a:prstGeom prst="homePlate">
            <a:avLst/>
          </a:prstGeom>
          <a:gradFill flip="none" rotWithShape="1">
            <a:gsLst>
              <a:gs pos="75000">
                <a:schemeClr val="tx2">
                  <a:alpha val="20000"/>
                </a:schemeClr>
              </a:gs>
              <a:gs pos="99000">
                <a:schemeClr val="tx2">
                  <a:lumMod val="75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7" name="Pentagon 6">
            <a:extLst>
              <a:ext uri="{FF2B5EF4-FFF2-40B4-BE49-F238E27FC236}">
                <a16:creationId xmlns:a16="http://schemas.microsoft.com/office/drawing/2014/main" id="{9F4ED5E4-1D75-5E45-BE88-BBB21BDA345B}"/>
              </a:ext>
            </a:extLst>
          </p:cNvPr>
          <p:cNvSpPr/>
          <p:nvPr/>
        </p:nvSpPr>
        <p:spPr>
          <a:xfrm>
            <a:off x="3416300" y="1597056"/>
            <a:ext cx="7861300" cy="548640"/>
          </a:xfrm>
          <a:prstGeom prst="homePlate">
            <a:avLst/>
          </a:prstGeom>
          <a:gradFill flip="none" rotWithShape="1">
            <a:gsLst>
              <a:gs pos="75000">
                <a:schemeClr val="accent1">
                  <a:alpha val="20000"/>
                </a:schemeClr>
              </a:gs>
              <a:gs pos="100000">
                <a:schemeClr val="accent1">
                  <a:lumMod val="6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8" name="Pentagon 7">
            <a:extLst>
              <a:ext uri="{FF2B5EF4-FFF2-40B4-BE49-F238E27FC236}">
                <a16:creationId xmlns:a16="http://schemas.microsoft.com/office/drawing/2014/main" id="{BE7FE577-17B1-694A-84B8-8767E99AF852}"/>
              </a:ext>
            </a:extLst>
          </p:cNvPr>
          <p:cNvSpPr/>
          <p:nvPr/>
        </p:nvSpPr>
        <p:spPr>
          <a:xfrm>
            <a:off x="3416300" y="2278409"/>
            <a:ext cx="7861300" cy="548640"/>
          </a:xfrm>
          <a:prstGeom prst="homePlate">
            <a:avLst/>
          </a:prstGeom>
          <a:gradFill>
            <a:gsLst>
              <a:gs pos="74000">
                <a:schemeClr val="accent2">
                  <a:alpha val="20000"/>
                </a:schemeClr>
              </a:gs>
              <a:gs pos="100000">
                <a:schemeClr val="accent2">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9" name="Pentagon 8">
            <a:extLst>
              <a:ext uri="{FF2B5EF4-FFF2-40B4-BE49-F238E27FC236}">
                <a16:creationId xmlns:a16="http://schemas.microsoft.com/office/drawing/2014/main" id="{4FA18661-6A12-EC4B-AD95-FAD486353DF0}"/>
              </a:ext>
            </a:extLst>
          </p:cNvPr>
          <p:cNvSpPr/>
          <p:nvPr/>
        </p:nvSpPr>
        <p:spPr>
          <a:xfrm>
            <a:off x="3416300" y="2959762"/>
            <a:ext cx="7861300" cy="548640"/>
          </a:xfrm>
          <a:prstGeom prst="homePlate">
            <a:avLst/>
          </a:prstGeom>
          <a:gradFill>
            <a:gsLst>
              <a:gs pos="75000">
                <a:schemeClr val="accent3"/>
              </a:gs>
              <a:gs pos="99000">
                <a:schemeClr val="accent3">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10" name="Pentagon 9">
            <a:extLst>
              <a:ext uri="{FF2B5EF4-FFF2-40B4-BE49-F238E27FC236}">
                <a16:creationId xmlns:a16="http://schemas.microsoft.com/office/drawing/2014/main" id="{E11B1C1F-4CF7-5B41-ACE4-8FFE40B00E28}"/>
              </a:ext>
            </a:extLst>
          </p:cNvPr>
          <p:cNvSpPr/>
          <p:nvPr/>
        </p:nvSpPr>
        <p:spPr>
          <a:xfrm>
            <a:off x="3416300" y="3641115"/>
            <a:ext cx="7861300" cy="548640"/>
          </a:xfrm>
          <a:prstGeom prst="homePlate">
            <a:avLst/>
          </a:prstGeom>
          <a:gradFill>
            <a:gsLst>
              <a:gs pos="75000">
                <a:schemeClr val="accent4">
                  <a:alpha val="20000"/>
                </a:schemeClr>
              </a:gs>
              <a:gs pos="99000">
                <a:schemeClr val="accent4">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11" name="Pentagon 10">
            <a:extLst>
              <a:ext uri="{FF2B5EF4-FFF2-40B4-BE49-F238E27FC236}">
                <a16:creationId xmlns:a16="http://schemas.microsoft.com/office/drawing/2014/main" id="{F286401F-7E09-8646-AF02-9A48E1E4453D}"/>
              </a:ext>
            </a:extLst>
          </p:cNvPr>
          <p:cNvSpPr/>
          <p:nvPr/>
        </p:nvSpPr>
        <p:spPr>
          <a:xfrm>
            <a:off x="3416300" y="4322468"/>
            <a:ext cx="7861300" cy="548640"/>
          </a:xfrm>
          <a:prstGeom prst="homePlate">
            <a:avLst/>
          </a:prstGeom>
          <a:gradFill>
            <a:gsLst>
              <a:gs pos="75000">
                <a:schemeClr val="accent5">
                  <a:alpha val="20000"/>
                </a:schemeClr>
              </a:gs>
              <a:gs pos="100000">
                <a:schemeClr val="accent5">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12" name="Pentagon 11">
            <a:extLst>
              <a:ext uri="{FF2B5EF4-FFF2-40B4-BE49-F238E27FC236}">
                <a16:creationId xmlns:a16="http://schemas.microsoft.com/office/drawing/2014/main" id="{B537C1C7-BBC1-2648-8254-08B7058FF938}"/>
              </a:ext>
            </a:extLst>
          </p:cNvPr>
          <p:cNvSpPr/>
          <p:nvPr/>
        </p:nvSpPr>
        <p:spPr>
          <a:xfrm>
            <a:off x="3416300" y="5003823"/>
            <a:ext cx="7861300" cy="548640"/>
          </a:xfrm>
          <a:prstGeom prst="homePlate">
            <a:avLst/>
          </a:prstGeom>
          <a:gradFill>
            <a:gsLst>
              <a:gs pos="75000">
                <a:schemeClr val="accent6">
                  <a:alpha val="20000"/>
                </a:schemeClr>
              </a:gs>
              <a:gs pos="100000">
                <a:schemeClr val="accent6">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13" name="Rectangle 12">
            <a:extLst>
              <a:ext uri="{FF2B5EF4-FFF2-40B4-BE49-F238E27FC236}">
                <a16:creationId xmlns:a16="http://schemas.microsoft.com/office/drawing/2014/main" id="{836EB334-452F-4645-8D2A-936BA6C7762D}"/>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14" name="Picture 13">
            <a:extLst>
              <a:ext uri="{FF2B5EF4-FFF2-40B4-BE49-F238E27FC236}">
                <a16:creationId xmlns:a16="http://schemas.microsoft.com/office/drawing/2014/main" id="{52BF35B4-142D-974D-8530-226C3D1EA3D0}"/>
              </a:ext>
            </a:extLst>
          </p:cNvPr>
          <p:cNvPicPr>
            <a:picLocks noChangeAspect="1"/>
          </p:cNvPicPr>
          <p:nvPr/>
        </p:nvPicPr>
        <p:blipFill>
          <a:blip r:embed="rId3"/>
          <a:stretch>
            <a:fillRect/>
          </a:stretch>
        </p:blipFill>
        <p:spPr>
          <a:xfrm>
            <a:off x="506590" y="2013654"/>
            <a:ext cx="2371588" cy="1177384"/>
          </a:xfrm>
          <a:prstGeom prst="rect">
            <a:avLst/>
          </a:prstGeom>
        </p:spPr>
      </p:pic>
    </p:spTree>
    <p:extLst>
      <p:ext uri="{BB962C8B-B14F-4D97-AF65-F5344CB8AC3E}">
        <p14:creationId xmlns:p14="http://schemas.microsoft.com/office/powerpoint/2010/main" val="24850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10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bg/>
                                          </p:spTgt>
                                        </p:tgtEl>
                                        <p:attrNameLst>
                                          <p:attrName>style.visibility</p:attrName>
                                        </p:attrNameLst>
                                      </p:cBhvr>
                                      <p:to>
                                        <p:strVal val="visible"/>
                                      </p:to>
                                    </p:set>
                                    <p:anim calcmode="lin" valueType="num">
                                      <p:cBhvr additive="base">
                                        <p:cTn id="16" dur="1000" fill="hold"/>
                                        <p:tgtEl>
                                          <p:spTgt spid="6">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6">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7">
                                            <p:bg/>
                                          </p:spTgt>
                                        </p:tgtEl>
                                        <p:attrNameLst>
                                          <p:attrName>style.visibility</p:attrName>
                                        </p:attrNameLst>
                                      </p:cBhvr>
                                      <p:to>
                                        <p:strVal val="visible"/>
                                      </p:to>
                                    </p:set>
                                    <p:anim calcmode="lin" valueType="num">
                                      <p:cBhvr additive="base">
                                        <p:cTn id="24" dur="1000" fill="hold"/>
                                        <p:tgtEl>
                                          <p:spTgt spid="7">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7">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7">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 calcmode="lin" valueType="num">
                                      <p:cBhvr additive="base">
                                        <p:cTn id="32" dur="1000" fill="hold"/>
                                        <p:tgtEl>
                                          <p:spTgt spid="8">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8">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 calcmode="lin" valueType="num">
                                      <p:cBhvr additive="base">
                                        <p:cTn id="36"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8">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0">
                                            <p:bg/>
                                          </p:spTgt>
                                        </p:tgtEl>
                                        <p:attrNameLst>
                                          <p:attrName>style.visibility</p:attrName>
                                        </p:attrNameLst>
                                      </p:cBhvr>
                                      <p:to>
                                        <p:strVal val="visible"/>
                                      </p:to>
                                    </p:set>
                                    <p:anim calcmode="lin" valueType="num">
                                      <p:cBhvr additive="base">
                                        <p:cTn id="40"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10">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10">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1">
                                            <p:bg/>
                                          </p:spTgt>
                                        </p:tgtEl>
                                        <p:attrNameLst>
                                          <p:attrName>style.visibility</p:attrName>
                                        </p:attrNameLst>
                                      </p:cBhvr>
                                      <p:to>
                                        <p:strVal val="visible"/>
                                      </p:to>
                                    </p:set>
                                    <p:anim calcmode="lin" valueType="num">
                                      <p:cBhvr additive="base">
                                        <p:cTn id="48" dur="1000" fill="hold"/>
                                        <p:tgtEl>
                                          <p:spTgt spid="11">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11">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 calcmode="lin" valueType="num">
                                      <p:cBhvr additive="base">
                                        <p:cTn id="52"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11">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2">
                                            <p:bg/>
                                          </p:spTgt>
                                        </p:tgtEl>
                                        <p:attrNameLst>
                                          <p:attrName>style.visibility</p:attrName>
                                        </p:attrNameLst>
                                      </p:cBhvr>
                                      <p:to>
                                        <p:strVal val="visible"/>
                                      </p:to>
                                    </p:set>
                                    <p:anim calcmode="lin" valueType="num">
                                      <p:cBhvr additive="base">
                                        <p:cTn id="56" dur="1000" fill="hold"/>
                                        <p:tgtEl>
                                          <p:spTgt spid="12">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12">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2">
                                            <p:txEl>
                                              <p:pRg st="0" end="0"/>
                                            </p:txEl>
                                          </p:spTgt>
                                        </p:tgtEl>
                                        <p:attrNameLst>
                                          <p:attrName>style.visibility</p:attrName>
                                        </p:attrNameLst>
                                      </p:cBhvr>
                                      <p:to>
                                        <p:strVal val="visible"/>
                                      </p:to>
                                    </p:set>
                                    <p:anim calcmode="lin" valueType="num">
                                      <p:cBhvr additive="base">
                                        <p:cTn id="60" dur="1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7" grpId="0" uiExpand="1" build="allAtOnce" animBg="1"/>
      <p:bldP spid="8" grpId="0" uiExpand="1" build="allAtOnce" animBg="1"/>
      <p:bldP spid="9" grpId="0" uiExpand="1" build="allAtOnce" animBg="1"/>
      <p:bldP spid="10" grpId="0" uiExpand="1" build="allAtOnce" animBg="1"/>
      <p:bldP spid="11" grpId="0" uiExpand="1" build="allAtOnce" animBg="1"/>
      <p:bldP spid="12" grpId="0"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B7BC0A-1490-1F4B-9D88-74AFEB225D23}"/>
              </a:ext>
            </a:extLst>
          </p:cNvPr>
          <p:cNvGrpSpPr/>
          <p:nvPr/>
        </p:nvGrpSpPr>
        <p:grpSpPr>
          <a:xfrm>
            <a:off x="298527" y="924682"/>
            <a:ext cx="3969021" cy="2971800"/>
            <a:chOff x="281275" y="911831"/>
            <a:chExt cx="3969021" cy="2373327"/>
          </a:xfrm>
        </p:grpSpPr>
        <p:sp>
          <p:nvSpPr>
            <p:cNvPr id="30" name="TextBox 29">
              <a:extLst>
                <a:ext uri="{FF2B5EF4-FFF2-40B4-BE49-F238E27FC236}">
                  <a16:creationId xmlns:a16="http://schemas.microsoft.com/office/drawing/2014/main" id="{6998F9BB-E4A2-3D43-9FEA-8EC519269CD7}"/>
                </a:ext>
              </a:extLst>
            </p:cNvPr>
            <p:cNvSpPr txBox="1"/>
            <p:nvPr/>
          </p:nvSpPr>
          <p:spPr>
            <a:xfrm>
              <a:off x="281275" y="911831"/>
              <a:ext cx="3969021" cy="1582218"/>
            </a:xfrm>
            <a:prstGeom prst="rect">
              <a:avLst/>
            </a:prstGeom>
            <a:solidFill>
              <a:schemeClr val="accent1"/>
            </a:solidFill>
            <a:ln>
              <a:noFill/>
            </a:ln>
          </p:spPr>
          <p:txBody>
            <a:bodyPr wrap="square" lIns="182880" tIns="182880" rIns="182880" bIns="182880" rtlCol="0" anchor="ctr">
              <a:noAutofit/>
            </a:bodyPr>
            <a:lstStyle/>
            <a:p>
              <a:pPr algn="ctr"/>
              <a:r>
                <a:rPr lang="en-US" sz="2400" dirty="0">
                  <a:solidFill>
                    <a:schemeClr val="bg1"/>
                  </a:solidFill>
                </a:rPr>
                <a:t>Licensure as </a:t>
              </a:r>
              <a:br>
                <a:rPr lang="en-US" sz="2400" dirty="0">
                  <a:solidFill>
                    <a:schemeClr val="bg1"/>
                  </a:solidFill>
                </a:rPr>
              </a:br>
              <a:r>
                <a:rPr lang="en-US" sz="2400" dirty="0">
                  <a:solidFill>
                    <a:schemeClr val="bg1"/>
                  </a:solidFill>
                </a:rPr>
                <a:t>Regulatory Term</a:t>
              </a:r>
            </a:p>
          </p:txBody>
        </p:sp>
        <p:sp>
          <p:nvSpPr>
            <p:cNvPr id="38" name="TextBox 37">
              <a:extLst>
                <a:ext uri="{FF2B5EF4-FFF2-40B4-BE49-F238E27FC236}">
                  <a16:creationId xmlns:a16="http://schemas.microsoft.com/office/drawing/2014/main" id="{E528C8CA-C998-9A49-A3B5-C8D3A3AF2698}"/>
                </a:ext>
              </a:extLst>
            </p:cNvPr>
            <p:cNvSpPr txBox="1"/>
            <p:nvPr/>
          </p:nvSpPr>
          <p:spPr>
            <a:xfrm>
              <a:off x="281275" y="2494049"/>
              <a:ext cx="3969021" cy="791109"/>
            </a:xfrm>
            <a:prstGeom prst="rect">
              <a:avLst/>
            </a:prstGeom>
            <a:solidFill>
              <a:schemeClr val="accent1">
                <a:lumMod val="75000"/>
              </a:schemeClr>
            </a:solidFill>
            <a:ln>
              <a:noFill/>
            </a:ln>
          </p:spPr>
          <p:txBody>
            <a:bodyPr wrap="square" lIns="182880" tIns="182880" rIns="182880" bIns="182880" rtlCol="0" anchor="ctr">
              <a:noAutofit/>
            </a:bodyPr>
            <a:lstStyle/>
            <a:p>
              <a:pPr algn="ctr"/>
              <a:r>
                <a:rPr lang="en-US" sz="4400" b="1" dirty="0">
                  <a:solidFill>
                    <a:schemeClr val="bg1"/>
                  </a:solidFill>
                  <a:latin typeface="Arial" panose="020B0604020202020204" pitchFamily="34" charset="0"/>
                  <a:cs typeface="Arial" panose="020B0604020202020204" pitchFamily="34" charset="0"/>
                </a:rPr>
                <a:t>50</a:t>
              </a:r>
              <a:r>
                <a:rPr lang="en-US" sz="2000" dirty="0">
                  <a:solidFill>
                    <a:schemeClr val="bg1"/>
                  </a:solidFill>
                  <a:latin typeface="Arial" panose="020B0604020202020204" pitchFamily="34" charset="0"/>
                  <a:cs typeface="Arial" panose="020B0604020202020204" pitchFamily="34" charset="0"/>
                </a:rPr>
                <a:t> States &amp; DC</a:t>
              </a:r>
            </a:p>
          </p:txBody>
        </p:sp>
      </p:grpSp>
      <p:grpSp>
        <p:nvGrpSpPr>
          <p:cNvPr id="7" name="Group 6">
            <a:extLst>
              <a:ext uri="{FF2B5EF4-FFF2-40B4-BE49-F238E27FC236}">
                <a16:creationId xmlns:a16="http://schemas.microsoft.com/office/drawing/2014/main" id="{B4FBA081-1152-474F-AC42-745462B78D12}"/>
              </a:ext>
            </a:extLst>
          </p:cNvPr>
          <p:cNvGrpSpPr/>
          <p:nvPr/>
        </p:nvGrpSpPr>
        <p:grpSpPr>
          <a:xfrm>
            <a:off x="4262584" y="924682"/>
            <a:ext cx="3969021" cy="2971800"/>
            <a:chOff x="4253958" y="911831"/>
            <a:chExt cx="3969021" cy="2373327"/>
          </a:xfrm>
        </p:grpSpPr>
        <p:sp>
          <p:nvSpPr>
            <p:cNvPr id="32" name="TextBox 31">
              <a:extLst>
                <a:ext uri="{FF2B5EF4-FFF2-40B4-BE49-F238E27FC236}">
                  <a16:creationId xmlns:a16="http://schemas.microsoft.com/office/drawing/2014/main" id="{9EC465C3-C258-E04D-9C1C-9ED729C51D6D}"/>
                </a:ext>
              </a:extLst>
            </p:cNvPr>
            <p:cNvSpPr txBox="1"/>
            <p:nvPr/>
          </p:nvSpPr>
          <p:spPr>
            <a:xfrm>
              <a:off x="4253958" y="911831"/>
              <a:ext cx="3969021" cy="1582218"/>
            </a:xfrm>
            <a:prstGeom prst="rect">
              <a:avLst/>
            </a:prstGeom>
            <a:solidFill>
              <a:schemeClr val="accent2"/>
            </a:solidFill>
            <a:ln>
              <a:noFill/>
            </a:ln>
          </p:spPr>
          <p:txBody>
            <a:bodyPr wrap="square" lIns="182880" tIns="182880" rIns="182880" bIns="182880" rtlCol="0" anchor="ctr">
              <a:noAutofit/>
            </a:bodyPr>
            <a:lstStyle/>
            <a:p>
              <a:pPr algn="ctr"/>
              <a:r>
                <a:rPr lang="en-US" sz="2400" dirty="0">
                  <a:solidFill>
                    <a:schemeClr val="bg1"/>
                  </a:solidFill>
                </a:rPr>
                <a:t>Full Prescriptive Authority</a:t>
              </a:r>
            </a:p>
          </p:txBody>
        </p:sp>
        <p:sp>
          <p:nvSpPr>
            <p:cNvPr id="39" name="TextBox 38">
              <a:extLst>
                <a:ext uri="{FF2B5EF4-FFF2-40B4-BE49-F238E27FC236}">
                  <a16:creationId xmlns:a16="http://schemas.microsoft.com/office/drawing/2014/main" id="{3EE0BED1-579D-D84F-B031-7C98403F9291}"/>
                </a:ext>
              </a:extLst>
            </p:cNvPr>
            <p:cNvSpPr txBox="1"/>
            <p:nvPr/>
          </p:nvSpPr>
          <p:spPr>
            <a:xfrm>
              <a:off x="4253958" y="2494049"/>
              <a:ext cx="3969021" cy="791109"/>
            </a:xfrm>
            <a:prstGeom prst="rect">
              <a:avLst/>
            </a:prstGeom>
            <a:solidFill>
              <a:schemeClr val="accent2">
                <a:lumMod val="75000"/>
              </a:schemeClr>
            </a:solidFill>
            <a:ln>
              <a:noFill/>
            </a:ln>
          </p:spPr>
          <p:txBody>
            <a:bodyPr wrap="square" lIns="182880" tIns="182880" rIns="182880" bIns="182880" rtlCol="0" anchor="ctr">
              <a:noAutofit/>
            </a:bodyPr>
            <a:lstStyle/>
            <a:p>
              <a:pPr algn="ctr"/>
              <a:r>
                <a:rPr lang="en-US" sz="4400" b="1" dirty="0">
                  <a:solidFill>
                    <a:schemeClr val="bg1"/>
                  </a:solidFill>
                  <a:latin typeface="Arial" panose="020B0604020202020204" pitchFamily="34" charset="0"/>
                  <a:cs typeface="Arial" panose="020B0604020202020204" pitchFamily="34" charset="0"/>
                </a:rPr>
                <a:t>43</a:t>
              </a:r>
              <a:r>
                <a:rPr lang="en-US" sz="2000" dirty="0">
                  <a:solidFill>
                    <a:schemeClr val="bg1"/>
                  </a:solidFill>
                  <a:latin typeface="Arial" panose="020B0604020202020204" pitchFamily="34" charset="0"/>
                  <a:cs typeface="Arial" panose="020B0604020202020204" pitchFamily="34" charset="0"/>
                </a:rPr>
                <a:t> States &amp; DC</a:t>
              </a:r>
            </a:p>
          </p:txBody>
        </p:sp>
      </p:grpSp>
      <p:grpSp>
        <p:nvGrpSpPr>
          <p:cNvPr id="6" name="Group 5">
            <a:extLst>
              <a:ext uri="{FF2B5EF4-FFF2-40B4-BE49-F238E27FC236}">
                <a16:creationId xmlns:a16="http://schemas.microsoft.com/office/drawing/2014/main" id="{97C0DB1F-4EDD-F343-9755-F8CAAF9BE9D7}"/>
              </a:ext>
            </a:extLst>
          </p:cNvPr>
          <p:cNvGrpSpPr/>
          <p:nvPr/>
        </p:nvGrpSpPr>
        <p:grpSpPr>
          <a:xfrm>
            <a:off x="8231605" y="924682"/>
            <a:ext cx="3969021" cy="2971800"/>
            <a:chOff x="8222979" y="911831"/>
            <a:chExt cx="3969021" cy="2373327"/>
          </a:xfrm>
        </p:grpSpPr>
        <p:sp>
          <p:nvSpPr>
            <p:cNvPr id="34" name="TextBox 33">
              <a:extLst>
                <a:ext uri="{FF2B5EF4-FFF2-40B4-BE49-F238E27FC236}">
                  <a16:creationId xmlns:a16="http://schemas.microsoft.com/office/drawing/2014/main" id="{22F50366-4C3F-EC47-808C-FE2B492E7A80}"/>
                </a:ext>
              </a:extLst>
            </p:cNvPr>
            <p:cNvSpPr txBox="1"/>
            <p:nvPr/>
          </p:nvSpPr>
          <p:spPr>
            <a:xfrm>
              <a:off x="8222979" y="911831"/>
              <a:ext cx="3969021" cy="1582218"/>
            </a:xfrm>
            <a:prstGeom prst="rect">
              <a:avLst/>
            </a:prstGeom>
            <a:solidFill>
              <a:schemeClr val="accent3"/>
            </a:solidFill>
            <a:ln>
              <a:noFill/>
            </a:ln>
          </p:spPr>
          <p:txBody>
            <a:bodyPr wrap="square" lIns="182880" tIns="182880" rIns="182880" bIns="182880" rtlCol="0" anchor="ctr">
              <a:noAutofit/>
            </a:bodyPr>
            <a:lstStyle/>
            <a:p>
              <a:pPr algn="ctr"/>
              <a:r>
                <a:rPr lang="en-US" sz="2400" dirty="0">
                  <a:solidFill>
                    <a:schemeClr val="bg1"/>
                  </a:solidFill>
                </a:rPr>
                <a:t>Scope Determined </a:t>
              </a:r>
              <a:br>
                <a:rPr lang="en-US" sz="2400" dirty="0">
                  <a:solidFill>
                    <a:schemeClr val="bg1"/>
                  </a:solidFill>
                </a:rPr>
              </a:br>
              <a:r>
                <a:rPr lang="en-US" sz="2400" dirty="0">
                  <a:solidFill>
                    <a:schemeClr val="bg1"/>
                  </a:solidFill>
                </a:rPr>
                <a:t>at Practice Site</a:t>
              </a:r>
            </a:p>
          </p:txBody>
        </p:sp>
        <p:sp>
          <p:nvSpPr>
            <p:cNvPr id="40" name="TextBox 39">
              <a:extLst>
                <a:ext uri="{FF2B5EF4-FFF2-40B4-BE49-F238E27FC236}">
                  <a16:creationId xmlns:a16="http://schemas.microsoft.com/office/drawing/2014/main" id="{D2255E29-0B94-9340-A929-F4B55B0C026B}"/>
                </a:ext>
              </a:extLst>
            </p:cNvPr>
            <p:cNvSpPr txBox="1"/>
            <p:nvPr/>
          </p:nvSpPr>
          <p:spPr>
            <a:xfrm>
              <a:off x="8222979" y="2494049"/>
              <a:ext cx="3969021" cy="791109"/>
            </a:xfrm>
            <a:prstGeom prst="rect">
              <a:avLst/>
            </a:prstGeom>
            <a:solidFill>
              <a:schemeClr val="accent3">
                <a:lumMod val="75000"/>
              </a:schemeClr>
            </a:solidFill>
            <a:ln>
              <a:noFill/>
            </a:ln>
          </p:spPr>
          <p:txBody>
            <a:bodyPr wrap="square" lIns="182880" tIns="182880" rIns="182880" bIns="182880" rtlCol="0" anchor="ctr">
              <a:noAutofit/>
            </a:bodyPr>
            <a:lstStyle/>
            <a:p>
              <a:pPr algn="ctr"/>
              <a:r>
                <a:rPr lang="en-US" sz="4400" b="1" dirty="0">
                  <a:solidFill>
                    <a:schemeClr val="bg1"/>
                  </a:solidFill>
                  <a:latin typeface="Arial" panose="020B0604020202020204" pitchFamily="34" charset="0"/>
                  <a:cs typeface="Arial" panose="020B0604020202020204" pitchFamily="34" charset="0"/>
                </a:rPr>
                <a:t>37</a:t>
              </a:r>
              <a:r>
                <a:rPr lang="en-US" sz="2000" dirty="0">
                  <a:solidFill>
                    <a:schemeClr val="bg1"/>
                  </a:solidFill>
                  <a:latin typeface="Arial" panose="020B0604020202020204" pitchFamily="34" charset="0"/>
                  <a:cs typeface="Arial" panose="020B0604020202020204" pitchFamily="34" charset="0"/>
                </a:rPr>
                <a:t> States &amp; DC</a:t>
              </a:r>
            </a:p>
          </p:txBody>
        </p:sp>
      </p:grpSp>
      <p:grpSp>
        <p:nvGrpSpPr>
          <p:cNvPr id="3" name="Group 2">
            <a:extLst>
              <a:ext uri="{FF2B5EF4-FFF2-40B4-BE49-F238E27FC236}">
                <a16:creationId xmlns:a16="http://schemas.microsoft.com/office/drawing/2014/main" id="{FF217C1F-E8F3-D241-A9AA-AF4E2C929A48}"/>
              </a:ext>
            </a:extLst>
          </p:cNvPr>
          <p:cNvGrpSpPr/>
          <p:nvPr/>
        </p:nvGrpSpPr>
        <p:grpSpPr>
          <a:xfrm>
            <a:off x="4262584" y="3893539"/>
            <a:ext cx="3969021" cy="2973087"/>
            <a:chOff x="4253958" y="4484673"/>
            <a:chExt cx="3969021" cy="2373327"/>
          </a:xfrm>
        </p:grpSpPr>
        <p:sp>
          <p:nvSpPr>
            <p:cNvPr id="35" name="TextBox 34">
              <a:extLst>
                <a:ext uri="{FF2B5EF4-FFF2-40B4-BE49-F238E27FC236}">
                  <a16:creationId xmlns:a16="http://schemas.microsoft.com/office/drawing/2014/main" id="{60882FDE-2EA0-B345-957B-5E253BD77DFE}"/>
                </a:ext>
              </a:extLst>
            </p:cNvPr>
            <p:cNvSpPr txBox="1"/>
            <p:nvPr/>
          </p:nvSpPr>
          <p:spPr>
            <a:xfrm>
              <a:off x="4253958" y="4484673"/>
              <a:ext cx="3969021" cy="1582218"/>
            </a:xfrm>
            <a:prstGeom prst="rect">
              <a:avLst/>
            </a:prstGeom>
            <a:solidFill>
              <a:schemeClr val="accent4"/>
            </a:solidFill>
            <a:ln>
              <a:noFill/>
            </a:ln>
          </p:spPr>
          <p:txBody>
            <a:bodyPr wrap="square" lIns="182880" tIns="182880" rIns="182880" bIns="182880" rtlCol="0" anchor="ctr">
              <a:noAutofit/>
            </a:bodyPr>
            <a:lstStyle/>
            <a:p>
              <a:pPr algn="ctr"/>
              <a:r>
                <a:rPr lang="en-US" sz="2400" dirty="0">
                  <a:solidFill>
                    <a:schemeClr val="bg1"/>
                  </a:solidFill>
                </a:rPr>
                <a:t>Adaptable </a:t>
              </a:r>
              <a:br>
                <a:rPr lang="en-US" sz="2400" dirty="0">
                  <a:solidFill>
                    <a:schemeClr val="bg1"/>
                  </a:solidFill>
                </a:rPr>
              </a:br>
              <a:r>
                <a:rPr lang="en-US" sz="2400" dirty="0">
                  <a:solidFill>
                    <a:schemeClr val="bg1"/>
                  </a:solidFill>
                </a:rPr>
                <a:t>Collaboration</a:t>
              </a:r>
            </a:p>
          </p:txBody>
        </p:sp>
        <p:sp>
          <p:nvSpPr>
            <p:cNvPr id="41" name="TextBox 40">
              <a:extLst>
                <a:ext uri="{FF2B5EF4-FFF2-40B4-BE49-F238E27FC236}">
                  <a16:creationId xmlns:a16="http://schemas.microsoft.com/office/drawing/2014/main" id="{7A9701E7-A9F4-AD4E-BD2A-509628E7EB55}"/>
                </a:ext>
              </a:extLst>
            </p:cNvPr>
            <p:cNvSpPr txBox="1"/>
            <p:nvPr/>
          </p:nvSpPr>
          <p:spPr>
            <a:xfrm>
              <a:off x="4253958" y="6066891"/>
              <a:ext cx="3969021" cy="791109"/>
            </a:xfrm>
            <a:prstGeom prst="rect">
              <a:avLst/>
            </a:prstGeom>
            <a:solidFill>
              <a:schemeClr val="accent4">
                <a:lumMod val="75000"/>
              </a:schemeClr>
            </a:solidFill>
            <a:ln>
              <a:noFill/>
            </a:ln>
          </p:spPr>
          <p:txBody>
            <a:bodyPr wrap="square" lIns="182880" tIns="182880" rIns="182880" bIns="182880" rtlCol="0" anchor="ctr">
              <a:noAutofit/>
            </a:bodyPr>
            <a:lstStyle/>
            <a:p>
              <a:pPr algn="ctr"/>
              <a:r>
                <a:rPr lang="en-US" sz="4400" b="1" dirty="0">
                  <a:solidFill>
                    <a:schemeClr val="bg1"/>
                  </a:solidFill>
                  <a:latin typeface="Arial" panose="020B0604020202020204" pitchFamily="34" charset="0"/>
                  <a:cs typeface="Arial" panose="020B0604020202020204" pitchFamily="34" charset="0"/>
                </a:rPr>
                <a:t>30</a:t>
              </a:r>
              <a:r>
                <a:rPr lang="en-US" sz="2000" dirty="0">
                  <a:solidFill>
                    <a:schemeClr val="bg1"/>
                  </a:solidFill>
                  <a:latin typeface="Arial" panose="020B0604020202020204" pitchFamily="34" charset="0"/>
                  <a:cs typeface="Arial" panose="020B0604020202020204" pitchFamily="34" charset="0"/>
                </a:rPr>
                <a:t> States &amp; DC</a:t>
              </a:r>
            </a:p>
          </p:txBody>
        </p:sp>
      </p:grpSp>
      <p:grpSp>
        <p:nvGrpSpPr>
          <p:cNvPr id="4" name="Group 3">
            <a:extLst>
              <a:ext uri="{FF2B5EF4-FFF2-40B4-BE49-F238E27FC236}">
                <a16:creationId xmlns:a16="http://schemas.microsoft.com/office/drawing/2014/main" id="{9EC57D5B-091B-7449-A5AA-A9E5D062B7CE}"/>
              </a:ext>
            </a:extLst>
          </p:cNvPr>
          <p:cNvGrpSpPr/>
          <p:nvPr/>
        </p:nvGrpSpPr>
        <p:grpSpPr>
          <a:xfrm>
            <a:off x="298527" y="3893539"/>
            <a:ext cx="3969021" cy="2973087"/>
            <a:chOff x="281275" y="4484673"/>
            <a:chExt cx="3969021" cy="2373327"/>
          </a:xfrm>
        </p:grpSpPr>
        <p:sp>
          <p:nvSpPr>
            <p:cNvPr id="36" name="TextBox 35">
              <a:extLst>
                <a:ext uri="{FF2B5EF4-FFF2-40B4-BE49-F238E27FC236}">
                  <a16:creationId xmlns:a16="http://schemas.microsoft.com/office/drawing/2014/main" id="{6426943E-6735-6A4A-B3E2-6A9E728B95EE}"/>
                </a:ext>
              </a:extLst>
            </p:cNvPr>
            <p:cNvSpPr txBox="1"/>
            <p:nvPr/>
          </p:nvSpPr>
          <p:spPr>
            <a:xfrm>
              <a:off x="281275" y="4484673"/>
              <a:ext cx="3969021" cy="1582218"/>
            </a:xfrm>
            <a:prstGeom prst="rect">
              <a:avLst/>
            </a:prstGeom>
            <a:solidFill>
              <a:schemeClr val="accent5"/>
            </a:solidFill>
            <a:ln>
              <a:noFill/>
            </a:ln>
          </p:spPr>
          <p:txBody>
            <a:bodyPr wrap="square" lIns="182880" tIns="182880" rIns="182880" bIns="182880" rtlCol="0" anchor="ctr">
              <a:noAutofit/>
            </a:bodyPr>
            <a:lstStyle/>
            <a:p>
              <a:pPr algn="ctr"/>
              <a:r>
                <a:rPr lang="en-US" sz="2400" dirty="0">
                  <a:solidFill>
                    <a:schemeClr val="bg1"/>
                  </a:solidFill>
                </a:rPr>
                <a:t>Chart Co-Signature Requirements Determined at the Practice</a:t>
              </a:r>
            </a:p>
          </p:txBody>
        </p:sp>
        <p:sp>
          <p:nvSpPr>
            <p:cNvPr id="42" name="TextBox 41">
              <a:extLst>
                <a:ext uri="{FF2B5EF4-FFF2-40B4-BE49-F238E27FC236}">
                  <a16:creationId xmlns:a16="http://schemas.microsoft.com/office/drawing/2014/main" id="{7DB169F9-EF61-BC43-BB31-0558BCA230D9}"/>
                </a:ext>
              </a:extLst>
            </p:cNvPr>
            <p:cNvSpPr txBox="1"/>
            <p:nvPr/>
          </p:nvSpPr>
          <p:spPr>
            <a:xfrm>
              <a:off x="281275" y="6066891"/>
              <a:ext cx="3969021" cy="791109"/>
            </a:xfrm>
            <a:prstGeom prst="rect">
              <a:avLst/>
            </a:prstGeom>
            <a:solidFill>
              <a:schemeClr val="accent5">
                <a:lumMod val="75000"/>
              </a:schemeClr>
            </a:solidFill>
            <a:ln>
              <a:noFill/>
            </a:ln>
          </p:spPr>
          <p:txBody>
            <a:bodyPr wrap="square" lIns="182880" tIns="182880" rIns="182880" bIns="182880" rtlCol="0" anchor="ctr">
              <a:noAutofit/>
            </a:bodyPr>
            <a:lstStyle/>
            <a:p>
              <a:pPr algn="ctr"/>
              <a:r>
                <a:rPr lang="en-US" sz="4400" b="1" dirty="0">
                  <a:solidFill>
                    <a:schemeClr val="bg1"/>
                  </a:solidFill>
                  <a:latin typeface="Arial" panose="020B0604020202020204" pitchFamily="34" charset="0"/>
                  <a:cs typeface="Arial" panose="020B0604020202020204" pitchFamily="34" charset="0"/>
                </a:rPr>
                <a:t>33</a:t>
              </a:r>
              <a:r>
                <a:rPr lang="en-US" sz="2000" dirty="0">
                  <a:solidFill>
                    <a:schemeClr val="bg1"/>
                  </a:solidFill>
                  <a:latin typeface="Arial" panose="020B0604020202020204" pitchFamily="34" charset="0"/>
                  <a:cs typeface="Arial" panose="020B0604020202020204" pitchFamily="34" charset="0"/>
                </a:rPr>
                <a:t> States &amp; DC</a:t>
              </a:r>
            </a:p>
          </p:txBody>
        </p:sp>
      </p:grpSp>
      <p:grpSp>
        <p:nvGrpSpPr>
          <p:cNvPr id="5" name="Group 4">
            <a:extLst>
              <a:ext uri="{FF2B5EF4-FFF2-40B4-BE49-F238E27FC236}">
                <a16:creationId xmlns:a16="http://schemas.microsoft.com/office/drawing/2014/main" id="{03AAFCB6-7730-3E45-BCAD-7074F989D010}"/>
              </a:ext>
            </a:extLst>
          </p:cNvPr>
          <p:cNvGrpSpPr/>
          <p:nvPr/>
        </p:nvGrpSpPr>
        <p:grpSpPr>
          <a:xfrm>
            <a:off x="8231605" y="3893539"/>
            <a:ext cx="3969021" cy="2973087"/>
            <a:chOff x="8222979" y="4484673"/>
            <a:chExt cx="3969021" cy="2373327"/>
          </a:xfrm>
        </p:grpSpPr>
        <p:sp>
          <p:nvSpPr>
            <p:cNvPr id="37" name="TextBox 36">
              <a:extLst>
                <a:ext uri="{FF2B5EF4-FFF2-40B4-BE49-F238E27FC236}">
                  <a16:creationId xmlns:a16="http://schemas.microsoft.com/office/drawing/2014/main" id="{D7406B5E-BA45-8A4B-A414-5D95B349B8B9}"/>
                </a:ext>
              </a:extLst>
            </p:cNvPr>
            <p:cNvSpPr txBox="1"/>
            <p:nvPr/>
          </p:nvSpPr>
          <p:spPr>
            <a:xfrm>
              <a:off x="8222979" y="4484673"/>
              <a:ext cx="3969021" cy="1582218"/>
            </a:xfrm>
            <a:prstGeom prst="rect">
              <a:avLst/>
            </a:prstGeom>
            <a:solidFill>
              <a:schemeClr val="accent6"/>
            </a:solidFill>
            <a:ln>
              <a:noFill/>
            </a:ln>
          </p:spPr>
          <p:txBody>
            <a:bodyPr wrap="square" lIns="182880" tIns="182880" rIns="182880" bIns="182880" rtlCol="0" anchor="ctr">
              <a:noAutofit/>
            </a:bodyPr>
            <a:lstStyle/>
            <a:p>
              <a:pPr algn="ctr"/>
              <a:r>
                <a:rPr lang="en-US" sz="2400" dirty="0">
                  <a:solidFill>
                    <a:schemeClr val="bg1"/>
                  </a:solidFill>
                </a:rPr>
                <a:t>No Ratio</a:t>
              </a:r>
            </a:p>
            <a:p>
              <a:pPr algn="ctr"/>
              <a:r>
                <a:rPr lang="en-US" sz="2400" dirty="0">
                  <a:solidFill>
                    <a:schemeClr val="bg1"/>
                  </a:solidFill>
                </a:rPr>
                <a:t>Restriction</a:t>
              </a:r>
            </a:p>
          </p:txBody>
        </p:sp>
        <p:sp>
          <p:nvSpPr>
            <p:cNvPr id="43" name="TextBox 42">
              <a:extLst>
                <a:ext uri="{FF2B5EF4-FFF2-40B4-BE49-F238E27FC236}">
                  <a16:creationId xmlns:a16="http://schemas.microsoft.com/office/drawing/2014/main" id="{E202F430-A489-7944-94FF-59C6BB5E0F49}"/>
                </a:ext>
              </a:extLst>
            </p:cNvPr>
            <p:cNvSpPr txBox="1"/>
            <p:nvPr/>
          </p:nvSpPr>
          <p:spPr>
            <a:xfrm>
              <a:off x="8222979" y="6066891"/>
              <a:ext cx="3969021" cy="791109"/>
            </a:xfrm>
            <a:prstGeom prst="rect">
              <a:avLst/>
            </a:prstGeom>
            <a:solidFill>
              <a:schemeClr val="accent6">
                <a:lumMod val="75000"/>
              </a:schemeClr>
            </a:solidFill>
            <a:ln>
              <a:noFill/>
            </a:ln>
          </p:spPr>
          <p:txBody>
            <a:bodyPr wrap="square" lIns="182880" tIns="182880" rIns="182880" bIns="182880" rtlCol="0" anchor="ctr">
              <a:noAutofit/>
            </a:bodyPr>
            <a:lstStyle/>
            <a:p>
              <a:pPr algn="ctr"/>
              <a:r>
                <a:rPr lang="en-US" sz="4400" b="1" dirty="0">
                  <a:solidFill>
                    <a:schemeClr val="bg1"/>
                  </a:solidFill>
                  <a:latin typeface="Arial" panose="020B0604020202020204" pitchFamily="34" charset="0"/>
                  <a:cs typeface="Arial" panose="020B0604020202020204" pitchFamily="34" charset="0"/>
                </a:rPr>
                <a:t>14</a:t>
              </a:r>
              <a:r>
                <a:rPr lang="en-US" sz="2000" dirty="0">
                  <a:solidFill>
                    <a:schemeClr val="bg1"/>
                  </a:solidFill>
                  <a:latin typeface="Arial" panose="020B0604020202020204" pitchFamily="34" charset="0"/>
                  <a:cs typeface="Arial" panose="020B0604020202020204" pitchFamily="34" charset="0"/>
                </a:rPr>
                <a:t> States</a:t>
              </a:r>
            </a:p>
          </p:txBody>
        </p:sp>
      </p:grpSp>
      <p:sp>
        <p:nvSpPr>
          <p:cNvPr id="29" name="TextBox 28">
            <a:extLst>
              <a:ext uri="{FF2B5EF4-FFF2-40B4-BE49-F238E27FC236}">
                <a16:creationId xmlns:a16="http://schemas.microsoft.com/office/drawing/2014/main" id="{619B9AC7-7217-C84B-9F6D-DFEEB155CEAE}"/>
              </a:ext>
            </a:extLst>
          </p:cNvPr>
          <p:cNvSpPr txBox="1"/>
          <p:nvPr/>
        </p:nvSpPr>
        <p:spPr>
          <a:xfrm>
            <a:off x="298526" y="1"/>
            <a:ext cx="11910725" cy="924681"/>
          </a:xfrm>
          <a:prstGeom prst="rect">
            <a:avLst/>
          </a:prstGeom>
          <a:gradFill>
            <a:gsLst>
              <a:gs pos="0">
                <a:schemeClr val="tx2">
                  <a:lumMod val="75000"/>
                </a:schemeClr>
              </a:gs>
              <a:gs pos="48000">
                <a:schemeClr val="tx2"/>
              </a:gs>
            </a:gsLst>
            <a:lin ang="5400000" scaled="0"/>
          </a:gradFill>
          <a:effectLst>
            <a:outerShdw blurRad="254000" dist="63500" dir="5400000" algn="t" rotWithShape="0">
              <a:prstClr val="black">
                <a:alpha val="40000"/>
              </a:prstClr>
            </a:outerShdw>
          </a:effectLst>
        </p:spPr>
        <p:txBody>
          <a:bodyPr wrap="square" lIns="182880" tIns="182880" rIns="182880" bIns="182880" rtlCol="0" anchor="ctr">
            <a:noAutofit/>
          </a:bodyPr>
          <a:lstStyle/>
          <a:p>
            <a:pPr algn="ctr"/>
            <a:r>
              <a:rPr lang="en-US" sz="2800" b="1" dirty="0">
                <a:solidFill>
                  <a:schemeClr val="bg1"/>
                </a:solidFill>
                <a:latin typeface="+mj-lt"/>
              </a:rPr>
              <a:t>AAPA’s Six Key Elements of Modern Practice</a:t>
            </a:r>
          </a:p>
        </p:txBody>
      </p:sp>
    </p:spTree>
    <p:extLst>
      <p:ext uri="{BB962C8B-B14F-4D97-AF65-F5344CB8AC3E}">
        <p14:creationId xmlns:p14="http://schemas.microsoft.com/office/powerpoint/2010/main" val="40744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07D5A24-1910-8E40-A7ED-F5FEDE686CF2}"/>
              </a:ext>
            </a:extLst>
          </p:cNvPr>
          <p:cNvSpPr/>
          <p:nvPr/>
        </p:nvSpPr>
        <p:spPr>
          <a:xfrm>
            <a:off x="993243" y="1493933"/>
            <a:ext cx="10459242" cy="3396569"/>
          </a:xfrm>
          <a:prstGeom prst="roundRect">
            <a:avLst>
              <a:gd name="adj" fmla="val 2103"/>
            </a:avLst>
          </a:prstGeom>
          <a:gradFill flip="none" rotWithShape="1">
            <a:gsLst>
              <a:gs pos="0">
                <a:schemeClr val="accent2">
                  <a:lumMod val="89000"/>
                </a:schemeClr>
              </a:gs>
              <a:gs pos="23000">
                <a:schemeClr val="accent2">
                  <a:lumMod val="60000"/>
                  <a:lumOff val="40000"/>
                </a:schemeClr>
              </a:gs>
              <a:gs pos="69000">
                <a:schemeClr val="accent2">
                  <a:lumMod val="75000"/>
                </a:schemeClr>
              </a:gs>
              <a:gs pos="97000">
                <a:schemeClr val="accent2">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0D8871E-31DE-4080-B614-BA9E9843DCC5}"/>
              </a:ext>
            </a:extLst>
          </p:cNvPr>
          <p:cNvSpPr>
            <a:spLocks noGrp="1"/>
          </p:cNvSpPr>
          <p:nvPr>
            <p:ph idx="1"/>
          </p:nvPr>
        </p:nvSpPr>
        <p:spPr>
          <a:xfrm>
            <a:off x="1183719" y="1923813"/>
            <a:ext cx="5926014" cy="2641742"/>
          </a:xfrm>
        </p:spPr>
        <p:txBody>
          <a:bodyPr anchor="ctr" anchorCtr="0">
            <a:normAutofit/>
          </a:bodyPr>
          <a:lstStyle/>
          <a:p>
            <a:pPr algn="ctr"/>
            <a:r>
              <a:rPr lang="en-US" b="1" dirty="0">
                <a:solidFill>
                  <a:schemeClr val="bg1"/>
                </a:solidFill>
              </a:rPr>
              <a:t>Optimal Team Practice occurs when PAs, physicians, and other healthcare professionals work together to provide quality care without burdensome administrative constraints.</a:t>
            </a:r>
            <a:endParaRPr lang="en-US" dirty="0"/>
          </a:p>
        </p:txBody>
      </p:sp>
      <p:sp>
        <p:nvSpPr>
          <p:cNvPr id="5" name="Title 1">
            <a:extLst>
              <a:ext uri="{FF2B5EF4-FFF2-40B4-BE49-F238E27FC236}">
                <a16:creationId xmlns:a16="http://schemas.microsoft.com/office/drawing/2014/main" id="{4764721B-D784-4DE1-80B3-A06A95D95C56}"/>
              </a:ext>
            </a:extLst>
          </p:cNvPr>
          <p:cNvSpPr>
            <a:spLocks noGrp="1"/>
          </p:cNvSpPr>
          <p:nvPr>
            <p:ph type="title"/>
          </p:nvPr>
        </p:nvSpPr>
        <p:spPr>
          <a:xfrm>
            <a:off x="322263" y="0"/>
            <a:ext cx="11869737" cy="801688"/>
          </a:xfrm>
        </p:spPr>
        <p:txBody>
          <a:bodyPr>
            <a:normAutofit/>
          </a:bodyPr>
          <a:lstStyle/>
          <a:p>
            <a:r>
              <a:rPr lang="en-US" sz="4300" dirty="0">
                <a:latin typeface="Rockwell" panose="02060603020205020403" pitchFamily="18" charset="0"/>
              </a:rPr>
              <a:t>Achieving Optimal Team Practice</a:t>
            </a:r>
          </a:p>
        </p:txBody>
      </p:sp>
      <p:pic>
        <p:nvPicPr>
          <p:cNvPr id="6" name="Graphic 5">
            <a:extLst>
              <a:ext uri="{FF2B5EF4-FFF2-40B4-BE49-F238E27FC236}">
                <a16:creationId xmlns:a16="http://schemas.microsoft.com/office/drawing/2014/main" id="{0F2CB31A-D0EA-4DE8-8744-386A55ABDD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0876" y="2057400"/>
            <a:ext cx="3380465" cy="2855912"/>
          </a:xfrm>
          <a:prstGeom prst="rect">
            <a:avLst/>
          </a:prstGeom>
          <a:effectLst>
            <a:reflection blurRad="6350" stA="50000" endA="300" endPos="55500" dist="50800" dir="5400000" sy="-100000" algn="bl" rotWithShape="0"/>
          </a:effectLst>
        </p:spPr>
      </p:pic>
      <p:sp>
        <p:nvSpPr>
          <p:cNvPr id="7" name="Slide Number Placeholder 5">
            <a:extLst>
              <a:ext uri="{FF2B5EF4-FFF2-40B4-BE49-F238E27FC236}">
                <a16:creationId xmlns:a16="http://schemas.microsoft.com/office/drawing/2014/main" id="{97EC6B4C-243C-4BB6-A472-6D13F0C1259D}"/>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F8539E-2858-43AB-BA9D-8F72C138F5B5}" type="slidenum">
              <a:rPr kumimoji="0" lang="en-US" sz="1200" u="none" strike="noStrike" kern="1200" cap="none" spc="0" normalizeH="0" baseline="0" noProof="0" smtClean="0">
                <a:ln>
                  <a:noFill/>
                </a:ln>
                <a:solidFill>
                  <a:prstClr val="white"/>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7245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A43E-A1BB-4487-8A7C-32D9C416C402}"/>
              </a:ext>
            </a:extLst>
          </p:cNvPr>
          <p:cNvSpPr>
            <a:spLocks noGrp="1"/>
          </p:cNvSpPr>
          <p:nvPr>
            <p:ph type="title"/>
          </p:nvPr>
        </p:nvSpPr>
        <p:spPr/>
        <p:txBody>
          <a:bodyPr>
            <a:normAutofit/>
          </a:bodyPr>
          <a:lstStyle/>
          <a:p>
            <a:r>
              <a:rPr lang="en-US" sz="4300" dirty="0">
                <a:latin typeface="Rockwell" panose="02060603020205020403" pitchFamily="18" charset="0"/>
              </a:rPr>
              <a:t>Achieving Optimal Team Practice</a:t>
            </a:r>
          </a:p>
        </p:txBody>
      </p:sp>
      <p:grpSp>
        <p:nvGrpSpPr>
          <p:cNvPr id="20" name="Group 19">
            <a:extLst>
              <a:ext uri="{FF2B5EF4-FFF2-40B4-BE49-F238E27FC236}">
                <a16:creationId xmlns:a16="http://schemas.microsoft.com/office/drawing/2014/main" id="{7C606AFF-1D99-449B-B920-7FC0AA758090}"/>
              </a:ext>
            </a:extLst>
          </p:cNvPr>
          <p:cNvGrpSpPr/>
          <p:nvPr/>
        </p:nvGrpSpPr>
        <p:grpSpPr>
          <a:xfrm>
            <a:off x="8634223" y="1109914"/>
            <a:ext cx="2582924" cy="4638171"/>
            <a:chOff x="9275996" y="1145338"/>
            <a:chExt cx="2381693" cy="4603899"/>
          </a:xfrm>
        </p:grpSpPr>
        <p:sp>
          <p:nvSpPr>
            <p:cNvPr id="7" name="Rectangle 6">
              <a:extLst>
                <a:ext uri="{FF2B5EF4-FFF2-40B4-BE49-F238E27FC236}">
                  <a16:creationId xmlns:a16="http://schemas.microsoft.com/office/drawing/2014/main" id="{4412CF98-69D0-4B01-A801-46DED2829BC1}"/>
                </a:ext>
              </a:extLst>
            </p:cNvPr>
            <p:cNvSpPr/>
            <p:nvPr/>
          </p:nvSpPr>
          <p:spPr>
            <a:xfrm>
              <a:off x="9275996" y="1145338"/>
              <a:ext cx="2381693" cy="18925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sp>
          <p:nvSpPr>
            <p:cNvPr id="17" name="Rectangle 16">
              <a:extLst>
                <a:ext uri="{FF2B5EF4-FFF2-40B4-BE49-F238E27FC236}">
                  <a16:creationId xmlns:a16="http://schemas.microsoft.com/office/drawing/2014/main" id="{E0652F70-E4DF-40A3-9318-88CC6E2DE041}"/>
                </a:ext>
              </a:extLst>
            </p:cNvPr>
            <p:cNvSpPr/>
            <p:nvPr/>
          </p:nvSpPr>
          <p:spPr>
            <a:xfrm>
              <a:off x="9275996" y="3112362"/>
              <a:ext cx="2381693" cy="2636875"/>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Arial"/>
                  <a:ea typeface="+mn-ea"/>
                  <a:cs typeface="+mn-cs"/>
                </a:rPr>
                <a:t>Authorize PAs to be directly reimbursed by all public and private insurers. </a:t>
              </a:r>
            </a:p>
          </p:txBody>
        </p:sp>
        <p:pic>
          <p:nvPicPr>
            <p:cNvPr id="8" name="Graphic 7">
              <a:extLst>
                <a:ext uri="{FF2B5EF4-FFF2-40B4-BE49-F238E27FC236}">
                  <a16:creationId xmlns:a16="http://schemas.microsoft.com/office/drawing/2014/main" id="{37987F97-66C4-48AA-BE0B-6078E37E4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76145">
              <a:off x="9904270" y="1272582"/>
              <a:ext cx="1125145" cy="1638103"/>
            </a:xfrm>
            <a:prstGeom prst="rect">
              <a:avLst/>
            </a:prstGeom>
          </p:spPr>
        </p:pic>
      </p:grpSp>
      <p:sp>
        <p:nvSpPr>
          <p:cNvPr id="5" name="Rectangle 4">
            <a:extLst>
              <a:ext uri="{FF2B5EF4-FFF2-40B4-BE49-F238E27FC236}">
                <a16:creationId xmlns:a16="http://schemas.microsoft.com/office/drawing/2014/main" id="{8CBC369E-D76D-4469-996D-96CCABE9E9B4}"/>
              </a:ext>
            </a:extLst>
          </p:cNvPr>
          <p:cNvSpPr/>
          <p:nvPr/>
        </p:nvSpPr>
        <p:spPr>
          <a:xfrm>
            <a:off x="963828" y="1109915"/>
            <a:ext cx="4210735" cy="18925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pic>
        <p:nvPicPr>
          <p:cNvPr id="4" name="Graphic 3">
            <a:extLst>
              <a:ext uri="{FF2B5EF4-FFF2-40B4-BE49-F238E27FC236}">
                <a16:creationId xmlns:a16="http://schemas.microsoft.com/office/drawing/2014/main" id="{1DB0D67E-90BD-4B06-8E76-ED37BF9A8A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0964" y="1506322"/>
            <a:ext cx="962297" cy="1206462"/>
          </a:xfrm>
          <a:prstGeom prst="rect">
            <a:avLst/>
          </a:prstGeom>
        </p:spPr>
      </p:pic>
      <p:pic>
        <p:nvPicPr>
          <p:cNvPr id="9" name="Graphic 8">
            <a:extLst>
              <a:ext uri="{FF2B5EF4-FFF2-40B4-BE49-F238E27FC236}">
                <a16:creationId xmlns:a16="http://schemas.microsoft.com/office/drawing/2014/main" id="{29A426AA-F1F3-469C-9323-661A545BCA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5355" y="1303016"/>
            <a:ext cx="1506385" cy="1506385"/>
          </a:xfrm>
          <a:prstGeom prst="rect">
            <a:avLst/>
          </a:prstGeom>
        </p:spPr>
      </p:pic>
      <p:sp>
        <p:nvSpPr>
          <p:cNvPr id="15" name="Rectangle 14">
            <a:extLst>
              <a:ext uri="{FF2B5EF4-FFF2-40B4-BE49-F238E27FC236}">
                <a16:creationId xmlns:a16="http://schemas.microsoft.com/office/drawing/2014/main" id="{49B4ED04-1352-4D46-BE89-FBD3F356B13F}"/>
              </a:ext>
            </a:extLst>
          </p:cNvPr>
          <p:cNvSpPr/>
          <p:nvPr/>
        </p:nvSpPr>
        <p:spPr>
          <a:xfrm>
            <a:off x="963829" y="3076938"/>
            <a:ext cx="4210736" cy="2671148"/>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lvl="0" algn="ctr">
              <a:lnSpc>
                <a:spcPts val="2500"/>
              </a:lnSpc>
              <a:defRPr/>
            </a:pPr>
            <a:r>
              <a:rPr lang="en-US" dirty="0">
                <a:latin typeface="Arial" panose="020B0604020202020204" pitchFamily="34" charset="0"/>
                <a:cs typeface="Arial" panose="020B0604020202020204" pitchFamily="34" charset="0"/>
              </a:rPr>
              <a:t>Eliminate the legal requirement for a specific relationship between a PA and any other healthcare provider in order for a PA to practice at the full extent of their education, training, and experience</a:t>
            </a:r>
            <a:r>
              <a:rPr kumimoji="0" lang="en-US" sz="1800" i="0" u="none" strike="noStrike" kern="1200" cap="none" spc="0" normalizeH="0" baseline="0" noProof="0" dirty="0">
                <a:ln>
                  <a:noFill/>
                </a:ln>
                <a:solidFill>
                  <a:prstClr val="white"/>
                </a:solidFill>
                <a:effectLst/>
                <a:uLnTx/>
                <a:uFillTx/>
                <a:latin typeface="Arial"/>
              </a:rPr>
              <a:t>.</a:t>
            </a:r>
          </a:p>
        </p:txBody>
      </p:sp>
      <p:pic>
        <p:nvPicPr>
          <p:cNvPr id="13" name="Graphic 12">
            <a:extLst>
              <a:ext uri="{FF2B5EF4-FFF2-40B4-BE49-F238E27FC236}">
                <a16:creationId xmlns:a16="http://schemas.microsoft.com/office/drawing/2014/main" id="{759F337E-746E-4035-BC80-04AB19673D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7001" y="1815501"/>
            <a:ext cx="757009" cy="757009"/>
          </a:xfrm>
          <a:prstGeom prst="rect">
            <a:avLst/>
          </a:prstGeom>
        </p:spPr>
      </p:pic>
      <p:grpSp>
        <p:nvGrpSpPr>
          <p:cNvPr id="12" name="Group 11">
            <a:extLst>
              <a:ext uri="{FF2B5EF4-FFF2-40B4-BE49-F238E27FC236}">
                <a16:creationId xmlns:a16="http://schemas.microsoft.com/office/drawing/2014/main" id="{9DCFDE9D-3C03-4B4A-8613-F33261E355A1}"/>
              </a:ext>
            </a:extLst>
          </p:cNvPr>
          <p:cNvGrpSpPr/>
          <p:nvPr/>
        </p:nvGrpSpPr>
        <p:grpSpPr>
          <a:xfrm>
            <a:off x="5345777" y="1109914"/>
            <a:ext cx="3117262" cy="4638171"/>
            <a:chOff x="5942688" y="1145339"/>
            <a:chExt cx="3023192" cy="4603898"/>
          </a:xfrm>
        </p:grpSpPr>
        <p:sp>
          <p:nvSpPr>
            <p:cNvPr id="6" name="Rectangle 5">
              <a:extLst>
                <a:ext uri="{FF2B5EF4-FFF2-40B4-BE49-F238E27FC236}">
                  <a16:creationId xmlns:a16="http://schemas.microsoft.com/office/drawing/2014/main" id="{D8A8D273-8358-42F9-82DE-A7EC42A487EE}"/>
                </a:ext>
              </a:extLst>
            </p:cNvPr>
            <p:cNvSpPr/>
            <p:nvPr/>
          </p:nvSpPr>
          <p:spPr>
            <a:xfrm>
              <a:off x="5953322" y="1145339"/>
              <a:ext cx="3012558" cy="18925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sp>
          <p:nvSpPr>
            <p:cNvPr id="16" name="Rectangle 15">
              <a:extLst>
                <a:ext uri="{FF2B5EF4-FFF2-40B4-BE49-F238E27FC236}">
                  <a16:creationId xmlns:a16="http://schemas.microsoft.com/office/drawing/2014/main" id="{2F65C2E8-3287-4837-A82F-D0B28A01DA3A}"/>
                </a:ext>
              </a:extLst>
            </p:cNvPr>
            <p:cNvSpPr/>
            <p:nvPr/>
          </p:nvSpPr>
          <p:spPr>
            <a:xfrm>
              <a:off x="5942688" y="3112362"/>
              <a:ext cx="3023192" cy="2636875"/>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Arial"/>
                  <a:ea typeface="+mn-ea"/>
                  <a:cs typeface="+mn-cs"/>
                </a:rPr>
                <a:t>Create a separate majority-PA board to regulate PAs, or add PAs and physicians who work with PAs to medical (or healing arts) board.</a:t>
              </a:r>
            </a:p>
          </p:txBody>
        </p:sp>
        <p:pic>
          <p:nvPicPr>
            <p:cNvPr id="14" name="Graphic 13">
              <a:extLst>
                <a:ext uri="{FF2B5EF4-FFF2-40B4-BE49-F238E27FC236}">
                  <a16:creationId xmlns:a16="http://schemas.microsoft.com/office/drawing/2014/main" id="{24FA8EA7-25F2-4550-A30A-8243C7900E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51784" y="1422299"/>
              <a:ext cx="2218078" cy="1446573"/>
            </a:xfrm>
            <a:prstGeom prst="rect">
              <a:avLst/>
            </a:prstGeom>
          </p:spPr>
        </p:pic>
      </p:grpSp>
      <p:sp>
        <p:nvSpPr>
          <p:cNvPr id="18" name="Slide Number Placeholder 5">
            <a:extLst>
              <a:ext uri="{FF2B5EF4-FFF2-40B4-BE49-F238E27FC236}">
                <a16:creationId xmlns:a16="http://schemas.microsoft.com/office/drawing/2014/main" id="{09F94BC0-292D-4F90-BA20-559753CC8DB0}"/>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F8539E-2858-43AB-BA9D-8F72C138F5B5}" type="slidenum">
              <a:rPr kumimoji="0" lang="en-US" sz="1200" u="none" strike="noStrike" kern="1200" cap="none" spc="0" normalizeH="0" baseline="0" noProof="0" smtClean="0">
                <a:ln>
                  <a:noFill/>
                </a:ln>
                <a:solidFill>
                  <a:prstClr val="white"/>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43073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2C65-A2BE-4133-9A09-2BFFC743796E}"/>
              </a:ext>
            </a:extLst>
          </p:cNvPr>
          <p:cNvSpPr>
            <a:spLocks noGrp="1"/>
          </p:cNvSpPr>
          <p:nvPr>
            <p:ph type="title"/>
          </p:nvPr>
        </p:nvSpPr>
        <p:spPr>
          <a:xfrm>
            <a:off x="330584" y="186437"/>
            <a:ext cx="11869803" cy="1299108"/>
          </a:xfrm>
        </p:spPr>
        <p:txBody>
          <a:bodyPr>
            <a:noAutofit/>
          </a:bodyPr>
          <a:lstStyle/>
          <a:p>
            <a:r>
              <a:rPr lang="en-US" sz="4300" dirty="0"/>
              <a:t>Number of States where NPs Have </a:t>
            </a:r>
            <a:br>
              <a:rPr lang="en-US" sz="4300" dirty="0"/>
            </a:br>
            <a:r>
              <a:rPr lang="en-US" sz="4300" dirty="0"/>
              <a:t>Full Practice Authority</a:t>
            </a:r>
          </a:p>
        </p:txBody>
      </p:sp>
      <p:sp>
        <p:nvSpPr>
          <p:cNvPr id="4" name="Content Placeholder 2">
            <a:extLst>
              <a:ext uri="{FF2B5EF4-FFF2-40B4-BE49-F238E27FC236}">
                <a16:creationId xmlns:a16="http://schemas.microsoft.com/office/drawing/2014/main" id="{3A6C2861-E3A6-4D49-8604-2179EA4F147C}"/>
              </a:ext>
            </a:extLst>
          </p:cNvPr>
          <p:cNvSpPr txBox="1">
            <a:spLocks/>
          </p:cNvSpPr>
          <p:nvPr/>
        </p:nvSpPr>
        <p:spPr>
          <a:xfrm>
            <a:off x="1488569" y="735678"/>
            <a:ext cx="9573070" cy="1479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400" dirty="0"/>
          </a:p>
        </p:txBody>
      </p:sp>
      <p:cxnSp>
        <p:nvCxnSpPr>
          <p:cNvPr id="5" name="Straight Connector 4">
            <a:extLst>
              <a:ext uri="{FF2B5EF4-FFF2-40B4-BE49-F238E27FC236}">
                <a16:creationId xmlns:a16="http://schemas.microsoft.com/office/drawing/2014/main" id="{3C56B397-6B9B-44B3-BE8A-F233BD5E2ED6}"/>
              </a:ext>
            </a:extLst>
          </p:cNvPr>
          <p:cNvCxnSpPr>
            <a:cxnSpLocks/>
          </p:cNvCxnSpPr>
          <p:nvPr/>
        </p:nvCxnSpPr>
        <p:spPr>
          <a:xfrm>
            <a:off x="309563" y="5229546"/>
            <a:ext cx="11882437" cy="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 name="Group 5">
            <a:extLst>
              <a:ext uri="{FF2B5EF4-FFF2-40B4-BE49-F238E27FC236}">
                <a16:creationId xmlns:a16="http://schemas.microsoft.com/office/drawing/2014/main" id="{77C660D6-24D7-4C66-89E3-8AF1232F2EBC}"/>
              </a:ext>
            </a:extLst>
          </p:cNvPr>
          <p:cNvGrpSpPr/>
          <p:nvPr/>
        </p:nvGrpSpPr>
        <p:grpSpPr>
          <a:xfrm>
            <a:off x="2006553" y="3999308"/>
            <a:ext cx="998991" cy="1997746"/>
            <a:chOff x="830055" y="3999308"/>
            <a:chExt cx="998991" cy="1997746"/>
          </a:xfrm>
        </p:grpSpPr>
        <p:cxnSp>
          <p:nvCxnSpPr>
            <p:cNvPr id="7" name="Straight Connector 6">
              <a:extLst>
                <a:ext uri="{FF2B5EF4-FFF2-40B4-BE49-F238E27FC236}">
                  <a16:creationId xmlns:a16="http://schemas.microsoft.com/office/drawing/2014/main" id="{C32C5778-718E-46F3-B15E-4B5D4CCECDD4}"/>
                </a:ext>
              </a:extLst>
            </p:cNvPr>
            <p:cNvCxnSpPr/>
            <p:nvPr/>
          </p:nvCxnSpPr>
          <p:spPr>
            <a:xfrm flipV="1">
              <a:off x="1346164" y="4643919"/>
              <a:ext cx="0" cy="585627"/>
            </a:xfrm>
            <a:prstGeom prst="line">
              <a:avLst/>
            </a:prstGeom>
            <a:ln w="762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8" name="Oval 7">
              <a:extLst>
                <a:ext uri="{FF2B5EF4-FFF2-40B4-BE49-F238E27FC236}">
                  <a16:creationId xmlns:a16="http://schemas.microsoft.com/office/drawing/2014/main" id="{A6DB20F3-5AF9-47F3-8CAD-1E227DB27306}"/>
                </a:ext>
              </a:extLst>
            </p:cNvPr>
            <p:cNvSpPr/>
            <p:nvPr/>
          </p:nvSpPr>
          <p:spPr>
            <a:xfrm>
              <a:off x="1218390" y="5101772"/>
              <a:ext cx="255548" cy="25554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793090F-40CA-46AF-AD75-996EDC075752}"/>
                </a:ext>
              </a:extLst>
            </p:cNvPr>
            <p:cNvSpPr txBox="1"/>
            <p:nvPr/>
          </p:nvSpPr>
          <p:spPr>
            <a:xfrm>
              <a:off x="830055" y="5412279"/>
              <a:ext cx="998991" cy="584775"/>
            </a:xfrm>
            <a:prstGeom prst="rect">
              <a:avLst/>
            </a:prstGeom>
            <a:noFill/>
          </p:spPr>
          <p:txBody>
            <a:bodyPr wrap="none" rtlCol="0">
              <a:spAutoFit/>
            </a:bodyPr>
            <a:lstStyle/>
            <a:p>
              <a:r>
                <a:rPr lang="en-US" sz="3200" spc="-150" dirty="0">
                  <a:solidFill>
                    <a:schemeClr val="accent1"/>
                  </a:solidFill>
                  <a:latin typeface="+mj-lt"/>
                  <a:cs typeface="Arial" panose="020B0604020202020204" pitchFamily="34" charset="0"/>
                </a:rPr>
                <a:t>1990</a:t>
              </a:r>
            </a:p>
          </p:txBody>
        </p:sp>
        <p:sp>
          <p:nvSpPr>
            <p:cNvPr id="10" name="Oval 9">
              <a:extLst>
                <a:ext uri="{FF2B5EF4-FFF2-40B4-BE49-F238E27FC236}">
                  <a16:creationId xmlns:a16="http://schemas.microsoft.com/office/drawing/2014/main" id="{128591A5-5F3A-4570-934F-00790BE71B28}"/>
                </a:ext>
              </a:extLst>
            </p:cNvPr>
            <p:cNvSpPr/>
            <p:nvPr/>
          </p:nvSpPr>
          <p:spPr>
            <a:xfrm>
              <a:off x="863281" y="3999308"/>
              <a:ext cx="965765" cy="965765"/>
            </a:xfrm>
            <a:prstGeom prst="ellipse">
              <a:avLst/>
            </a:prstGeom>
            <a:solidFill>
              <a:schemeClr val="accent1"/>
            </a:solidFill>
            <a:ln w="28575"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r>
                <a:rPr lang="en-US" sz="4000" dirty="0">
                  <a:solidFill>
                    <a:schemeClr val="bg2"/>
                  </a:solidFill>
                  <a:latin typeface="+mj-lt"/>
                </a:rPr>
                <a:t>4</a:t>
              </a:r>
            </a:p>
          </p:txBody>
        </p:sp>
      </p:grpSp>
      <p:grpSp>
        <p:nvGrpSpPr>
          <p:cNvPr id="11" name="Group 10">
            <a:extLst>
              <a:ext uri="{FF2B5EF4-FFF2-40B4-BE49-F238E27FC236}">
                <a16:creationId xmlns:a16="http://schemas.microsoft.com/office/drawing/2014/main" id="{056ED905-F5A4-441B-8000-5E135A0DE96C}"/>
              </a:ext>
            </a:extLst>
          </p:cNvPr>
          <p:cNvGrpSpPr/>
          <p:nvPr/>
        </p:nvGrpSpPr>
        <p:grpSpPr>
          <a:xfrm>
            <a:off x="3906942" y="3559246"/>
            <a:ext cx="998991" cy="2451610"/>
            <a:chOff x="2887478" y="3559246"/>
            <a:chExt cx="998991" cy="2451610"/>
          </a:xfrm>
        </p:grpSpPr>
        <p:cxnSp>
          <p:nvCxnSpPr>
            <p:cNvPr id="12" name="Straight Connector 11">
              <a:extLst>
                <a:ext uri="{FF2B5EF4-FFF2-40B4-BE49-F238E27FC236}">
                  <a16:creationId xmlns:a16="http://schemas.microsoft.com/office/drawing/2014/main" id="{E61B802A-D061-4090-870F-D266583B8EC4}"/>
                </a:ext>
              </a:extLst>
            </p:cNvPr>
            <p:cNvCxnSpPr>
              <a:cxnSpLocks/>
              <a:endCxn id="15" idx="4"/>
            </p:cNvCxnSpPr>
            <p:nvPr/>
          </p:nvCxnSpPr>
          <p:spPr>
            <a:xfrm flipV="1">
              <a:off x="3386975" y="4525011"/>
              <a:ext cx="0" cy="704536"/>
            </a:xfrm>
            <a:prstGeom prst="line">
              <a:avLst/>
            </a:prstGeom>
            <a:ln w="76200">
              <a:solidFill>
                <a:schemeClr val="accent2"/>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3" name="Oval 12">
              <a:extLst>
                <a:ext uri="{FF2B5EF4-FFF2-40B4-BE49-F238E27FC236}">
                  <a16:creationId xmlns:a16="http://schemas.microsoft.com/office/drawing/2014/main" id="{F7521C91-BA7F-48F7-A9D2-085C81CB0415}"/>
                </a:ext>
              </a:extLst>
            </p:cNvPr>
            <p:cNvSpPr/>
            <p:nvPr/>
          </p:nvSpPr>
          <p:spPr>
            <a:xfrm>
              <a:off x="3259201" y="5101772"/>
              <a:ext cx="255548" cy="255548"/>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3047203-AD51-441F-856F-D67A5CA421F7}"/>
                </a:ext>
              </a:extLst>
            </p:cNvPr>
            <p:cNvSpPr txBox="1"/>
            <p:nvPr/>
          </p:nvSpPr>
          <p:spPr>
            <a:xfrm>
              <a:off x="2887478" y="5426081"/>
              <a:ext cx="998991" cy="584775"/>
            </a:xfrm>
            <a:prstGeom prst="rect">
              <a:avLst/>
            </a:prstGeom>
            <a:noFill/>
          </p:spPr>
          <p:txBody>
            <a:bodyPr wrap="none" rtlCol="0">
              <a:spAutoFit/>
            </a:bodyPr>
            <a:lstStyle/>
            <a:p>
              <a:r>
                <a:rPr lang="en-US" sz="3200" spc="-150" dirty="0">
                  <a:solidFill>
                    <a:schemeClr val="accent2"/>
                  </a:solidFill>
                  <a:latin typeface="+mj-lt"/>
                  <a:cs typeface="Arial" panose="020B0604020202020204" pitchFamily="34" charset="0"/>
                </a:rPr>
                <a:t>1998</a:t>
              </a:r>
            </a:p>
          </p:txBody>
        </p:sp>
        <p:sp>
          <p:nvSpPr>
            <p:cNvPr id="15" name="Oval 14">
              <a:extLst>
                <a:ext uri="{FF2B5EF4-FFF2-40B4-BE49-F238E27FC236}">
                  <a16:creationId xmlns:a16="http://schemas.microsoft.com/office/drawing/2014/main" id="{D2D4B8C6-EBFF-4276-93C0-1F223E3CF9DC}"/>
                </a:ext>
              </a:extLst>
            </p:cNvPr>
            <p:cNvSpPr/>
            <p:nvPr/>
          </p:nvSpPr>
          <p:spPr>
            <a:xfrm>
              <a:off x="2904092" y="3559246"/>
              <a:ext cx="965765" cy="965765"/>
            </a:xfrm>
            <a:prstGeom prst="ellipse">
              <a:avLst/>
            </a:prstGeom>
            <a:solidFill>
              <a:schemeClr val="accent2"/>
            </a:solidFill>
            <a:ln w="28575"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r>
                <a:rPr lang="en-US" sz="4000" dirty="0">
                  <a:solidFill>
                    <a:schemeClr val="bg2"/>
                  </a:solidFill>
                  <a:latin typeface="+mj-lt"/>
                </a:rPr>
                <a:t>8</a:t>
              </a:r>
            </a:p>
            <a:p>
              <a:pPr algn="ctr">
                <a:lnSpc>
                  <a:spcPts val="1400"/>
                </a:lnSpc>
              </a:pPr>
              <a:r>
                <a:rPr lang="en-US" sz="1600" spc="-150" dirty="0">
                  <a:solidFill>
                    <a:schemeClr val="bg2"/>
                  </a:solidFill>
                  <a:latin typeface="Rockwell" panose="02060603020205020403" pitchFamily="18" charset="0"/>
                </a:rPr>
                <a:t>+ D.C.</a:t>
              </a:r>
            </a:p>
          </p:txBody>
        </p:sp>
      </p:grpSp>
      <p:grpSp>
        <p:nvGrpSpPr>
          <p:cNvPr id="16" name="Group 15">
            <a:extLst>
              <a:ext uri="{FF2B5EF4-FFF2-40B4-BE49-F238E27FC236}">
                <a16:creationId xmlns:a16="http://schemas.microsoft.com/office/drawing/2014/main" id="{8F8100E0-7AAF-4B30-AE5A-D64C6AA1A22D}"/>
              </a:ext>
            </a:extLst>
          </p:cNvPr>
          <p:cNvGrpSpPr/>
          <p:nvPr/>
        </p:nvGrpSpPr>
        <p:grpSpPr>
          <a:xfrm>
            <a:off x="5798036" y="2665657"/>
            <a:ext cx="998991" cy="3336407"/>
            <a:chOff x="4928290" y="2665657"/>
            <a:chExt cx="998991" cy="3336407"/>
          </a:xfrm>
        </p:grpSpPr>
        <p:cxnSp>
          <p:nvCxnSpPr>
            <p:cNvPr id="17" name="Straight Connector 16">
              <a:extLst>
                <a:ext uri="{FF2B5EF4-FFF2-40B4-BE49-F238E27FC236}">
                  <a16:creationId xmlns:a16="http://schemas.microsoft.com/office/drawing/2014/main" id="{7C216A13-0EF2-4503-AE82-1BCAACAEC531}"/>
                </a:ext>
              </a:extLst>
            </p:cNvPr>
            <p:cNvCxnSpPr>
              <a:cxnSpLocks/>
              <a:stCxn id="18" idx="0"/>
              <a:endCxn id="20" idx="4"/>
            </p:cNvCxnSpPr>
            <p:nvPr/>
          </p:nvCxnSpPr>
          <p:spPr>
            <a:xfrm flipH="1" flipV="1">
              <a:off x="5420470" y="3631422"/>
              <a:ext cx="7316" cy="1470350"/>
            </a:xfrm>
            <a:prstGeom prst="line">
              <a:avLst/>
            </a:prstGeom>
            <a:ln w="76200">
              <a:solidFill>
                <a:schemeClr val="accent3"/>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Oval 17">
              <a:extLst>
                <a:ext uri="{FF2B5EF4-FFF2-40B4-BE49-F238E27FC236}">
                  <a16:creationId xmlns:a16="http://schemas.microsoft.com/office/drawing/2014/main" id="{0D98549A-296F-4179-8E03-12BA6C7105A1}"/>
                </a:ext>
              </a:extLst>
            </p:cNvPr>
            <p:cNvSpPr/>
            <p:nvPr/>
          </p:nvSpPr>
          <p:spPr>
            <a:xfrm>
              <a:off x="5300012" y="5101772"/>
              <a:ext cx="255548" cy="25554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007E006-9AC5-43D1-80BD-1501451D0EF0}"/>
                </a:ext>
              </a:extLst>
            </p:cNvPr>
            <p:cNvSpPr txBox="1"/>
            <p:nvPr/>
          </p:nvSpPr>
          <p:spPr>
            <a:xfrm>
              <a:off x="4928290" y="5417289"/>
              <a:ext cx="998991" cy="584775"/>
            </a:xfrm>
            <a:prstGeom prst="rect">
              <a:avLst/>
            </a:prstGeom>
            <a:noFill/>
          </p:spPr>
          <p:txBody>
            <a:bodyPr wrap="none" rtlCol="0">
              <a:spAutoFit/>
            </a:bodyPr>
            <a:lstStyle/>
            <a:p>
              <a:r>
                <a:rPr lang="en-US" sz="3200" spc="-150" dirty="0">
                  <a:solidFill>
                    <a:schemeClr val="accent3"/>
                  </a:solidFill>
                  <a:latin typeface="+mj-lt"/>
                  <a:cs typeface="Arial" panose="020B0604020202020204" pitchFamily="34" charset="0"/>
                </a:rPr>
                <a:t>2012</a:t>
              </a:r>
            </a:p>
          </p:txBody>
        </p:sp>
        <p:sp>
          <p:nvSpPr>
            <p:cNvPr id="20" name="Oval 19">
              <a:extLst>
                <a:ext uri="{FF2B5EF4-FFF2-40B4-BE49-F238E27FC236}">
                  <a16:creationId xmlns:a16="http://schemas.microsoft.com/office/drawing/2014/main" id="{2DBC61E6-582E-488D-B8A5-B02A1A7D5553}"/>
                </a:ext>
              </a:extLst>
            </p:cNvPr>
            <p:cNvSpPr/>
            <p:nvPr/>
          </p:nvSpPr>
          <p:spPr>
            <a:xfrm>
              <a:off x="4937587" y="2665657"/>
              <a:ext cx="965765" cy="965765"/>
            </a:xfrm>
            <a:prstGeom prst="ellipse">
              <a:avLst/>
            </a:prstGeom>
            <a:solidFill>
              <a:schemeClr val="accent3"/>
            </a:solidFill>
            <a:ln w="28575" cap="flat" cmpd="sng" algn="ctr">
              <a:solidFill>
                <a:schemeClr val="accent3"/>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spc="-150" dirty="0">
                  <a:solidFill>
                    <a:schemeClr val="bg2"/>
                  </a:solidFill>
                  <a:latin typeface="+mj-lt"/>
                </a:rPr>
                <a:t>16</a:t>
              </a:r>
            </a:p>
            <a:p>
              <a:pPr algn="ctr">
                <a:lnSpc>
                  <a:spcPts val="1400"/>
                </a:lnSpc>
              </a:pPr>
              <a:r>
                <a:rPr lang="en-US" sz="1600" spc="-150" dirty="0">
                  <a:solidFill>
                    <a:schemeClr val="bg2"/>
                  </a:solidFill>
                  <a:latin typeface="Rockwell" panose="02060603020205020403" pitchFamily="18" charset="0"/>
                </a:rPr>
                <a:t>+ D.C.</a:t>
              </a:r>
            </a:p>
          </p:txBody>
        </p:sp>
      </p:grpSp>
      <p:grpSp>
        <p:nvGrpSpPr>
          <p:cNvPr id="21" name="Group 20">
            <a:extLst>
              <a:ext uri="{FF2B5EF4-FFF2-40B4-BE49-F238E27FC236}">
                <a16:creationId xmlns:a16="http://schemas.microsoft.com/office/drawing/2014/main" id="{201831FF-4F8E-45C5-AF0B-80B90B6FBD9F}"/>
              </a:ext>
            </a:extLst>
          </p:cNvPr>
          <p:cNvGrpSpPr/>
          <p:nvPr/>
        </p:nvGrpSpPr>
        <p:grpSpPr>
          <a:xfrm>
            <a:off x="7683678" y="2215228"/>
            <a:ext cx="998991" cy="3795628"/>
            <a:chOff x="6959919" y="2215228"/>
            <a:chExt cx="998991" cy="3795628"/>
          </a:xfrm>
        </p:grpSpPr>
        <p:cxnSp>
          <p:nvCxnSpPr>
            <p:cNvPr id="22" name="Straight Connector 21">
              <a:extLst>
                <a:ext uri="{FF2B5EF4-FFF2-40B4-BE49-F238E27FC236}">
                  <a16:creationId xmlns:a16="http://schemas.microsoft.com/office/drawing/2014/main" id="{2D6AF5B1-EC28-428B-AB48-B53878984747}"/>
                </a:ext>
              </a:extLst>
            </p:cNvPr>
            <p:cNvCxnSpPr>
              <a:cxnSpLocks/>
              <a:stCxn id="23" idx="0"/>
              <a:endCxn id="25" idx="4"/>
            </p:cNvCxnSpPr>
            <p:nvPr/>
          </p:nvCxnSpPr>
          <p:spPr>
            <a:xfrm flipH="1" flipV="1">
              <a:off x="7450234" y="3180993"/>
              <a:ext cx="18363" cy="1920779"/>
            </a:xfrm>
            <a:prstGeom prst="line">
              <a:avLst/>
            </a:prstGeom>
            <a:ln w="76200">
              <a:solidFill>
                <a:schemeClr val="accent4"/>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3" name="Oval 22">
              <a:extLst>
                <a:ext uri="{FF2B5EF4-FFF2-40B4-BE49-F238E27FC236}">
                  <a16:creationId xmlns:a16="http://schemas.microsoft.com/office/drawing/2014/main" id="{E28A31A6-689F-495F-9DBE-06F0F465C5C6}"/>
                </a:ext>
              </a:extLst>
            </p:cNvPr>
            <p:cNvSpPr/>
            <p:nvPr/>
          </p:nvSpPr>
          <p:spPr>
            <a:xfrm>
              <a:off x="7340823" y="5101772"/>
              <a:ext cx="255548" cy="25554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280C4A-B338-408F-B33B-BB3E645DB265}"/>
                </a:ext>
              </a:extLst>
            </p:cNvPr>
            <p:cNvSpPr txBox="1"/>
            <p:nvPr/>
          </p:nvSpPr>
          <p:spPr>
            <a:xfrm>
              <a:off x="6959919" y="5426081"/>
              <a:ext cx="998991" cy="584775"/>
            </a:xfrm>
            <a:prstGeom prst="rect">
              <a:avLst/>
            </a:prstGeom>
            <a:noFill/>
          </p:spPr>
          <p:txBody>
            <a:bodyPr wrap="none" rtlCol="0">
              <a:spAutoFit/>
            </a:bodyPr>
            <a:lstStyle/>
            <a:p>
              <a:r>
                <a:rPr lang="en-US" sz="3200" spc="-150" dirty="0">
                  <a:solidFill>
                    <a:schemeClr val="accent4"/>
                  </a:solidFill>
                  <a:latin typeface="+mj-lt"/>
                  <a:cs typeface="Arial" panose="020B0604020202020204" pitchFamily="34" charset="0"/>
                </a:rPr>
                <a:t>2014</a:t>
              </a:r>
            </a:p>
          </p:txBody>
        </p:sp>
        <p:sp>
          <p:nvSpPr>
            <p:cNvPr id="25" name="Oval 24">
              <a:extLst>
                <a:ext uri="{FF2B5EF4-FFF2-40B4-BE49-F238E27FC236}">
                  <a16:creationId xmlns:a16="http://schemas.microsoft.com/office/drawing/2014/main" id="{3AB603CE-0C09-4616-8573-1BE41D22D414}"/>
                </a:ext>
              </a:extLst>
            </p:cNvPr>
            <p:cNvSpPr/>
            <p:nvPr/>
          </p:nvSpPr>
          <p:spPr>
            <a:xfrm>
              <a:off x="6967351" y="2215228"/>
              <a:ext cx="965765" cy="965765"/>
            </a:xfrm>
            <a:prstGeom prst="ellipse">
              <a:avLst/>
            </a:prstGeom>
            <a:solidFill>
              <a:schemeClr val="accent4"/>
            </a:solidFill>
            <a:ln w="28575" cap="flat"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spc="-150" dirty="0">
                  <a:solidFill>
                    <a:schemeClr val="bg2"/>
                  </a:solidFill>
                  <a:latin typeface="+mj-lt"/>
                </a:rPr>
                <a:t>19</a:t>
              </a:r>
            </a:p>
            <a:p>
              <a:pPr algn="ctr">
                <a:lnSpc>
                  <a:spcPts val="1400"/>
                </a:lnSpc>
              </a:pPr>
              <a:r>
                <a:rPr lang="en-US" sz="1600" spc="-150" dirty="0">
                  <a:solidFill>
                    <a:schemeClr val="bg2"/>
                  </a:solidFill>
                  <a:latin typeface="Rockwell" panose="02060603020205020403" pitchFamily="18" charset="0"/>
                </a:rPr>
                <a:t>+ D.C.</a:t>
              </a:r>
            </a:p>
          </p:txBody>
        </p:sp>
      </p:grpSp>
      <p:grpSp>
        <p:nvGrpSpPr>
          <p:cNvPr id="26" name="Group 25">
            <a:extLst>
              <a:ext uri="{FF2B5EF4-FFF2-40B4-BE49-F238E27FC236}">
                <a16:creationId xmlns:a16="http://schemas.microsoft.com/office/drawing/2014/main" id="{ED7AB61B-142E-4A7C-B924-253D8354749F}"/>
              </a:ext>
            </a:extLst>
          </p:cNvPr>
          <p:cNvGrpSpPr/>
          <p:nvPr/>
        </p:nvGrpSpPr>
        <p:grpSpPr>
          <a:xfrm>
            <a:off x="8971157" y="1628453"/>
            <a:ext cx="2173224" cy="4383630"/>
            <a:chOff x="8422793" y="1628453"/>
            <a:chExt cx="2173224" cy="4383630"/>
          </a:xfrm>
        </p:grpSpPr>
        <p:sp>
          <p:nvSpPr>
            <p:cNvPr id="27" name="TextBox 26">
              <a:extLst>
                <a:ext uri="{FF2B5EF4-FFF2-40B4-BE49-F238E27FC236}">
                  <a16:creationId xmlns:a16="http://schemas.microsoft.com/office/drawing/2014/main" id="{3A297262-1D35-42D3-9212-A359F26354FC}"/>
                </a:ext>
              </a:extLst>
            </p:cNvPr>
            <p:cNvSpPr txBox="1"/>
            <p:nvPr/>
          </p:nvSpPr>
          <p:spPr>
            <a:xfrm>
              <a:off x="8422793" y="5427308"/>
              <a:ext cx="2173224" cy="584775"/>
            </a:xfrm>
            <a:prstGeom prst="rect">
              <a:avLst/>
            </a:prstGeom>
            <a:noFill/>
          </p:spPr>
          <p:txBody>
            <a:bodyPr wrap="none" rtlCol="0">
              <a:spAutoFit/>
            </a:bodyPr>
            <a:lstStyle/>
            <a:p>
              <a:r>
                <a:rPr lang="en-US" sz="3200" spc="-150" dirty="0">
                  <a:solidFill>
                    <a:schemeClr val="accent5"/>
                  </a:solidFill>
                  <a:latin typeface="+mj-lt"/>
                  <a:cs typeface="Arial" panose="020B0604020202020204" pitchFamily="34" charset="0"/>
                </a:rPr>
                <a:t>2017-Today</a:t>
              </a:r>
            </a:p>
          </p:txBody>
        </p:sp>
        <p:cxnSp>
          <p:nvCxnSpPr>
            <p:cNvPr id="28" name="Straight Connector 27">
              <a:extLst>
                <a:ext uri="{FF2B5EF4-FFF2-40B4-BE49-F238E27FC236}">
                  <a16:creationId xmlns:a16="http://schemas.microsoft.com/office/drawing/2014/main" id="{E985DDA9-2FCB-4697-9EAD-369F12076167}"/>
                </a:ext>
              </a:extLst>
            </p:cNvPr>
            <p:cNvCxnSpPr>
              <a:cxnSpLocks/>
              <a:stCxn id="30" idx="0"/>
              <a:endCxn id="29" idx="4"/>
            </p:cNvCxnSpPr>
            <p:nvPr/>
          </p:nvCxnSpPr>
          <p:spPr>
            <a:xfrm flipV="1">
              <a:off x="9509406" y="2594218"/>
              <a:ext cx="0" cy="2507554"/>
            </a:xfrm>
            <a:prstGeom prst="line">
              <a:avLst/>
            </a:prstGeom>
            <a:ln w="76200">
              <a:solidFill>
                <a:schemeClr val="accent5"/>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9" name="Oval 28">
              <a:extLst>
                <a:ext uri="{FF2B5EF4-FFF2-40B4-BE49-F238E27FC236}">
                  <a16:creationId xmlns:a16="http://schemas.microsoft.com/office/drawing/2014/main" id="{79C1FA13-B2DC-47D5-B22D-37561D8D1C40}"/>
                </a:ext>
              </a:extLst>
            </p:cNvPr>
            <p:cNvSpPr/>
            <p:nvPr/>
          </p:nvSpPr>
          <p:spPr>
            <a:xfrm>
              <a:off x="9026523" y="1628453"/>
              <a:ext cx="965765" cy="965765"/>
            </a:xfrm>
            <a:prstGeom prst="ellipse">
              <a:avLst/>
            </a:prstGeom>
            <a:solidFill>
              <a:schemeClr val="accent5"/>
            </a:solidFill>
            <a:ln w="28575" cap="flat" cmpd="sng" algn="ctr">
              <a:solidFill>
                <a:schemeClr val="accent5"/>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spc="-300" dirty="0">
                  <a:solidFill>
                    <a:schemeClr val="bg2"/>
                  </a:solidFill>
                  <a:latin typeface="+mj-lt"/>
                </a:rPr>
                <a:t>22</a:t>
              </a:r>
            </a:p>
            <a:p>
              <a:pPr algn="ctr">
                <a:lnSpc>
                  <a:spcPts val="1400"/>
                </a:lnSpc>
              </a:pPr>
              <a:r>
                <a:rPr lang="en-US" sz="1600" spc="-150" dirty="0">
                  <a:solidFill>
                    <a:schemeClr val="bg2"/>
                  </a:solidFill>
                  <a:latin typeface="Rockwell" panose="02060603020205020403" pitchFamily="18" charset="0"/>
                </a:rPr>
                <a:t>+ D.C.</a:t>
              </a:r>
            </a:p>
          </p:txBody>
        </p:sp>
        <p:sp>
          <p:nvSpPr>
            <p:cNvPr id="30" name="Oval 29">
              <a:extLst>
                <a:ext uri="{FF2B5EF4-FFF2-40B4-BE49-F238E27FC236}">
                  <a16:creationId xmlns:a16="http://schemas.microsoft.com/office/drawing/2014/main" id="{58B39898-1DBD-4724-8E69-9C544FF0BB53}"/>
                </a:ext>
              </a:extLst>
            </p:cNvPr>
            <p:cNvSpPr/>
            <p:nvPr/>
          </p:nvSpPr>
          <p:spPr>
            <a:xfrm>
              <a:off x="9381632" y="5101772"/>
              <a:ext cx="255548" cy="25554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7DD14B65-9562-4BCA-8973-DD8EE901D650}"/>
              </a:ext>
            </a:extLst>
          </p:cNvPr>
          <p:cNvSpPr txBox="1"/>
          <p:nvPr/>
        </p:nvSpPr>
        <p:spPr>
          <a:xfrm>
            <a:off x="1044851" y="1784560"/>
            <a:ext cx="2955620" cy="1528624"/>
          </a:xfrm>
          <a:prstGeom prst="rect">
            <a:avLst/>
          </a:prstGeom>
          <a:solidFill>
            <a:schemeClr val="accent3"/>
          </a:solidFill>
          <a:effectLst/>
        </p:spPr>
        <p:txBody>
          <a:bodyPr wrap="square" rtlCol="0" anchor="ctr">
            <a:spAutoFit/>
          </a:bodyPr>
          <a:lstStyle/>
          <a:p>
            <a:pPr algn="ctr">
              <a:lnSpc>
                <a:spcPts val="2800"/>
              </a:lnSpc>
            </a:pPr>
            <a:r>
              <a:rPr lang="en-US" sz="2400" dirty="0">
                <a:solidFill>
                  <a:schemeClr val="bg2"/>
                </a:solidFill>
                <a:latin typeface="+mj-lt"/>
              </a:rPr>
              <a:t>States where NPs don’t have to have an agreement with a specific physician</a:t>
            </a:r>
          </a:p>
        </p:txBody>
      </p:sp>
      <p:sp>
        <p:nvSpPr>
          <p:cNvPr id="32" name="Slide Number Placeholder 5">
            <a:extLst>
              <a:ext uri="{FF2B5EF4-FFF2-40B4-BE49-F238E27FC236}">
                <a16:creationId xmlns:a16="http://schemas.microsoft.com/office/drawing/2014/main" id="{E9BFF639-B472-4C24-BE74-8387DD7456AB}"/>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F8539E-2858-43AB-BA9D-8F72C138F5B5}" type="slidenum">
              <a:rPr kumimoji="0" lang="en-US" sz="1200" u="none" strike="noStrike" kern="1200" cap="none" spc="0" normalizeH="0" baseline="0" noProof="0" smtClean="0">
                <a:ln>
                  <a:noFill/>
                </a:ln>
                <a:solidFill>
                  <a:prstClr val="white"/>
                </a:solidFill>
                <a:effectLst/>
                <a:uLnTx/>
                <a:uFillTx/>
                <a:latin typeface="Rockwell" panose="02060603020205020403" pitchFamily="18"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spTree>
    <p:extLst>
      <p:ext uri="{BB962C8B-B14F-4D97-AF65-F5344CB8AC3E}">
        <p14:creationId xmlns:p14="http://schemas.microsoft.com/office/powerpoint/2010/main" val="295152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75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750" fill="hold"/>
                                        <p:tgtEl>
                                          <p:spTgt spid="6"/>
                                        </p:tgtEl>
                                        <p:attrNameLst>
                                          <p:attrName>ppt_x</p:attrName>
                                        </p:attrNameLst>
                                      </p:cBhvr>
                                      <p:tavLst>
                                        <p:tav tm="0">
                                          <p:val>
                                            <p:strVal val="#ppt_x"/>
                                          </p:val>
                                        </p:tav>
                                        <p:tav tm="100000">
                                          <p:val>
                                            <p:strVal val="#ppt_x"/>
                                          </p:val>
                                        </p:tav>
                                      </p:tavLst>
                                    </p:anim>
                                    <p:anim calcmode="lin" valueType="num">
                                      <p:cBhvr additive="base">
                                        <p:cTn id="23" dur="75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75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nodeType="afterEffect">
                                  <p:stCondLst>
                                    <p:cond delay="7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ppt_x"/>
                                          </p:val>
                                        </p:tav>
                                        <p:tav tm="100000">
                                          <p:val>
                                            <p:strVal val="#ppt_x"/>
                                          </p:val>
                                        </p:tav>
                                      </p:tavLst>
                                    </p:anim>
                                    <p:anim calcmode="lin" valueType="num">
                                      <p:cBhvr additive="base">
                                        <p:cTn id="33" dur="75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75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750" fill="hold"/>
                                        <p:tgtEl>
                                          <p:spTgt spid="21"/>
                                        </p:tgtEl>
                                        <p:attrNameLst>
                                          <p:attrName>ppt_x</p:attrName>
                                        </p:attrNameLst>
                                      </p:cBhvr>
                                      <p:tavLst>
                                        <p:tav tm="0">
                                          <p:val>
                                            <p:strVal val="#ppt_x"/>
                                          </p:val>
                                        </p:tav>
                                        <p:tav tm="100000">
                                          <p:val>
                                            <p:strVal val="#ppt_x"/>
                                          </p:val>
                                        </p:tav>
                                      </p:tavLst>
                                    </p:anim>
                                    <p:anim calcmode="lin" valueType="num">
                                      <p:cBhvr additive="base">
                                        <p:cTn id="38" dur="750" fill="hold"/>
                                        <p:tgtEl>
                                          <p:spTgt spid="21"/>
                                        </p:tgtEl>
                                        <p:attrNameLst>
                                          <p:attrName>ppt_y</p:attrName>
                                        </p:attrNameLst>
                                      </p:cBhvr>
                                      <p:tavLst>
                                        <p:tav tm="0">
                                          <p:val>
                                            <p:strVal val="1+#ppt_h/2"/>
                                          </p:val>
                                        </p:tav>
                                        <p:tav tm="100000">
                                          <p:val>
                                            <p:strVal val="#ppt_y"/>
                                          </p:val>
                                        </p:tav>
                                      </p:tavLst>
                                    </p:anim>
                                  </p:childTnLst>
                                </p:cTn>
                              </p:par>
                            </p:childTnLst>
                          </p:cTn>
                        </p:par>
                        <p:par>
                          <p:cTn id="39" fill="hold">
                            <p:stCondLst>
                              <p:cond delay="7500"/>
                            </p:stCondLst>
                            <p:childTnLst>
                              <p:par>
                                <p:cTn id="40" presetID="2" presetClass="entr" presetSubtype="4" fill="hold" nodeType="afterEffect">
                                  <p:stCondLst>
                                    <p:cond delay="75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750" fill="hold"/>
                                        <p:tgtEl>
                                          <p:spTgt spid="26"/>
                                        </p:tgtEl>
                                        <p:attrNameLst>
                                          <p:attrName>ppt_x</p:attrName>
                                        </p:attrNameLst>
                                      </p:cBhvr>
                                      <p:tavLst>
                                        <p:tav tm="0">
                                          <p:val>
                                            <p:strVal val="#ppt_x"/>
                                          </p:val>
                                        </p:tav>
                                        <p:tav tm="100000">
                                          <p:val>
                                            <p:strVal val="#ppt_x"/>
                                          </p:val>
                                        </p:tav>
                                      </p:tavLst>
                                    </p:anim>
                                    <p:anim calcmode="lin" valueType="num">
                                      <p:cBhvr additive="base">
                                        <p:cTn id="43"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tagon 17">
            <a:extLst>
              <a:ext uri="{FF2B5EF4-FFF2-40B4-BE49-F238E27FC236}">
                <a16:creationId xmlns:a16="http://schemas.microsoft.com/office/drawing/2014/main" id="{793949F7-F542-DE4C-A133-56672FBEFE44}"/>
              </a:ext>
            </a:extLst>
          </p:cNvPr>
          <p:cNvSpPr/>
          <p:nvPr/>
        </p:nvSpPr>
        <p:spPr>
          <a:xfrm>
            <a:off x="3416300" y="1485329"/>
            <a:ext cx="7861300" cy="548640"/>
          </a:xfrm>
          <a:prstGeom prst="homePlate">
            <a:avLst/>
          </a:prstGeom>
          <a:gradFill flip="none" rotWithShape="1">
            <a:gsLst>
              <a:gs pos="75000">
                <a:schemeClr val="tx2"/>
              </a:gs>
              <a:gs pos="99000">
                <a:schemeClr val="tx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2" name="Title 1">
            <a:extLst>
              <a:ext uri="{FF2B5EF4-FFF2-40B4-BE49-F238E27FC236}">
                <a16:creationId xmlns:a16="http://schemas.microsoft.com/office/drawing/2014/main" id="{5C03F8CB-6284-4C59-8F1F-73A65111E3C8}"/>
              </a:ext>
            </a:extLst>
          </p:cNvPr>
          <p:cNvSpPr>
            <a:spLocks noGrp="1"/>
          </p:cNvSpPr>
          <p:nvPr>
            <p:ph type="title"/>
          </p:nvPr>
        </p:nvSpPr>
        <p:spPr>
          <a:xfrm>
            <a:off x="330584" y="291635"/>
            <a:ext cx="11869803" cy="801964"/>
          </a:xfrm>
        </p:spPr>
        <p:txBody>
          <a:bodyPr>
            <a:normAutofit/>
          </a:bodyPr>
          <a:lstStyle/>
          <a:p>
            <a:r>
              <a:rPr lang="en-US" sz="4300" dirty="0">
                <a:latin typeface="Rockwell" panose="02060603020205020403" pitchFamily="18" charset="0"/>
              </a:rPr>
              <a:t>What Will We Cover Today?</a:t>
            </a:r>
          </a:p>
        </p:txBody>
      </p:sp>
      <p:sp>
        <p:nvSpPr>
          <p:cNvPr id="13" name="Slide Number Placeholder 5">
            <a:extLst>
              <a:ext uri="{FF2B5EF4-FFF2-40B4-BE49-F238E27FC236}">
                <a16:creationId xmlns:a16="http://schemas.microsoft.com/office/drawing/2014/main" id="{AC0DB72E-F528-4AC6-BE7A-CA7D6A416F18}"/>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F8539E-2858-43AB-BA9D-8F72C138F5B5}" type="slidenum">
              <a:rPr kumimoji="0" lang="en-US" sz="1200" u="none" strike="noStrike" kern="1200" cap="none" spc="0" normalizeH="0" baseline="0" noProof="0" smtClean="0">
                <a:ln>
                  <a:noFill/>
                </a:ln>
                <a:solidFill>
                  <a:prstClr val="white"/>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prstClr val="white"/>
              </a:solidFill>
              <a:effectLst/>
              <a:uLnTx/>
              <a:uFillTx/>
              <a:ea typeface="+mn-ea"/>
              <a:cs typeface="+mn-cs"/>
            </a:endParaRPr>
          </a:p>
        </p:txBody>
      </p:sp>
      <p:sp>
        <p:nvSpPr>
          <p:cNvPr id="10" name="Pentagon 9">
            <a:extLst>
              <a:ext uri="{FF2B5EF4-FFF2-40B4-BE49-F238E27FC236}">
                <a16:creationId xmlns:a16="http://schemas.microsoft.com/office/drawing/2014/main" id="{C5CF2005-4B6C-884E-9A44-94CBD9744139}"/>
              </a:ext>
            </a:extLst>
          </p:cNvPr>
          <p:cNvSpPr/>
          <p:nvPr/>
        </p:nvSpPr>
        <p:spPr>
          <a:xfrm>
            <a:off x="3416300" y="2166682"/>
            <a:ext cx="7861300" cy="548640"/>
          </a:xfrm>
          <a:prstGeom prst="homePlate">
            <a:avLst/>
          </a:prstGeom>
          <a:gradFill flip="none" rotWithShape="1">
            <a:gsLst>
              <a:gs pos="75000">
                <a:schemeClr val="accent1"/>
              </a:gs>
              <a:gs pos="100000">
                <a:schemeClr val="accent1">
                  <a:lumMod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12" name="Pentagon 11">
            <a:extLst>
              <a:ext uri="{FF2B5EF4-FFF2-40B4-BE49-F238E27FC236}">
                <a16:creationId xmlns:a16="http://schemas.microsoft.com/office/drawing/2014/main" id="{90DA9370-FBC1-9B48-9F1A-0AE08D2C8DE7}"/>
              </a:ext>
            </a:extLst>
          </p:cNvPr>
          <p:cNvSpPr/>
          <p:nvPr/>
        </p:nvSpPr>
        <p:spPr>
          <a:xfrm>
            <a:off x="3416300" y="2848035"/>
            <a:ext cx="7861300" cy="548640"/>
          </a:xfrm>
          <a:prstGeom prst="homePlate">
            <a:avLst/>
          </a:prstGeom>
          <a:gradFill>
            <a:gsLst>
              <a:gs pos="74000">
                <a:schemeClr val="accent2"/>
              </a:gs>
              <a:gs pos="100000">
                <a:schemeClr val="accent2">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14" name="Pentagon 13">
            <a:extLst>
              <a:ext uri="{FF2B5EF4-FFF2-40B4-BE49-F238E27FC236}">
                <a16:creationId xmlns:a16="http://schemas.microsoft.com/office/drawing/2014/main" id="{B60FC0BC-68AF-6644-8AAC-E6DDCEBE9828}"/>
              </a:ext>
            </a:extLst>
          </p:cNvPr>
          <p:cNvSpPr/>
          <p:nvPr/>
        </p:nvSpPr>
        <p:spPr>
          <a:xfrm>
            <a:off x="3416300" y="3529388"/>
            <a:ext cx="7861300" cy="548640"/>
          </a:xfrm>
          <a:prstGeom prst="homePlate">
            <a:avLst/>
          </a:prstGeom>
          <a:gradFill>
            <a:gsLst>
              <a:gs pos="75000">
                <a:schemeClr val="accent3"/>
              </a:gs>
              <a:gs pos="100000">
                <a:schemeClr val="accent3">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15" name="Pentagon 14">
            <a:extLst>
              <a:ext uri="{FF2B5EF4-FFF2-40B4-BE49-F238E27FC236}">
                <a16:creationId xmlns:a16="http://schemas.microsoft.com/office/drawing/2014/main" id="{4532776A-419C-504A-AB56-2108AE5595BF}"/>
              </a:ext>
            </a:extLst>
          </p:cNvPr>
          <p:cNvSpPr/>
          <p:nvPr/>
        </p:nvSpPr>
        <p:spPr>
          <a:xfrm>
            <a:off x="3416300" y="4210741"/>
            <a:ext cx="7861300" cy="548640"/>
          </a:xfrm>
          <a:prstGeom prst="homePlate">
            <a:avLst/>
          </a:prstGeom>
          <a:gradFill>
            <a:gsLst>
              <a:gs pos="75000">
                <a:schemeClr val="accent4"/>
              </a:gs>
              <a:gs pos="100000">
                <a:schemeClr val="accent4">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16" name="Pentagon 15">
            <a:extLst>
              <a:ext uri="{FF2B5EF4-FFF2-40B4-BE49-F238E27FC236}">
                <a16:creationId xmlns:a16="http://schemas.microsoft.com/office/drawing/2014/main" id="{EC2D949C-75DF-CD42-8641-62B155C74F0E}"/>
              </a:ext>
            </a:extLst>
          </p:cNvPr>
          <p:cNvSpPr/>
          <p:nvPr/>
        </p:nvSpPr>
        <p:spPr>
          <a:xfrm>
            <a:off x="3416300" y="4892094"/>
            <a:ext cx="7861300" cy="548640"/>
          </a:xfrm>
          <a:prstGeom prst="homePlate">
            <a:avLst/>
          </a:prstGeom>
          <a:gradFill>
            <a:gsLst>
              <a:gs pos="75000">
                <a:schemeClr val="accent5"/>
              </a:gs>
              <a:gs pos="100000">
                <a:schemeClr val="accent5">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17" name="Pentagon 16">
            <a:extLst>
              <a:ext uri="{FF2B5EF4-FFF2-40B4-BE49-F238E27FC236}">
                <a16:creationId xmlns:a16="http://schemas.microsoft.com/office/drawing/2014/main" id="{27CEA112-B1F8-214D-B84B-9A868E696E86}"/>
              </a:ext>
            </a:extLst>
          </p:cNvPr>
          <p:cNvSpPr/>
          <p:nvPr/>
        </p:nvSpPr>
        <p:spPr>
          <a:xfrm>
            <a:off x="3416300" y="5573449"/>
            <a:ext cx="7861300" cy="548640"/>
          </a:xfrm>
          <a:prstGeom prst="homePlate">
            <a:avLst/>
          </a:prstGeom>
          <a:gradFill>
            <a:gsLst>
              <a:gs pos="75000">
                <a:schemeClr val="accent6"/>
              </a:gs>
              <a:gs pos="100000">
                <a:schemeClr val="accent6">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7" name="Rectangle 6">
            <a:extLst>
              <a:ext uri="{FF2B5EF4-FFF2-40B4-BE49-F238E27FC236}">
                <a16:creationId xmlns:a16="http://schemas.microsoft.com/office/drawing/2014/main" id="{456FBF27-6FDF-2B4A-989C-49123B34B244}"/>
              </a:ext>
            </a:extLst>
          </p:cNvPr>
          <p:cNvSpPr/>
          <p:nvPr/>
        </p:nvSpPr>
        <p:spPr>
          <a:xfrm>
            <a:off x="-31532" y="1483648"/>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8" name="Picture 7">
            <a:extLst>
              <a:ext uri="{FF2B5EF4-FFF2-40B4-BE49-F238E27FC236}">
                <a16:creationId xmlns:a16="http://schemas.microsoft.com/office/drawing/2014/main" id="{97E968A6-902B-1943-B944-D73FCF58B923}"/>
              </a:ext>
            </a:extLst>
          </p:cNvPr>
          <p:cNvPicPr>
            <a:picLocks noChangeAspect="1"/>
          </p:cNvPicPr>
          <p:nvPr/>
        </p:nvPicPr>
        <p:blipFill>
          <a:blip r:embed="rId3"/>
          <a:stretch>
            <a:fillRect/>
          </a:stretch>
        </p:blipFill>
        <p:spPr>
          <a:xfrm>
            <a:off x="506590" y="2583280"/>
            <a:ext cx="2371588" cy="1177384"/>
          </a:xfrm>
          <a:prstGeom prst="rect">
            <a:avLst/>
          </a:prstGeom>
        </p:spPr>
      </p:pic>
    </p:spTree>
    <p:extLst>
      <p:ext uri="{BB962C8B-B14F-4D97-AF65-F5344CB8AC3E}">
        <p14:creationId xmlns:p14="http://schemas.microsoft.com/office/powerpoint/2010/main" val="36948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1000" fill="hold"/>
                                        <p:tgtEl>
                                          <p:spTgt spid="18">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1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10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1" nodeType="afterEffect">
                                  <p:stCondLst>
                                    <p:cond delay="0"/>
                                  </p:stCondLst>
                                  <p:childTnLst>
                                    <p:set>
                                      <p:cBhvr>
                                        <p:cTn id="15" dur="1" fill="hold">
                                          <p:stCondLst>
                                            <p:cond delay="0"/>
                                          </p:stCondLst>
                                        </p:cTn>
                                        <p:tgtEl>
                                          <p:spTgt spid="10">
                                            <p:bg/>
                                          </p:spTgt>
                                        </p:tgtEl>
                                        <p:attrNameLst>
                                          <p:attrName>style.visibility</p:attrName>
                                        </p:attrNameLst>
                                      </p:cBhvr>
                                      <p:to>
                                        <p:strVal val="visible"/>
                                      </p:to>
                                    </p:set>
                                    <p:anim calcmode="lin" valueType="num">
                                      <p:cBhvr additive="base">
                                        <p:cTn id="16"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10">
                                            <p:bg/>
                                          </p:spTgt>
                                        </p:tgtEl>
                                        <p:attrNameLst>
                                          <p:attrName>ppt_y</p:attrName>
                                        </p:attrNameLst>
                                      </p:cBhvr>
                                      <p:tavLst>
                                        <p:tav tm="0">
                                          <p:val>
                                            <p:strVal val="#ppt_y"/>
                                          </p:val>
                                        </p:tav>
                                        <p:tav tm="100000">
                                          <p:val>
                                            <p:strVal val="#ppt_y"/>
                                          </p:val>
                                        </p:tav>
                                      </p:tavLst>
                                    </p:anim>
                                  </p:childTnLst>
                                </p:cTn>
                              </p:par>
                              <p:par>
                                <p:cTn id="18" presetID="2" presetClass="entr" presetSubtype="8" fill="hold" grpId="1"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1" nodeType="after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10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1"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1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1" nodeType="afterEffect">
                                  <p:stCondLst>
                                    <p:cond delay="0"/>
                                  </p:stCondLst>
                                  <p:childTnLst>
                                    <p:set>
                                      <p:cBhvr>
                                        <p:cTn id="33" dur="1" fill="hold">
                                          <p:stCondLst>
                                            <p:cond delay="0"/>
                                          </p:stCondLst>
                                        </p:cTn>
                                        <p:tgtEl>
                                          <p:spTgt spid="14">
                                            <p:bg/>
                                          </p:spTgt>
                                        </p:tgtEl>
                                        <p:attrNameLst>
                                          <p:attrName>style.visibility</p:attrName>
                                        </p:attrNameLst>
                                      </p:cBhvr>
                                      <p:to>
                                        <p:strVal val="visible"/>
                                      </p:to>
                                    </p:set>
                                    <p:anim calcmode="lin" valueType="num">
                                      <p:cBhvr additive="base">
                                        <p:cTn id="34" dur="1000" fill="hold"/>
                                        <p:tgtEl>
                                          <p:spTgt spid="14">
                                            <p:bg/>
                                          </p:spTgt>
                                        </p:tgtEl>
                                        <p:attrNameLst>
                                          <p:attrName>ppt_x</p:attrName>
                                        </p:attrNameLst>
                                      </p:cBhvr>
                                      <p:tavLst>
                                        <p:tav tm="0">
                                          <p:val>
                                            <p:strVal val="0-#ppt_w/2"/>
                                          </p:val>
                                        </p:tav>
                                        <p:tav tm="100000">
                                          <p:val>
                                            <p:strVal val="#ppt_x"/>
                                          </p:val>
                                        </p:tav>
                                      </p:tavLst>
                                    </p:anim>
                                    <p:anim calcmode="lin" valueType="num">
                                      <p:cBhvr additive="base">
                                        <p:cTn id="35" dur="1000" fill="hold"/>
                                        <p:tgtEl>
                                          <p:spTgt spid="14">
                                            <p:bg/>
                                          </p:spTgt>
                                        </p:tgtEl>
                                        <p:attrNameLst>
                                          <p:attrName>ppt_y</p:attrName>
                                        </p:attrNameLst>
                                      </p:cBhvr>
                                      <p:tavLst>
                                        <p:tav tm="0">
                                          <p:val>
                                            <p:strVal val="#ppt_y"/>
                                          </p:val>
                                        </p:tav>
                                        <p:tav tm="100000">
                                          <p:val>
                                            <p:strVal val="#ppt_y"/>
                                          </p:val>
                                        </p:tav>
                                      </p:tavLst>
                                    </p:anim>
                                  </p:childTnLst>
                                </p:cTn>
                              </p:par>
                              <p:par>
                                <p:cTn id="36" presetID="2" presetClass="entr" presetSubtype="8" fill="hold" grpId="1"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8" fill="hold" grpId="1" nodeType="afterEffect">
                                  <p:stCondLst>
                                    <p:cond delay="0"/>
                                  </p:stCondLst>
                                  <p:childTnLst>
                                    <p:set>
                                      <p:cBhvr>
                                        <p:cTn id="42" dur="1" fill="hold">
                                          <p:stCondLst>
                                            <p:cond delay="0"/>
                                          </p:stCondLst>
                                        </p:cTn>
                                        <p:tgtEl>
                                          <p:spTgt spid="15">
                                            <p:bg/>
                                          </p:spTgt>
                                        </p:tgtEl>
                                        <p:attrNameLst>
                                          <p:attrName>style.visibility</p:attrName>
                                        </p:attrNameLst>
                                      </p:cBhvr>
                                      <p:to>
                                        <p:strVal val="visible"/>
                                      </p:to>
                                    </p:set>
                                    <p:anim calcmode="lin" valueType="num">
                                      <p:cBhvr additive="base">
                                        <p:cTn id="43" dur="1000" fill="hold"/>
                                        <p:tgtEl>
                                          <p:spTgt spid="15">
                                            <p:bg/>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5">
                                            <p:bg/>
                                          </p:spTgt>
                                        </p:tgtEl>
                                        <p:attrNameLst>
                                          <p:attrName>ppt_y</p:attrName>
                                        </p:attrNameLst>
                                      </p:cBhvr>
                                      <p:tavLst>
                                        <p:tav tm="0">
                                          <p:val>
                                            <p:strVal val="#ppt_y"/>
                                          </p:val>
                                        </p:tav>
                                        <p:tav tm="100000">
                                          <p:val>
                                            <p:strVal val="#ppt_y"/>
                                          </p:val>
                                        </p:tav>
                                      </p:tavLst>
                                    </p:anim>
                                  </p:childTnLst>
                                </p:cTn>
                              </p:par>
                              <p:par>
                                <p:cTn id="45" presetID="2" presetClass="entr" presetSubtype="8" fill="hold" grpId="1"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additive="base">
                                        <p:cTn id="47" dur="10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2" presetClass="entr" presetSubtype="8" fill="hold" grpId="1" nodeType="afterEffect">
                                  <p:stCondLst>
                                    <p:cond delay="0"/>
                                  </p:stCondLst>
                                  <p:childTnLst>
                                    <p:set>
                                      <p:cBhvr>
                                        <p:cTn id="51" dur="1" fill="hold">
                                          <p:stCondLst>
                                            <p:cond delay="0"/>
                                          </p:stCondLst>
                                        </p:cTn>
                                        <p:tgtEl>
                                          <p:spTgt spid="16">
                                            <p:bg/>
                                          </p:spTgt>
                                        </p:tgtEl>
                                        <p:attrNameLst>
                                          <p:attrName>style.visibility</p:attrName>
                                        </p:attrNameLst>
                                      </p:cBhvr>
                                      <p:to>
                                        <p:strVal val="visible"/>
                                      </p:to>
                                    </p:set>
                                    <p:anim calcmode="lin" valueType="num">
                                      <p:cBhvr additive="base">
                                        <p:cTn id="52" dur="1000" fill="hold"/>
                                        <p:tgtEl>
                                          <p:spTgt spid="16">
                                            <p:bg/>
                                          </p:spTgt>
                                        </p:tgtEl>
                                        <p:attrNameLst>
                                          <p:attrName>ppt_x</p:attrName>
                                        </p:attrNameLst>
                                      </p:cBhvr>
                                      <p:tavLst>
                                        <p:tav tm="0">
                                          <p:val>
                                            <p:strVal val="0-#ppt_w/2"/>
                                          </p:val>
                                        </p:tav>
                                        <p:tav tm="100000">
                                          <p:val>
                                            <p:strVal val="#ppt_x"/>
                                          </p:val>
                                        </p:tav>
                                      </p:tavLst>
                                    </p:anim>
                                    <p:anim calcmode="lin" valueType="num">
                                      <p:cBhvr additive="base">
                                        <p:cTn id="53" dur="1000" fill="hold"/>
                                        <p:tgtEl>
                                          <p:spTgt spid="16">
                                            <p:bg/>
                                          </p:spTgt>
                                        </p:tgtEl>
                                        <p:attrNameLst>
                                          <p:attrName>ppt_y</p:attrName>
                                        </p:attrNameLst>
                                      </p:cBhvr>
                                      <p:tavLst>
                                        <p:tav tm="0">
                                          <p:val>
                                            <p:strVal val="#ppt_y"/>
                                          </p:val>
                                        </p:tav>
                                        <p:tav tm="100000">
                                          <p:val>
                                            <p:strVal val="#ppt_y"/>
                                          </p:val>
                                        </p:tav>
                                      </p:tavLst>
                                    </p:anim>
                                  </p:childTnLst>
                                </p:cTn>
                              </p:par>
                              <p:par>
                                <p:cTn id="54" presetID="2" presetClass="entr" presetSubtype="8" fill="hold" grpId="1" nodeType="with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10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57" dur="1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 presetClass="entr" presetSubtype="8" fill="hold" grpId="1" nodeType="afterEffect">
                                  <p:stCondLst>
                                    <p:cond delay="0"/>
                                  </p:stCondLst>
                                  <p:childTnLst>
                                    <p:set>
                                      <p:cBhvr>
                                        <p:cTn id="60" dur="1" fill="hold">
                                          <p:stCondLst>
                                            <p:cond delay="0"/>
                                          </p:stCondLst>
                                        </p:cTn>
                                        <p:tgtEl>
                                          <p:spTgt spid="17">
                                            <p:bg/>
                                          </p:spTgt>
                                        </p:tgtEl>
                                        <p:attrNameLst>
                                          <p:attrName>style.visibility</p:attrName>
                                        </p:attrNameLst>
                                      </p:cBhvr>
                                      <p:to>
                                        <p:strVal val="visible"/>
                                      </p:to>
                                    </p:set>
                                    <p:anim calcmode="lin" valueType="num">
                                      <p:cBhvr additive="base">
                                        <p:cTn id="61" dur="1000" fill="hold"/>
                                        <p:tgtEl>
                                          <p:spTgt spid="17">
                                            <p:bg/>
                                          </p:spTgt>
                                        </p:tgtEl>
                                        <p:attrNameLst>
                                          <p:attrName>ppt_x</p:attrName>
                                        </p:attrNameLst>
                                      </p:cBhvr>
                                      <p:tavLst>
                                        <p:tav tm="0">
                                          <p:val>
                                            <p:strVal val="0-#ppt_w/2"/>
                                          </p:val>
                                        </p:tav>
                                        <p:tav tm="100000">
                                          <p:val>
                                            <p:strVal val="#ppt_x"/>
                                          </p:val>
                                        </p:tav>
                                      </p:tavLst>
                                    </p:anim>
                                    <p:anim calcmode="lin" valueType="num">
                                      <p:cBhvr additive="base">
                                        <p:cTn id="62" dur="1000" fill="hold"/>
                                        <p:tgtEl>
                                          <p:spTgt spid="17">
                                            <p:bg/>
                                          </p:spTgt>
                                        </p:tgtEl>
                                        <p:attrNameLst>
                                          <p:attrName>ppt_y</p:attrName>
                                        </p:attrNameLst>
                                      </p:cBhvr>
                                      <p:tavLst>
                                        <p:tav tm="0">
                                          <p:val>
                                            <p:strVal val="#ppt_y"/>
                                          </p:val>
                                        </p:tav>
                                        <p:tav tm="100000">
                                          <p:val>
                                            <p:strVal val="#ppt_y"/>
                                          </p:val>
                                        </p:tav>
                                      </p:tavLst>
                                    </p:anim>
                                  </p:childTnLst>
                                </p:cTn>
                              </p:par>
                              <p:par>
                                <p:cTn id="63" presetID="2" presetClass="entr" presetSubtype="8" fill="hold" grpId="1" nodeType="with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10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66"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allAtOnce" animBg="1"/>
      <p:bldP spid="10" grpId="1" uiExpand="1" build="allAtOnce" animBg="1"/>
      <p:bldP spid="12" grpId="1" uiExpand="1" build="allAtOnce" animBg="1"/>
      <p:bldP spid="14" grpId="1" uiExpand="1" build="allAtOnce" animBg="1"/>
      <p:bldP spid="15" grpId="1" uiExpand="1" build="allAtOnce" animBg="1"/>
      <p:bldP spid="16" grpId="1" uiExpand="1" build="allAtOnce" animBg="1"/>
      <p:bldP spid="17" grpId="1" uiExpand="1"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1B22FE-CD7D-443F-A316-9D8137DE1A52}"/>
              </a:ext>
            </a:extLst>
          </p:cNvPr>
          <p:cNvSpPr>
            <a:spLocks noGrp="1"/>
          </p:cNvSpPr>
          <p:nvPr>
            <p:ph type="title"/>
          </p:nvPr>
        </p:nvSpPr>
        <p:spPr/>
        <p:txBody>
          <a:bodyPr>
            <a:normAutofit/>
          </a:bodyPr>
          <a:lstStyle/>
          <a:p>
            <a:r>
              <a:rPr lang="en-US" sz="4300" dirty="0">
                <a:latin typeface="Rockwell" panose="02060603020205020403" pitchFamily="18" charset="0"/>
              </a:rPr>
              <a:t>Federal Momentum on Capitol Hill </a:t>
            </a:r>
          </a:p>
        </p:txBody>
      </p:sp>
      <p:sp>
        <p:nvSpPr>
          <p:cNvPr id="4" name="Arrow: Pentagon 3">
            <a:extLst>
              <a:ext uri="{FF2B5EF4-FFF2-40B4-BE49-F238E27FC236}">
                <a16:creationId xmlns:a16="http://schemas.microsoft.com/office/drawing/2014/main" id="{CF96F180-F146-434A-AE93-A8119210C3CA}"/>
              </a:ext>
            </a:extLst>
          </p:cNvPr>
          <p:cNvSpPr/>
          <p:nvPr/>
        </p:nvSpPr>
        <p:spPr>
          <a:xfrm>
            <a:off x="779409" y="1547604"/>
            <a:ext cx="9948064" cy="2057400"/>
          </a:xfrm>
          <a:prstGeom prst="homePlate">
            <a:avLst>
              <a:gd name="adj" fmla="val 35468"/>
            </a:avLst>
          </a:prstGeom>
          <a:solidFill>
            <a:schemeClr val="accent5">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40502E79-85D5-47CA-A61D-8D4C2800E014}"/>
              </a:ext>
            </a:extLst>
          </p:cNvPr>
          <p:cNvSpPr/>
          <p:nvPr/>
        </p:nvSpPr>
        <p:spPr>
          <a:xfrm>
            <a:off x="995303" y="1874962"/>
            <a:ext cx="704472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2019 LEGISLATION</a:t>
            </a:r>
            <a:r>
              <a:rPr kumimoji="0" lang="en-US" sz="24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lang="en-US" sz="2400" b="1" dirty="0">
                <a:solidFill>
                  <a:prstClr val="white"/>
                </a:solidFill>
                <a:latin typeface="Arial" panose="020B0604020202020204" pitchFamily="34" charset="0"/>
                <a:cs typeface="Arial" panose="020B0604020202020204" pitchFamily="34" charset="0"/>
              </a:rPr>
              <a:t>INTRODUCE</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
            </a:r>
          </a:p>
          <a:p>
            <a:pPr marL="342900" marR="0" lvl="0" indent="-342900"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kumimoji="0" lang="en-US" u="none" strike="noStrike" kern="1200" cap="none" spc="0" normalizeH="0" baseline="0" noProof="0" dirty="0">
                <a:ln>
                  <a:noFill/>
                </a:ln>
                <a:solidFill>
                  <a:prstClr val="white"/>
                </a:solidFill>
                <a:effectLst/>
                <a:uLnTx/>
                <a:uFillTx/>
                <a:latin typeface="Rockwell" panose="02060603020205020403" pitchFamily="18" charset="77"/>
              </a:rPr>
              <a:t>To authorize</a:t>
            </a:r>
            <a:r>
              <a:rPr kumimoji="0" lang="en-US" u="none" strike="noStrike" kern="1200" cap="none" spc="0" normalizeH="0" noProof="0" dirty="0">
                <a:ln>
                  <a:noFill/>
                </a:ln>
                <a:solidFill>
                  <a:prstClr val="white"/>
                </a:solidFill>
                <a:effectLst/>
                <a:uLnTx/>
                <a:uFillTx/>
                <a:latin typeface="Rockwell" panose="02060603020205020403" pitchFamily="18" charset="77"/>
              </a:rPr>
              <a:t> PAs to receive direct payment from Medicare</a:t>
            </a:r>
          </a:p>
          <a:p>
            <a:pPr marL="342900" marR="0" lvl="0" indent="-342900"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lang="en-US" baseline="0" dirty="0">
                <a:solidFill>
                  <a:prstClr val="white"/>
                </a:solidFill>
                <a:latin typeface="Rockwell" panose="02060603020205020403" pitchFamily="18" charset="77"/>
              </a:rPr>
              <a:t>To</a:t>
            </a:r>
            <a:r>
              <a:rPr lang="en-US" dirty="0">
                <a:solidFill>
                  <a:prstClr val="white"/>
                </a:solidFill>
                <a:latin typeface="Rockwell" panose="02060603020205020403" pitchFamily="18" charset="77"/>
              </a:rPr>
              <a:t> authorize PAs to order home health and diabetic shoes for patients</a:t>
            </a:r>
            <a:endParaRPr kumimoji="0" lang="en-US" u="none" strike="noStrike" kern="1200" cap="none" spc="0" normalizeH="0" baseline="0" noProof="0" dirty="0">
              <a:ln>
                <a:noFill/>
              </a:ln>
              <a:solidFill>
                <a:prstClr val="white"/>
              </a:solidFill>
              <a:effectLst/>
              <a:uLnTx/>
              <a:uFillTx/>
              <a:latin typeface="Rockwell" panose="02060603020205020403" pitchFamily="18" charset="77"/>
            </a:endParaRPr>
          </a:p>
        </p:txBody>
      </p:sp>
      <p:sp>
        <p:nvSpPr>
          <p:cNvPr id="6" name="Arrow: Pentagon 5">
            <a:extLst>
              <a:ext uri="{FF2B5EF4-FFF2-40B4-BE49-F238E27FC236}">
                <a16:creationId xmlns:a16="http://schemas.microsoft.com/office/drawing/2014/main" id="{987B10C2-9B19-4396-ABE1-4505A11F8044}"/>
              </a:ext>
            </a:extLst>
          </p:cNvPr>
          <p:cNvSpPr/>
          <p:nvPr/>
        </p:nvSpPr>
        <p:spPr>
          <a:xfrm>
            <a:off x="793697" y="3886757"/>
            <a:ext cx="9948064" cy="2057400"/>
          </a:xfrm>
          <a:prstGeom prst="homePlate">
            <a:avLst>
              <a:gd name="adj" fmla="val 35513"/>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4BA5F968-39E1-4187-A9D0-72AA44E4823C}"/>
              </a:ext>
            </a:extLst>
          </p:cNvPr>
          <p:cNvSpPr txBox="1"/>
          <p:nvPr/>
        </p:nvSpPr>
        <p:spPr>
          <a:xfrm>
            <a:off x="995303" y="4111021"/>
            <a:ext cx="5791009"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2018 FEDERAL LAW ENACTED</a:t>
            </a:r>
            <a:endParaRPr kumimoji="0" lang="en-US" sz="1800" b="1" i="0" u="none" strike="noStrike" kern="1200" cap="none" spc="0" normalizeH="0" baseline="0" noProof="0" dirty="0">
              <a:ln>
                <a:noFill/>
              </a:ln>
              <a:solidFill>
                <a:srgbClr val="5E6A71"/>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kumimoji="0" lang="en-US" u="none" strike="noStrike" kern="1200" cap="none" spc="0" normalizeH="0" baseline="0" noProof="0" dirty="0">
                <a:ln>
                  <a:noFill/>
                </a:ln>
                <a:solidFill>
                  <a:prstClr val="white"/>
                </a:solidFill>
                <a:effectLst/>
                <a:uLnTx/>
                <a:uFillTx/>
                <a:latin typeface="Rockwell" panose="02060603020205020403" pitchFamily="18" charset="77"/>
              </a:rPr>
              <a:t>Permanently</a:t>
            </a:r>
            <a:r>
              <a:rPr kumimoji="0" lang="en-US" u="none" strike="noStrike" kern="1200" cap="none" spc="0" normalizeH="0" noProof="0" dirty="0">
                <a:ln>
                  <a:noFill/>
                </a:ln>
                <a:solidFill>
                  <a:prstClr val="white"/>
                </a:solidFill>
                <a:effectLst/>
                <a:uLnTx/>
                <a:uFillTx/>
                <a:latin typeface="Rockwell" panose="02060603020205020403" pitchFamily="18" charset="77"/>
              </a:rPr>
              <a:t> extended buprenorphine waiver</a:t>
            </a:r>
          </a:p>
          <a:p>
            <a:pPr marL="342900" marR="0" lvl="0" indent="-342900"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lang="en-US" baseline="0" dirty="0">
                <a:solidFill>
                  <a:prstClr val="white"/>
                </a:solidFill>
                <a:latin typeface="Rockwell" panose="02060603020205020403" pitchFamily="18" charset="77"/>
              </a:rPr>
              <a:t>Managing and providing</a:t>
            </a:r>
            <a:r>
              <a:rPr lang="en-US" dirty="0">
                <a:solidFill>
                  <a:prstClr val="white"/>
                </a:solidFill>
                <a:latin typeface="Rockwell" panose="02060603020205020403" pitchFamily="18" charset="77"/>
              </a:rPr>
              <a:t> hospice care</a:t>
            </a:r>
          </a:p>
          <a:p>
            <a:pPr marL="342900" marR="0" lvl="0" indent="-342900"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kumimoji="0" lang="en-US" u="none" strike="noStrike" kern="1200" cap="none" spc="0" normalizeH="0" baseline="0" noProof="0" dirty="0">
                <a:ln>
                  <a:noFill/>
                </a:ln>
                <a:solidFill>
                  <a:prstClr val="white"/>
                </a:solidFill>
                <a:effectLst/>
                <a:uLnTx/>
                <a:uFillTx/>
                <a:latin typeface="Rockwell" panose="02060603020205020403" pitchFamily="18" charset="77"/>
              </a:rPr>
              <a:t>Supervising</a:t>
            </a:r>
            <a:r>
              <a:rPr kumimoji="0" lang="en-US" u="none" strike="noStrike" kern="1200" cap="none" spc="0" normalizeH="0" noProof="0" dirty="0">
                <a:ln>
                  <a:noFill/>
                </a:ln>
                <a:solidFill>
                  <a:prstClr val="white"/>
                </a:solidFill>
                <a:effectLst/>
                <a:uLnTx/>
                <a:uFillTx/>
                <a:latin typeface="Rockwell" panose="02060603020205020403" pitchFamily="18" charset="77"/>
              </a:rPr>
              <a:t> cardiac and pulmonary rehabilitation</a:t>
            </a:r>
            <a:endParaRPr kumimoji="0" lang="en-US" u="none" strike="noStrike" kern="1200" cap="none" spc="0" normalizeH="0" baseline="0" noProof="0" dirty="0">
              <a:ln>
                <a:noFill/>
              </a:ln>
              <a:solidFill>
                <a:prstClr val="white"/>
              </a:solidFill>
              <a:effectLst/>
              <a:uLnTx/>
              <a:uFillTx/>
              <a:latin typeface="Rockwell" panose="02060603020205020403" pitchFamily="18" charset="77"/>
            </a:endParaRPr>
          </a:p>
        </p:txBody>
      </p:sp>
      <p:pic>
        <p:nvPicPr>
          <p:cNvPr id="10" name="Graphic 9">
            <a:extLst>
              <a:ext uri="{FF2B5EF4-FFF2-40B4-BE49-F238E27FC236}">
                <a16:creationId xmlns:a16="http://schemas.microsoft.com/office/drawing/2014/main" id="{9A42C738-35F1-486A-86DB-5AE0C62F7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6209" y="2242893"/>
            <a:ext cx="1831662" cy="634037"/>
          </a:xfrm>
          <a:prstGeom prst="rect">
            <a:avLst/>
          </a:prstGeom>
        </p:spPr>
      </p:pic>
      <p:sp>
        <p:nvSpPr>
          <p:cNvPr id="8" name="Slide Number Placeholder 5">
            <a:extLst>
              <a:ext uri="{FF2B5EF4-FFF2-40B4-BE49-F238E27FC236}">
                <a16:creationId xmlns:a16="http://schemas.microsoft.com/office/drawing/2014/main" id="{E03339AC-1111-475F-A96F-899DD4172DD9}"/>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F8539E-2858-43AB-BA9D-8F72C138F5B5}" type="slidenum">
              <a:rPr kumimoji="0" lang="en-US" sz="1200" u="none" strike="noStrike" kern="1200" cap="none" spc="0" normalizeH="0" baseline="0" noProof="0" smtClean="0">
                <a:ln>
                  <a:noFill/>
                </a:ln>
                <a:solidFill>
                  <a:prstClr val="white"/>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047568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53" presetClass="entr" presetSubtype="16" fill="hold" nodeType="withEffect">
                                  <p:stCondLst>
                                    <p:cond delay="10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0-#ppt_w/2"/>
                                          </p:val>
                                        </p:tav>
                                        <p:tav tm="100000">
                                          <p:val>
                                            <p:strVal val="#ppt_x"/>
                                          </p:val>
                                        </p:tav>
                                      </p:tavLst>
                                    </p:anim>
                                    <p:anim calcmode="lin" valueType="num">
                                      <p:cBhvr additive="base">
                                        <p:cTn id="21" dur="1000" fill="hold"/>
                                        <p:tgtEl>
                                          <p:spTgt spid="6"/>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1698B-2375-4E07-8CAE-345D80667692}"/>
              </a:ext>
            </a:extLst>
          </p:cNvPr>
          <p:cNvSpPr>
            <a:spLocks noGrp="1"/>
          </p:cNvSpPr>
          <p:nvPr>
            <p:ph type="sldNum" sz="quarter" idx="4"/>
          </p:nvPr>
        </p:nvSpPr>
        <p:spPr>
          <a:xfrm>
            <a:off x="-31532" y="6512138"/>
            <a:ext cx="362116" cy="365125"/>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F8539E-2858-43AB-BA9D-8F72C138F5B5}" type="slidenum">
              <a:rPr lang="en-US" smtClean="0"/>
              <a:pPr/>
              <a:t>21</a:t>
            </a:fld>
            <a:endParaRPr lang="en-US" dirty="0"/>
          </a:p>
        </p:txBody>
      </p:sp>
      <p:sp>
        <p:nvSpPr>
          <p:cNvPr id="5" name="Pentagon 4">
            <a:extLst>
              <a:ext uri="{FF2B5EF4-FFF2-40B4-BE49-F238E27FC236}">
                <a16:creationId xmlns:a16="http://schemas.microsoft.com/office/drawing/2014/main" id="{02AEA037-E651-7E41-B0F7-A86CEB16C984}"/>
              </a:ext>
            </a:extLst>
          </p:cNvPr>
          <p:cNvSpPr/>
          <p:nvPr/>
        </p:nvSpPr>
        <p:spPr>
          <a:xfrm>
            <a:off x="3416300" y="915703"/>
            <a:ext cx="7861300" cy="548640"/>
          </a:xfrm>
          <a:prstGeom prst="homePlate">
            <a:avLst/>
          </a:prstGeom>
          <a:gradFill flip="none" rotWithShape="1">
            <a:gsLst>
              <a:gs pos="75000">
                <a:schemeClr val="tx2">
                  <a:alpha val="20000"/>
                </a:schemeClr>
              </a:gs>
              <a:gs pos="99000">
                <a:schemeClr val="tx2">
                  <a:lumMod val="75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6" name="Pentagon 5">
            <a:extLst>
              <a:ext uri="{FF2B5EF4-FFF2-40B4-BE49-F238E27FC236}">
                <a16:creationId xmlns:a16="http://schemas.microsoft.com/office/drawing/2014/main" id="{17C7B813-D262-5F4D-939E-334D466CAF50}"/>
              </a:ext>
            </a:extLst>
          </p:cNvPr>
          <p:cNvSpPr/>
          <p:nvPr/>
        </p:nvSpPr>
        <p:spPr>
          <a:xfrm>
            <a:off x="3416300" y="1597056"/>
            <a:ext cx="7861300" cy="548640"/>
          </a:xfrm>
          <a:prstGeom prst="homePlate">
            <a:avLst/>
          </a:prstGeom>
          <a:gradFill flip="none" rotWithShape="1">
            <a:gsLst>
              <a:gs pos="75000">
                <a:schemeClr val="accent1">
                  <a:alpha val="20000"/>
                </a:schemeClr>
              </a:gs>
              <a:gs pos="100000">
                <a:schemeClr val="accent1">
                  <a:lumMod val="6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7" name="Pentagon 6">
            <a:extLst>
              <a:ext uri="{FF2B5EF4-FFF2-40B4-BE49-F238E27FC236}">
                <a16:creationId xmlns:a16="http://schemas.microsoft.com/office/drawing/2014/main" id="{2FAB179D-8F0F-E74C-8D6D-EC38FC37742A}"/>
              </a:ext>
            </a:extLst>
          </p:cNvPr>
          <p:cNvSpPr/>
          <p:nvPr/>
        </p:nvSpPr>
        <p:spPr>
          <a:xfrm>
            <a:off x="3416300" y="2278409"/>
            <a:ext cx="7861300" cy="548640"/>
          </a:xfrm>
          <a:prstGeom prst="homePlate">
            <a:avLst/>
          </a:prstGeom>
          <a:gradFill>
            <a:gsLst>
              <a:gs pos="74000">
                <a:schemeClr val="accent2">
                  <a:alpha val="20000"/>
                </a:schemeClr>
              </a:gs>
              <a:gs pos="100000">
                <a:schemeClr val="accent2">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8" name="Pentagon 7">
            <a:extLst>
              <a:ext uri="{FF2B5EF4-FFF2-40B4-BE49-F238E27FC236}">
                <a16:creationId xmlns:a16="http://schemas.microsoft.com/office/drawing/2014/main" id="{96E0FE50-B5A5-CD4B-8252-B81C27742EEE}"/>
              </a:ext>
            </a:extLst>
          </p:cNvPr>
          <p:cNvSpPr/>
          <p:nvPr/>
        </p:nvSpPr>
        <p:spPr>
          <a:xfrm>
            <a:off x="3416300" y="2959762"/>
            <a:ext cx="7861300" cy="548640"/>
          </a:xfrm>
          <a:prstGeom prst="homePlate">
            <a:avLst/>
          </a:prstGeom>
          <a:gradFill>
            <a:gsLst>
              <a:gs pos="75000">
                <a:schemeClr val="accent3">
                  <a:alpha val="20000"/>
                </a:schemeClr>
              </a:gs>
              <a:gs pos="100000">
                <a:schemeClr val="accent3">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9" name="Pentagon 8">
            <a:extLst>
              <a:ext uri="{FF2B5EF4-FFF2-40B4-BE49-F238E27FC236}">
                <a16:creationId xmlns:a16="http://schemas.microsoft.com/office/drawing/2014/main" id="{B924D9AC-0F00-1E4C-A454-025F51D73B74}"/>
              </a:ext>
            </a:extLst>
          </p:cNvPr>
          <p:cNvSpPr/>
          <p:nvPr/>
        </p:nvSpPr>
        <p:spPr>
          <a:xfrm>
            <a:off x="3416300" y="3641115"/>
            <a:ext cx="7861300" cy="548640"/>
          </a:xfrm>
          <a:prstGeom prst="homePlate">
            <a:avLst/>
          </a:prstGeom>
          <a:gradFill>
            <a:gsLst>
              <a:gs pos="75000">
                <a:schemeClr val="accent4"/>
              </a:gs>
              <a:gs pos="99000">
                <a:schemeClr val="accent4">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10" name="Pentagon 9">
            <a:extLst>
              <a:ext uri="{FF2B5EF4-FFF2-40B4-BE49-F238E27FC236}">
                <a16:creationId xmlns:a16="http://schemas.microsoft.com/office/drawing/2014/main" id="{42A5E62F-E627-5745-927C-7F66352871DC}"/>
              </a:ext>
            </a:extLst>
          </p:cNvPr>
          <p:cNvSpPr/>
          <p:nvPr/>
        </p:nvSpPr>
        <p:spPr>
          <a:xfrm>
            <a:off x="3416300" y="4322468"/>
            <a:ext cx="7861300" cy="548640"/>
          </a:xfrm>
          <a:prstGeom prst="homePlate">
            <a:avLst/>
          </a:prstGeom>
          <a:gradFill>
            <a:gsLst>
              <a:gs pos="75000">
                <a:schemeClr val="accent5">
                  <a:alpha val="20000"/>
                </a:schemeClr>
              </a:gs>
              <a:gs pos="100000">
                <a:schemeClr val="accent5">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11" name="Pentagon 10">
            <a:extLst>
              <a:ext uri="{FF2B5EF4-FFF2-40B4-BE49-F238E27FC236}">
                <a16:creationId xmlns:a16="http://schemas.microsoft.com/office/drawing/2014/main" id="{160FC69B-7DEE-E642-93F4-F873522260C8}"/>
              </a:ext>
            </a:extLst>
          </p:cNvPr>
          <p:cNvSpPr/>
          <p:nvPr/>
        </p:nvSpPr>
        <p:spPr>
          <a:xfrm>
            <a:off x="3416300" y="5003823"/>
            <a:ext cx="7861300" cy="548640"/>
          </a:xfrm>
          <a:prstGeom prst="homePlate">
            <a:avLst/>
          </a:prstGeom>
          <a:gradFill>
            <a:gsLst>
              <a:gs pos="75000">
                <a:schemeClr val="accent6">
                  <a:alpha val="20000"/>
                </a:schemeClr>
              </a:gs>
              <a:gs pos="100000">
                <a:schemeClr val="accent6">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12" name="Rectangle 11">
            <a:extLst>
              <a:ext uri="{FF2B5EF4-FFF2-40B4-BE49-F238E27FC236}">
                <a16:creationId xmlns:a16="http://schemas.microsoft.com/office/drawing/2014/main" id="{64940407-1A9F-434A-9A16-09439B881A58}"/>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13" name="Picture 12">
            <a:extLst>
              <a:ext uri="{FF2B5EF4-FFF2-40B4-BE49-F238E27FC236}">
                <a16:creationId xmlns:a16="http://schemas.microsoft.com/office/drawing/2014/main" id="{26A71913-A62C-E346-8DA8-66AF18EC5396}"/>
              </a:ext>
            </a:extLst>
          </p:cNvPr>
          <p:cNvPicPr>
            <a:picLocks noChangeAspect="1"/>
          </p:cNvPicPr>
          <p:nvPr/>
        </p:nvPicPr>
        <p:blipFill>
          <a:blip r:embed="rId3"/>
          <a:stretch>
            <a:fillRect/>
          </a:stretch>
        </p:blipFill>
        <p:spPr>
          <a:xfrm>
            <a:off x="506590" y="2013654"/>
            <a:ext cx="2371588" cy="1177384"/>
          </a:xfrm>
          <a:prstGeom prst="rect">
            <a:avLst/>
          </a:prstGeom>
        </p:spPr>
      </p:pic>
    </p:spTree>
    <p:extLst>
      <p:ext uri="{BB962C8B-B14F-4D97-AF65-F5344CB8AC3E}">
        <p14:creationId xmlns:p14="http://schemas.microsoft.com/office/powerpoint/2010/main" val="192860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10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bg/>
                                          </p:spTgt>
                                        </p:tgtEl>
                                        <p:attrNameLst>
                                          <p:attrName>style.visibility</p:attrName>
                                        </p:attrNameLst>
                                      </p:cBhvr>
                                      <p:to>
                                        <p:strVal val="visible"/>
                                      </p:to>
                                    </p:set>
                                    <p:anim calcmode="lin" valueType="num">
                                      <p:cBhvr additive="base">
                                        <p:cTn id="16" dur="1000" fill="hold"/>
                                        <p:tgtEl>
                                          <p:spTgt spid="5">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5">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5">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bg/>
                                          </p:spTgt>
                                        </p:tgtEl>
                                        <p:attrNameLst>
                                          <p:attrName>style.visibility</p:attrName>
                                        </p:attrNameLst>
                                      </p:cBhvr>
                                      <p:to>
                                        <p:strVal val="visible"/>
                                      </p:to>
                                    </p:set>
                                    <p:anim calcmode="lin" valueType="num">
                                      <p:cBhvr additive="base">
                                        <p:cTn id="24" dur="1000" fill="hold"/>
                                        <p:tgtEl>
                                          <p:spTgt spid="6">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6">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7">
                                            <p:bg/>
                                          </p:spTgt>
                                        </p:tgtEl>
                                        <p:attrNameLst>
                                          <p:attrName>style.visibility</p:attrName>
                                        </p:attrNameLst>
                                      </p:cBhvr>
                                      <p:to>
                                        <p:strVal val="visible"/>
                                      </p:to>
                                    </p:set>
                                    <p:anim calcmode="lin" valueType="num">
                                      <p:cBhvr additive="base">
                                        <p:cTn id="32" dur="1000" fill="hold"/>
                                        <p:tgtEl>
                                          <p:spTgt spid="7">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7">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7">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
                                            <p:bg/>
                                          </p:spTgt>
                                        </p:tgtEl>
                                        <p:attrNameLst>
                                          <p:attrName>style.visibility</p:attrName>
                                        </p:attrNameLst>
                                      </p:cBhvr>
                                      <p:to>
                                        <p:strVal val="visible"/>
                                      </p:to>
                                    </p:set>
                                    <p:anim calcmode="lin" valueType="num">
                                      <p:cBhvr additive="base">
                                        <p:cTn id="40" dur="1000" fill="hold"/>
                                        <p:tgtEl>
                                          <p:spTgt spid="8">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8">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8">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bg/>
                                          </p:spTgt>
                                        </p:tgtEl>
                                        <p:attrNameLst>
                                          <p:attrName>style.visibility</p:attrName>
                                        </p:attrNameLst>
                                      </p:cBhvr>
                                      <p:to>
                                        <p:strVal val="visible"/>
                                      </p:to>
                                    </p:set>
                                    <p:anim calcmode="lin" valueType="num">
                                      <p:cBhvr additive="base">
                                        <p:cTn id="48"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10">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 calcmode="lin" valueType="num">
                                      <p:cBhvr additive="base">
                                        <p:cTn id="52"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10">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1">
                                            <p:bg/>
                                          </p:spTgt>
                                        </p:tgtEl>
                                        <p:attrNameLst>
                                          <p:attrName>style.visibility</p:attrName>
                                        </p:attrNameLst>
                                      </p:cBhvr>
                                      <p:to>
                                        <p:strVal val="visible"/>
                                      </p:to>
                                    </p:set>
                                    <p:anim calcmode="lin" valueType="num">
                                      <p:cBhvr additive="base">
                                        <p:cTn id="56" dur="1000" fill="hold"/>
                                        <p:tgtEl>
                                          <p:spTgt spid="11">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11">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 calcmode="lin" valueType="num">
                                      <p:cBhvr additive="base">
                                        <p:cTn id="60"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6" grpId="0" uiExpand="1" build="allAtOnce" animBg="1"/>
      <p:bldP spid="7" grpId="0" uiExpand="1" build="allAtOnce" animBg="1"/>
      <p:bldP spid="8" grpId="0" uiExpand="1" build="allAtOnce" animBg="1"/>
      <p:bldP spid="9" grpId="0" uiExpand="1" build="allAtOnce" animBg="1"/>
      <p:bldP spid="10" grpId="0" uiExpand="1" build="allAtOnce" animBg="1"/>
      <p:bldP spid="11"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90A37-84FC-4E8A-8200-0964B6B8AF2D}"/>
              </a:ext>
            </a:extLst>
          </p:cNvPr>
          <p:cNvSpPr>
            <a:spLocks noGrp="1"/>
          </p:cNvSpPr>
          <p:nvPr>
            <p:ph type="title"/>
          </p:nvPr>
        </p:nvSpPr>
        <p:spPr/>
        <p:txBody>
          <a:bodyPr>
            <a:normAutofit/>
          </a:bodyPr>
          <a:lstStyle/>
          <a:p>
            <a:r>
              <a:rPr lang="en-US" sz="4300" dirty="0">
                <a:latin typeface="Rockwell" panose="02060603020205020403" pitchFamily="18" charset="0"/>
              </a:rPr>
              <a:t>Investigating the PA Title </a:t>
            </a:r>
          </a:p>
        </p:txBody>
      </p:sp>
      <p:pic>
        <p:nvPicPr>
          <p:cNvPr id="8" name="Picture 7" descr="A screenshot of a computer&#10;&#10;Description automatically generated">
            <a:extLst>
              <a:ext uri="{FF2B5EF4-FFF2-40B4-BE49-F238E27FC236}">
                <a16:creationId xmlns:a16="http://schemas.microsoft.com/office/drawing/2014/main" id="{BED93183-CA14-44D0-BAB9-7EFEEEC146E5}"/>
              </a:ext>
            </a:extLst>
          </p:cNvPr>
          <p:cNvPicPr>
            <a:picLocks noChangeAspect="1"/>
          </p:cNvPicPr>
          <p:nvPr/>
        </p:nvPicPr>
        <p:blipFill rotWithShape="1">
          <a:blip r:embed="rId3">
            <a:extLst>
              <a:ext uri="{28A0092B-C50C-407E-A947-70E740481C1C}">
                <a14:useLocalDpi xmlns:a14="http://schemas.microsoft.com/office/drawing/2010/main" val="0"/>
              </a:ext>
            </a:extLst>
          </a:blip>
          <a:srcRect l="19418" r="18592"/>
          <a:stretch/>
        </p:blipFill>
        <p:spPr>
          <a:xfrm>
            <a:off x="838201" y="1605018"/>
            <a:ext cx="5257799" cy="3180605"/>
          </a:xfrm>
          <a:prstGeom prst="rect">
            <a:avLst/>
          </a:prstGeom>
        </p:spPr>
      </p:pic>
      <p:sp>
        <p:nvSpPr>
          <p:cNvPr id="11" name="Rectangle 10">
            <a:extLst>
              <a:ext uri="{FF2B5EF4-FFF2-40B4-BE49-F238E27FC236}">
                <a16:creationId xmlns:a16="http://schemas.microsoft.com/office/drawing/2014/main" id="{3B2E86D6-9D44-463E-B323-C0955368D3A8}"/>
              </a:ext>
            </a:extLst>
          </p:cNvPr>
          <p:cNvSpPr/>
          <p:nvPr/>
        </p:nvSpPr>
        <p:spPr>
          <a:xfrm>
            <a:off x="1795572" y="4785623"/>
            <a:ext cx="3269468" cy="1027300"/>
          </a:xfrm>
          <a:prstGeom prst="rect">
            <a:avLst/>
          </a:prstGeom>
          <a:solidFill>
            <a:srgbClr val="74C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pic>
        <p:nvPicPr>
          <p:cNvPr id="10" name="Picture 9">
            <a:extLst>
              <a:ext uri="{FF2B5EF4-FFF2-40B4-BE49-F238E27FC236}">
                <a16:creationId xmlns:a16="http://schemas.microsoft.com/office/drawing/2014/main" id="{83BDAD16-FD61-4751-A7D6-585F8385C7F8}"/>
              </a:ext>
            </a:extLst>
          </p:cNvPr>
          <p:cNvPicPr>
            <a:picLocks noChangeAspect="1"/>
          </p:cNvPicPr>
          <p:nvPr/>
        </p:nvPicPr>
        <p:blipFill rotWithShape="1">
          <a:blip r:embed="rId4">
            <a:extLst>
              <a:ext uri="{28A0092B-C50C-407E-A947-70E740481C1C}">
                <a14:useLocalDpi xmlns:a14="http://schemas.microsoft.com/office/drawing/2010/main" val="0"/>
              </a:ext>
            </a:extLst>
          </a:blip>
          <a:srcRect l="2551" r="-1"/>
          <a:stretch/>
        </p:blipFill>
        <p:spPr>
          <a:xfrm>
            <a:off x="1921913" y="4534776"/>
            <a:ext cx="3016785" cy="1148519"/>
          </a:xfrm>
          <a:prstGeom prst="rect">
            <a:avLst/>
          </a:prstGeom>
        </p:spPr>
      </p:pic>
      <p:sp>
        <p:nvSpPr>
          <p:cNvPr id="2" name="TextBox 1">
            <a:extLst>
              <a:ext uri="{FF2B5EF4-FFF2-40B4-BE49-F238E27FC236}">
                <a16:creationId xmlns:a16="http://schemas.microsoft.com/office/drawing/2014/main" id="{46E15F68-EB9E-4B3D-8137-721830E25592}"/>
              </a:ext>
            </a:extLst>
          </p:cNvPr>
          <p:cNvSpPr txBox="1"/>
          <p:nvPr/>
        </p:nvSpPr>
        <p:spPr>
          <a:xfrm>
            <a:off x="6675120" y="1605018"/>
            <a:ext cx="5516880" cy="1600438"/>
          </a:xfrm>
          <a:prstGeom prst="rect">
            <a:avLst/>
          </a:prstGeom>
          <a:gradFill flip="none" rotWithShape="1">
            <a:gsLst>
              <a:gs pos="7000">
                <a:srgbClr val="382E4E"/>
              </a:gs>
              <a:gs pos="100000">
                <a:schemeClr val="accent4">
                  <a:lumMod val="97000"/>
                  <a:lumOff val="3000"/>
                </a:schemeClr>
              </a:gs>
            </a:gsLst>
            <a:lin ang="16200000" scaled="1"/>
            <a:tileRect/>
          </a:gradFill>
        </p:spPr>
        <p:txBody>
          <a:bodyPr wrap="square" lIns="182880" tIns="182880" rIns="731520" bIns="182880" rtlCol="0">
            <a:spAutoFit/>
          </a:bodyPr>
          <a:lstStyle/>
          <a:p>
            <a:r>
              <a:rPr lang="en-US" sz="2000" dirty="0">
                <a:solidFill>
                  <a:schemeClr val="bg1"/>
                </a:solidFill>
                <a:latin typeface="Rockwell" panose="02060603020205020403" pitchFamily="18" charset="77"/>
              </a:rPr>
              <a:t>Is there a need to evolve the PA brand based on an objective, well-informed, data and analysis-driven view of where it stands today? </a:t>
            </a:r>
          </a:p>
        </p:txBody>
      </p:sp>
      <p:sp>
        <p:nvSpPr>
          <p:cNvPr id="4" name="TextBox 3">
            <a:extLst>
              <a:ext uri="{FF2B5EF4-FFF2-40B4-BE49-F238E27FC236}">
                <a16:creationId xmlns:a16="http://schemas.microsoft.com/office/drawing/2014/main" id="{DE307E51-DDB0-4E34-B808-4AA2BA9D627E}"/>
              </a:ext>
            </a:extLst>
          </p:cNvPr>
          <p:cNvSpPr txBox="1"/>
          <p:nvPr/>
        </p:nvSpPr>
        <p:spPr>
          <a:xfrm>
            <a:off x="6675120" y="3596932"/>
            <a:ext cx="5516880" cy="1908215"/>
          </a:xfrm>
          <a:prstGeom prst="rect">
            <a:avLst/>
          </a:prstGeom>
          <a:gradFill flip="none" rotWithShape="1">
            <a:gsLst>
              <a:gs pos="7000">
                <a:srgbClr val="382E4E"/>
              </a:gs>
              <a:gs pos="100000">
                <a:schemeClr val="accent4">
                  <a:lumMod val="97000"/>
                  <a:lumOff val="3000"/>
                </a:schemeClr>
              </a:gs>
            </a:gsLst>
            <a:lin ang="16200000" scaled="1"/>
            <a:tileRect/>
          </a:gradFill>
        </p:spPr>
        <p:txBody>
          <a:bodyPr wrap="square" lIns="182880" tIns="182880" rIns="914400" bIns="182880" rtlCol="0">
            <a:spAutoFit/>
          </a:bodyPr>
          <a:lstStyle/>
          <a:p>
            <a:r>
              <a:rPr lang="en-US" sz="2000" dirty="0">
                <a:solidFill>
                  <a:schemeClr val="bg1"/>
                </a:solidFill>
                <a:latin typeface="Rockwell" panose="02060603020205020403" pitchFamily="18" charset="77"/>
              </a:rPr>
              <a:t>How do we redefine how the PA profession is positioned, how its value is conveyed, and how it is titled to meet the requirements of tomorrow’s healthcare landscape? </a:t>
            </a:r>
          </a:p>
        </p:txBody>
      </p:sp>
      <p:sp>
        <p:nvSpPr>
          <p:cNvPr id="9" name="Slide Number Placeholder 5">
            <a:extLst>
              <a:ext uri="{FF2B5EF4-FFF2-40B4-BE49-F238E27FC236}">
                <a16:creationId xmlns:a16="http://schemas.microsoft.com/office/drawing/2014/main" id="{E502C51E-9D58-4256-AFA7-CAE71021EF5D}"/>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F8539E-2858-43AB-BA9D-8F72C138F5B5}" type="slidenum">
              <a:rPr kumimoji="0" lang="en-US" sz="1200" u="none" strike="noStrike" kern="1200" cap="none" spc="0" normalizeH="0" baseline="0" noProof="0" smtClean="0">
                <a:ln>
                  <a:noFill/>
                </a:ln>
                <a:solidFill>
                  <a:prstClr val="white"/>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52659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1698B-2375-4E07-8CAE-345D80667692}"/>
              </a:ext>
            </a:extLst>
          </p:cNvPr>
          <p:cNvSpPr>
            <a:spLocks noGrp="1"/>
          </p:cNvSpPr>
          <p:nvPr>
            <p:ph type="sldNum" sz="quarter" idx="4"/>
          </p:nvPr>
        </p:nvSpPr>
        <p:spPr>
          <a:xfrm>
            <a:off x="-31532" y="6512138"/>
            <a:ext cx="362116" cy="365125"/>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F8539E-2858-43AB-BA9D-8F72C138F5B5}" type="slidenum">
              <a:rPr lang="en-US" smtClean="0"/>
              <a:pPr/>
              <a:t>23</a:t>
            </a:fld>
            <a:endParaRPr lang="en-US" dirty="0"/>
          </a:p>
        </p:txBody>
      </p:sp>
      <p:sp>
        <p:nvSpPr>
          <p:cNvPr id="5" name="Pentagon 4">
            <a:extLst>
              <a:ext uri="{FF2B5EF4-FFF2-40B4-BE49-F238E27FC236}">
                <a16:creationId xmlns:a16="http://schemas.microsoft.com/office/drawing/2014/main" id="{06FEB425-694B-474A-87D5-E77C26B3DDBF}"/>
              </a:ext>
            </a:extLst>
          </p:cNvPr>
          <p:cNvSpPr/>
          <p:nvPr/>
        </p:nvSpPr>
        <p:spPr>
          <a:xfrm>
            <a:off x="3416300" y="915703"/>
            <a:ext cx="7861300" cy="548640"/>
          </a:xfrm>
          <a:prstGeom prst="homePlate">
            <a:avLst/>
          </a:prstGeom>
          <a:gradFill flip="none" rotWithShape="1">
            <a:gsLst>
              <a:gs pos="75000">
                <a:schemeClr val="tx2">
                  <a:alpha val="20000"/>
                </a:schemeClr>
              </a:gs>
              <a:gs pos="99000">
                <a:schemeClr val="tx2">
                  <a:lumMod val="75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6" name="Pentagon 5">
            <a:extLst>
              <a:ext uri="{FF2B5EF4-FFF2-40B4-BE49-F238E27FC236}">
                <a16:creationId xmlns:a16="http://schemas.microsoft.com/office/drawing/2014/main" id="{FAEB8478-15E7-CE4C-A267-20029558E1EB}"/>
              </a:ext>
            </a:extLst>
          </p:cNvPr>
          <p:cNvSpPr/>
          <p:nvPr/>
        </p:nvSpPr>
        <p:spPr>
          <a:xfrm>
            <a:off x="3416300" y="1597056"/>
            <a:ext cx="7861300" cy="548640"/>
          </a:xfrm>
          <a:prstGeom prst="homePlate">
            <a:avLst/>
          </a:prstGeom>
          <a:gradFill flip="none" rotWithShape="1">
            <a:gsLst>
              <a:gs pos="75000">
                <a:schemeClr val="accent1">
                  <a:alpha val="20000"/>
                </a:schemeClr>
              </a:gs>
              <a:gs pos="100000">
                <a:schemeClr val="accent1">
                  <a:lumMod val="6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7" name="Pentagon 6">
            <a:extLst>
              <a:ext uri="{FF2B5EF4-FFF2-40B4-BE49-F238E27FC236}">
                <a16:creationId xmlns:a16="http://schemas.microsoft.com/office/drawing/2014/main" id="{D8435891-7AFD-0C41-AB8A-E991E70D8E7C}"/>
              </a:ext>
            </a:extLst>
          </p:cNvPr>
          <p:cNvSpPr/>
          <p:nvPr/>
        </p:nvSpPr>
        <p:spPr>
          <a:xfrm>
            <a:off x="3416300" y="2278409"/>
            <a:ext cx="7861300" cy="548640"/>
          </a:xfrm>
          <a:prstGeom prst="homePlate">
            <a:avLst/>
          </a:prstGeom>
          <a:gradFill>
            <a:gsLst>
              <a:gs pos="74000">
                <a:schemeClr val="accent2">
                  <a:alpha val="20000"/>
                </a:schemeClr>
              </a:gs>
              <a:gs pos="100000">
                <a:schemeClr val="accent2">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8" name="Pentagon 7">
            <a:extLst>
              <a:ext uri="{FF2B5EF4-FFF2-40B4-BE49-F238E27FC236}">
                <a16:creationId xmlns:a16="http://schemas.microsoft.com/office/drawing/2014/main" id="{A42E1972-37B4-984D-9C96-78DA10DCC8E4}"/>
              </a:ext>
            </a:extLst>
          </p:cNvPr>
          <p:cNvSpPr/>
          <p:nvPr/>
        </p:nvSpPr>
        <p:spPr>
          <a:xfrm>
            <a:off x="3416300" y="2959762"/>
            <a:ext cx="7861300" cy="548640"/>
          </a:xfrm>
          <a:prstGeom prst="homePlate">
            <a:avLst/>
          </a:prstGeom>
          <a:gradFill>
            <a:gsLst>
              <a:gs pos="75000">
                <a:schemeClr val="accent3">
                  <a:alpha val="20000"/>
                </a:schemeClr>
              </a:gs>
              <a:gs pos="100000">
                <a:schemeClr val="accent3">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9" name="Pentagon 8">
            <a:extLst>
              <a:ext uri="{FF2B5EF4-FFF2-40B4-BE49-F238E27FC236}">
                <a16:creationId xmlns:a16="http://schemas.microsoft.com/office/drawing/2014/main" id="{72B1DFD1-1A46-584B-966D-0F7FBDF12882}"/>
              </a:ext>
            </a:extLst>
          </p:cNvPr>
          <p:cNvSpPr/>
          <p:nvPr/>
        </p:nvSpPr>
        <p:spPr>
          <a:xfrm>
            <a:off x="3416300" y="3641115"/>
            <a:ext cx="7861300" cy="548640"/>
          </a:xfrm>
          <a:prstGeom prst="homePlate">
            <a:avLst/>
          </a:prstGeom>
          <a:gradFill>
            <a:gsLst>
              <a:gs pos="75000">
                <a:schemeClr val="accent4">
                  <a:alpha val="20000"/>
                </a:schemeClr>
              </a:gs>
              <a:gs pos="99000">
                <a:schemeClr val="accent4">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10" name="Pentagon 9">
            <a:extLst>
              <a:ext uri="{FF2B5EF4-FFF2-40B4-BE49-F238E27FC236}">
                <a16:creationId xmlns:a16="http://schemas.microsoft.com/office/drawing/2014/main" id="{20263026-2F31-B14B-8AE0-3444FBC01DCA}"/>
              </a:ext>
            </a:extLst>
          </p:cNvPr>
          <p:cNvSpPr/>
          <p:nvPr/>
        </p:nvSpPr>
        <p:spPr>
          <a:xfrm>
            <a:off x="3416300" y="4322468"/>
            <a:ext cx="7861300" cy="548640"/>
          </a:xfrm>
          <a:prstGeom prst="homePlate">
            <a:avLst/>
          </a:prstGeom>
          <a:gradFill>
            <a:gsLst>
              <a:gs pos="75000">
                <a:schemeClr val="accent5"/>
              </a:gs>
              <a:gs pos="100000">
                <a:schemeClr val="accent5">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11" name="Pentagon 10">
            <a:extLst>
              <a:ext uri="{FF2B5EF4-FFF2-40B4-BE49-F238E27FC236}">
                <a16:creationId xmlns:a16="http://schemas.microsoft.com/office/drawing/2014/main" id="{973B384D-1101-1341-852F-8D22A8F0F4B3}"/>
              </a:ext>
            </a:extLst>
          </p:cNvPr>
          <p:cNvSpPr/>
          <p:nvPr/>
        </p:nvSpPr>
        <p:spPr>
          <a:xfrm>
            <a:off x="3416300" y="5003823"/>
            <a:ext cx="7861300" cy="548640"/>
          </a:xfrm>
          <a:prstGeom prst="homePlate">
            <a:avLst/>
          </a:prstGeom>
          <a:gradFill>
            <a:gsLst>
              <a:gs pos="75000">
                <a:schemeClr val="accent6">
                  <a:alpha val="20000"/>
                </a:schemeClr>
              </a:gs>
              <a:gs pos="100000">
                <a:schemeClr val="accent6">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12" name="Rectangle 11">
            <a:extLst>
              <a:ext uri="{FF2B5EF4-FFF2-40B4-BE49-F238E27FC236}">
                <a16:creationId xmlns:a16="http://schemas.microsoft.com/office/drawing/2014/main" id="{CC736D19-2E28-6741-9B6F-0132FAD87389}"/>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13" name="Picture 12">
            <a:extLst>
              <a:ext uri="{FF2B5EF4-FFF2-40B4-BE49-F238E27FC236}">
                <a16:creationId xmlns:a16="http://schemas.microsoft.com/office/drawing/2014/main" id="{0614C49B-81AA-D141-A982-B6A680087075}"/>
              </a:ext>
            </a:extLst>
          </p:cNvPr>
          <p:cNvPicPr>
            <a:picLocks noChangeAspect="1"/>
          </p:cNvPicPr>
          <p:nvPr/>
        </p:nvPicPr>
        <p:blipFill>
          <a:blip r:embed="rId3"/>
          <a:stretch>
            <a:fillRect/>
          </a:stretch>
        </p:blipFill>
        <p:spPr>
          <a:xfrm>
            <a:off x="506590" y="2013654"/>
            <a:ext cx="2371588" cy="1177384"/>
          </a:xfrm>
          <a:prstGeom prst="rect">
            <a:avLst/>
          </a:prstGeom>
        </p:spPr>
      </p:pic>
      <p:sp>
        <p:nvSpPr>
          <p:cNvPr id="14" name="Title 13">
            <a:extLst>
              <a:ext uri="{FF2B5EF4-FFF2-40B4-BE49-F238E27FC236}">
                <a16:creationId xmlns:a16="http://schemas.microsoft.com/office/drawing/2014/main" id="{57502C5A-5F62-4E41-BF35-347554AE0E0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4763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bg/>
                                          </p:spTgt>
                                        </p:tgtEl>
                                        <p:attrNameLst>
                                          <p:attrName>style.visibility</p:attrName>
                                        </p:attrNameLst>
                                      </p:cBhvr>
                                      <p:to>
                                        <p:strVal val="visible"/>
                                      </p:to>
                                    </p:set>
                                    <p:anim calcmode="lin" valueType="num">
                                      <p:cBhvr additive="base">
                                        <p:cTn id="16" dur="1000" fill="hold"/>
                                        <p:tgtEl>
                                          <p:spTgt spid="5">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5">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5">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bg/>
                                          </p:spTgt>
                                        </p:tgtEl>
                                        <p:attrNameLst>
                                          <p:attrName>style.visibility</p:attrName>
                                        </p:attrNameLst>
                                      </p:cBhvr>
                                      <p:to>
                                        <p:strVal val="visible"/>
                                      </p:to>
                                    </p:set>
                                    <p:anim calcmode="lin" valueType="num">
                                      <p:cBhvr additive="base">
                                        <p:cTn id="24" dur="1000" fill="hold"/>
                                        <p:tgtEl>
                                          <p:spTgt spid="6">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6">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7">
                                            <p:bg/>
                                          </p:spTgt>
                                        </p:tgtEl>
                                        <p:attrNameLst>
                                          <p:attrName>style.visibility</p:attrName>
                                        </p:attrNameLst>
                                      </p:cBhvr>
                                      <p:to>
                                        <p:strVal val="visible"/>
                                      </p:to>
                                    </p:set>
                                    <p:anim calcmode="lin" valueType="num">
                                      <p:cBhvr additive="base">
                                        <p:cTn id="32" dur="1000" fill="hold"/>
                                        <p:tgtEl>
                                          <p:spTgt spid="7">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7">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7">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
                                            <p:bg/>
                                          </p:spTgt>
                                        </p:tgtEl>
                                        <p:attrNameLst>
                                          <p:attrName>style.visibility</p:attrName>
                                        </p:attrNameLst>
                                      </p:cBhvr>
                                      <p:to>
                                        <p:strVal val="visible"/>
                                      </p:to>
                                    </p:set>
                                    <p:anim calcmode="lin" valueType="num">
                                      <p:cBhvr additive="base">
                                        <p:cTn id="40" dur="1000" fill="hold"/>
                                        <p:tgtEl>
                                          <p:spTgt spid="8">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8">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8">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9">
                                            <p:bg/>
                                          </p:spTgt>
                                        </p:tgtEl>
                                        <p:attrNameLst>
                                          <p:attrName>style.visibility</p:attrName>
                                        </p:attrNameLst>
                                      </p:cBhvr>
                                      <p:to>
                                        <p:strVal val="visible"/>
                                      </p:to>
                                    </p:set>
                                    <p:anim calcmode="lin" valueType="num">
                                      <p:cBhvr additive="base">
                                        <p:cTn id="48" dur="1000" fill="hold"/>
                                        <p:tgtEl>
                                          <p:spTgt spid="9">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9">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additive="base">
                                        <p:cTn id="5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9">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1">
                                            <p:bg/>
                                          </p:spTgt>
                                        </p:tgtEl>
                                        <p:attrNameLst>
                                          <p:attrName>style.visibility</p:attrName>
                                        </p:attrNameLst>
                                      </p:cBhvr>
                                      <p:to>
                                        <p:strVal val="visible"/>
                                      </p:to>
                                    </p:set>
                                    <p:anim calcmode="lin" valueType="num">
                                      <p:cBhvr additive="base">
                                        <p:cTn id="56" dur="1000" fill="hold"/>
                                        <p:tgtEl>
                                          <p:spTgt spid="11">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11">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 calcmode="lin" valueType="num">
                                      <p:cBhvr additive="base">
                                        <p:cTn id="60"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6" grpId="0" uiExpand="1" build="allAtOnce" animBg="1"/>
      <p:bldP spid="7" grpId="0" uiExpand="1" build="allAtOnce" animBg="1"/>
      <p:bldP spid="8" grpId="0" uiExpand="1" build="allAtOnce" animBg="1"/>
      <p:bldP spid="9" grpId="0" uiExpand="1" build="allAtOnce" animBg="1"/>
      <p:bldP spid="10" grpId="0" uiExpand="1" build="allAtOnce" animBg="1"/>
      <p:bldP spid="11" grpId="0" uiExpand="1"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BC080E0E-20E5-4C45-AC0F-A53BACC2C12A}"/>
              </a:ext>
            </a:extLst>
          </p:cNvPr>
          <p:cNvGrpSpPr/>
          <p:nvPr/>
        </p:nvGrpSpPr>
        <p:grpSpPr>
          <a:xfrm>
            <a:off x="7840703" y="1320555"/>
            <a:ext cx="3931920" cy="914400"/>
            <a:chOff x="7840703" y="1320555"/>
            <a:chExt cx="3931920" cy="914400"/>
          </a:xfrm>
        </p:grpSpPr>
        <p:sp>
          <p:nvSpPr>
            <p:cNvPr id="36" name="Pentagon 35">
              <a:extLst>
                <a:ext uri="{FF2B5EF4-FFF2-40B4-BE49-F238E27FC236}">
                  <a16:creationId xmlns:a16="http://schemas.microsoft.com/office/drawing/2014/main" id="{B082F9C0-61A1-8648-B759-9D94461E1DF1}"/>
                </a:ext>
              </a:extLst>
            </p:cNvPr>
            <p:cNvSpPr/>
            <p:nvPr/>
          </p:nvSpPr>
          <p:spPr>
            <a:xfrm>
              <a:off x="7840703" y="1320555"/>
              <a:ext cx="3931920" cy="914400"/>
            </a:xfrm>
            <a:prstGeom prst="homePlate">
              <a:avLst/>
            </a:prstGeom>
            <a:gradFill flip="none" rotWithShape="1">
              <a:gsLst>
                <a:gs pos="0">
                  <a:schemeClr val="accent1">
                    <a:lumMod val="67000"/>
                  </a:schemeClr>
                </a:gs>
                <a:gs pos="21000">
                  <a:schemeClr val="accent1">
                    <a:lumMod val="97000"/>
                    <a:lumOff val="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486625E-F689-B941-85B2-5F94179FAC63}"/>
                </a:ext>
              </a:extLst>
            </p:cNvPr>
            <p:cNvSpPr txBox="1"/>
            <p:nvPr/>
          </p:nvSpPr>
          <p:spPr>
            <a:xfrm>
              <a:off x="8147154" y="1362256"/>
              <a:ext cx="2938072" cy="830997"/>
            </a:xfrm>
            <a:prstGeom prst="rect">
              <a:avLst/>
            </a:prstGeom>
            <a:noFill/>
          </p:spPr>
          <p:txBody>
            <a:bodyPr wrap="square" rtlCol="0">
              <a:spAutoFit/>
            </a:bodyPr>
            <a:lstStyle/>
            <a:p>
              <a:r>
                <a:rPr lang="en-US" sz="2400" dirty="0">
                  <a:solidFill>
                    <a:schemeClr val="bg1"/>
                  </a:solidFill>
                </a:rPr>
                <a:t>PA School </a:t>
              </a:r>
              <a:br>
                <a:rPr lang="en-US" sz="2400" dirty="0">
                  <a:solidFill>
                    <a:schemeClr val="bg1"/>
                  </a:solidFill>
                </a:rPr>
              </a:br>
              <a:r>
                <a:rPr lang="en-US" sz="2400" dirty="0">
                  <a:solidFill>
                    <a:schemeClr val="bg1"/>
                  </a:solidFill>
                </a:rPr>
                <a:t>Student Society</a:t>
              </a:r>
            </a:p>
          </p:txBody>
        </p:sp>
      </p:grpSp>
      <p:grpSp>
        <p:nvGrpSpPr>
          <p:cNvPr id="38" name="Group 37">
            <a:extLst>
              <a:ext uri="{FF2B5EF4-FFF2-40B4-BE49-F238E27FC236}">
                <a16:creationId xmlns:a16="http://schemas.microsoft.com/office/drawing/2014/main" id="{65145AAA-5FD8-CB45-BC58-214BA6B08B6C}"/>
              </a:ext>
            </a:extLst>
          </p:cNvPr>
          <p:cNvGrpSpPr/>
          <p:nvPr/>
        </p:nvGrpSpPr>
        <p:grpSpPr>
          <a:xfrm>
            <a:off x="7840702" y="2338854"/>
            <a:ext cx="3931920" cy="914400"/>
            <a:chOff x="7840702" y="2338854"/>
            <a:chExt cx="3931920" cy="914400"/>
          </a:xfrm>
        </p:grpSpPr>
        <p:sp>
          <p:nvSpPr>
            <p:cNvPr id="39" name="Pentagon 38">
              <a:extLst>
                <a:ext uri="{FF2B5EF4-FFF2-40B4-BE49-F238E27FC236}">
                  <a16:creationId xmlns:a16="http://schemas.microsoft.com/office/drawing/2014/main" id="{2AF9CCB0-6F64-5841-BCD1-375D061C542A}"/>
                </a:ext>
              </a:extLst>
            </p:cNvPr>
            <p:cNvSpPr/>
            <p:nvPr/>
          </p:nvSpPr>
          <p:spPr>
            <a:xfrm>
              <a:off x="7840702" y="2338854"/>
              <a:ext cx="3931920" cy="914400"/>
            </a:xfrm>
            <a:prstGeom prst="homePlate">
              <a:avLst/>
            </a:prstGeom>
            <a:gradFill flip="none" rotWithShape="1">
              <a:gsLst>
                <a:gs pos="0">
                  <a:schemeClr val="accent3">
                    <a:lumMod val="75000"/>
                  </a:schemeClr>
                </a:gs>
                <a:gs pos="21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26BE2CA-093C-FD45-81B5-7AE9F0EDBADF}"/>
                </a:ext>
              </a:extLst>
            </p:cNvPr>
            <p:cNvSpPr txBox="1"/>
            <p:nvPr/>
          </p:nvSpPr>
          <p:spPr>
            <a:xfrm>
              <a:off x="8147154" y="2382030"/>
              <a:ext cx="2938072" cy="830997"/>
            </a:xfrm>
            <a:prstGeom prst="rect">
              <a:avLst/>
            </a:prstGeom>
            <a:noFill/>
          </p:spPr>
          <p:txBody>
            <a:bodyPr wrap="square" rtlCol="0">
              <a:spAutoFit/>
            </a:bodyPr>
            <a:lstStyle/>
            <a:p>
              <a:r>
                <a:rPr lang="en-US" sz="2400" dirty="0">
                  <a:solidFill>
                    <a:schemeClr val="bg1"/>
                  </a:solidFill>
                </a:rPr>
                <a:t>Assembly of Representatives</a:t>
              </a:r>
            </a:p>
          </p:txBody>
        </p:sp>
      </p:grpSp>
      <p:grpSp>
        <p:nvGrpSpPr>
          <p:cNvPr id="41" name="Group 40">
            <a:extLst>
              <a:ext uri="{FF2B5EF4-FFF2-40B4-BE49-F238E27FC236}">
                <a16:creationId xmlns:a16="http://schemas.microsoft.com/office/drawing/2014/main" id="{BF072FB3-EE47-1947-96D8-BAD88C94F8BD}"/>
              </a:ext>
            </a:extLst>
          </p:cNvPr>
          <p:cNvGrpSpPr/>
          <p:nvPr/>
        </p:nvGrpSpPr>
        <p:grpSpPr>
          <a:xfrm>
            <a:off x="7840702" y="3357153"/>
            <a:ext cx="3931920" cy="914400"/>
            <a:chOff x="7840702" y="3357153"/>
            <a:chExt cx="3931920" cy="914400"/>
          </a:xfrm>
        </p:grpSpPr>
        <p:sp>
          <p:nvSpPr>
            <p:cNvPr id="42" name="Pentagon 41">
              <a:extLst>
                <a:ext uri="{FF2B5EF4-FFF2-40B4-BE49-F238E27FC236}">
                  <a16:creationId xmlns:a16="http://schemas.microsoft.com/office/drawing/2014/main" id="{00EDEFFB-02DB-9F48-8FA5-2DC80F71472E}"/>
                </a:ext>
              </a:extLst>
            </p:cNvPr>
            <p:cNvSpPr/>
            <p:nvPr/>
          </p:nvSpPr>
          <p:spPr>
            <a:xfrm>
              <a:off x="7840702" y="3357153"/>
              <a:ext cx="3931920" cy="914400"/>
            </a:xfrm>
            <a:prstGeom prst="homePlate">
              <a:avLst/>
            </a:prstGeom>
            <a:gradFill flip="none" rotWithShape="1">
              <a:gsLst>
                <a:gs pos="0">
                  <a:schemeClr val="accent4">
                    <a:lumMod val="75000"/>
                  </a:schemeClr>
                </a:gs>
                <a:gs pos="21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B6AEDBD-BEC7-E848-BB4B-3EFBF3F91DBD}"/>
                </a:ext>
              </a:extLst>
            </p:cNvPr>
            <p:cNvSpPr txBox="1"/>
            <p:nvPr/>
          </p:nvSpPr>
          <p:spPr>
            <a:xfrm>
              <a:off x="8147154" y="3403640"/>
              <a:ext cx="2938072" cy="830997"/>
            </a:xfrm>
            <a:prstGeom prst="rect">
              <a:avLst/>
            </a:prstGeom>
            <a:noFill/>
          </p:spPr>
          <p:txBody>
            <a:bodyPr wrap="square" rtlCol="0">
              <a:spAutoFit/>
            </a:bodyPr>
            <a:lstStyle/>
            <a:p>
              <a:r>
                <a:rPr lang="en-US" sz="2400" dirty="0">
                  <a:solidFill>
                    <a:schemeClr val="bg1"/>
                  </a:solidFill>
                </a:rPr>
                <a:t>Student Academy Board of Directors</a:t>
              </a:r>
            </a:p>
          </p:txBody>
        </p:sp>
      </p:grpSp>
      <p:grpSp>
        <p:nvGrpSpPr>
          <p:cNvPr id="44" name="Group 43">
            <a:extLst>
              <a:ext uri="{FF2B5EF4-FFF2-40B4-BE49-F238E27FC236}">
                <a16:creationId xmlns:a16="http://schemas.microsoft.com/office/drawing/2014/main" id="{3A720CA2-E7F7-614D-AD02-EF8D335A814D}"/>
              </a:ext>
            </a:extLst>
          </p:cNvPr>
          <p:cNvGrpSpPr/>
          <p:nvPr/>
        </p:nvGrpSpPr>
        <p:grpSpPr>
          <a:xfrm>
            <a:off x="7840702" y="4375452"/>
            <a:ext cx="3931920" cy="914400"/>
            <a:chOff x="7840702" y="4375452"/>
            <a:chExt cx="3931920" cy="914400"/>
          </a:xfrm>
        </p:grpSpPr>
        <p:sp>
          <p:nvSpPr>
            <p:cNvPr id="45" name="Pentagon 44">
              <a:extLst>
                <a:ext uri="{FF2B5EF4-FFF2-40B4-BE49-F238E27FC236}">
                  <a16:creationId xmlns:a16="http://schemas.microsoft.com/office/drawing/2014/main" id="{49B53AC0-F225-4B4C-B718-02435C0F4129}"/>
                </a:ext>
              </a:extLst>
            </p:cNvPr>
            <p:cNvSpPr/>
            <p:nvPr/>
          </p:nvSpPr>
          <p:spPr>
            <a:xfrm>
              <a:off x="7840702" y="4375452"/>
              <a:ext cx="3931920" cy="914400"/>
            </a:xfrm>
            <a:prstGeom prst="homePlate">
              <a:avLst/>
            </a:prstGeom>
            <a:gradFill flip="none" rotWithShape="1">
              <a:gsLst>
                <a:gs pos="0">
                  <a:schemeClr val="tx2">
                    <a:lumMod val="75000"/>
                  </a:schemeClr>
                </a:gs>
                <a:gs pos="21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ABA922E-6591-E24E-9F6D-471D818AE9C6}"/>
                </a:ext>
              </a:extLst>
            </p:cNvPr>
            <p:cNvSpPr txBox="1"/>
            <p:nvPr/>
          </p:nvSpPr>
          <p:spPr>
            <a:xfrm>
              <a:off x="8147154" y="4417153"/>
              <a:ext cx="2938072" cy="830997"/>
            </a:xfrm>
            <a:prstGeom prst="rect">
              <a:avLst/>
            </a:prstGeom>
            <a:noFill/>
          </p:spPr>
          <p:txBody>
            <a:bodyPr wrap="square" rtlCol="0">
              <a:spAutoFit/>
            </a:bodyPr>
            <a:lstStyle/>
            <a:p>
              <a:r>
                <a:rPr lang="en-US" sz="2400" dirty="0">
                  <a:solidFill>
                    <a:schemeClr val="bg1"/>
                  </a:solidFill>
                </a:rPr>
                <a:t>House of Delegates Student Delegation</a:t>
              </a:r>
            </a:p>
          </p:txBody>
        </p:sp>
      </p:grpSp>
      <p:sp>
        <p:nvSpPr>
          <p:cNvPr id="47" name="TextBox 46">
            <a:extLst>
              <a:ext uri="{FF2B5EF4-FFF2-40B4-BE49-F238E27FC236}">
                <a16:creationId xmlns:a16="http://schemas.microsoft.com/office/drawing/2014/main" id="{93160829-CC4D-DA4D-863B-BA0F3AD10FCE}"/>
              </a:ext>
            </a:extLst>
          </p:cNvPr>
          <p:cNvSpPr txBox="1"/>
          <p:nvPr/>
        </p:nvSpPr>
        <p:spPr>
          <a:xfrm>
            <a:off x="7893170" y="5384181"/>
            <a:ext cx="3431899" cy="369332"/>
          </a:xfrm>
          <a:prstGeom prst="rect">
            <a:avLst/>
          </a:prstGeom>
          <a:solidFill>
            <a:schemeClr val="accent5"/>
          </a:solidFill>
        </p:spPr>
        <p:txBody>
          <a:bodyPr wrap="square" lIns="365760" rtlCol="0">
            <a:spAutoFit/>
          </a:bodyPr>
          <a:lstStyle/>
          <a:p>
            <a:r>
              <a:rPr lang="en-US" dirty="0" err="1">
                <a:solidFill>
                  <a:schemeClr val="bg1"/>
                </a:solidFill>
                <a:latin typeface="Arial" panose="020B0604020202020204" pitchFamily="34" charset="0"/>
                <a:cs typeface="Arial" panose="020B0604020202020204" pitchFamily="34" charset="0"/>
              </a:rPr>
              <a:t>aapa.org</a:t>
            </a:r>
            <a:r>
              <a:rPr lang="en-US" dirty="0">
                <a:solidFill>
                  <a:schemeClr val="bg1"/>
                </a:solidFill>
                <a:latin typeface="Arial" panose="020B0604020202020204" pitchFamily="34" charset="0"/>
                <a:cs typeface="Arial" panose="020B0604020202020204" pitchFamily="34" charset="0"/>
              </a:rPr>
              <a:t>/</a:t>
            </a:r>
            <a:r>
              <a:rPr lang="en-US" b="1" dirty="0" err="1">
                <a:solidFill>
                  <a:schemeClr val="bg1"/>
                </a:solidFill>
                <a:latin typeface="Arial" panose="020B0604020202020204" pitchFamily="34" charset="0"/>
                <a:cs typeface="Arial" panose="020B0604020202020204" pitchFamily="34" charset="0"/>
              </a:rPr>
              <a:t>StudentAcademy</a:t>
            </a:r>
            <a:endParaRPr lang="en-US" b="1" dirty="0">
              <a:solidFill>
                <a:schemeClr val="bg1"/>
              </a:solidFill>
              <a:latin typeface="Arial" panose="020B0604020202020204" pitchFamily="34" charset="0"/>
              <a:cs typeface="Arial" panose="020B0604020202020204" pitchFamily="34" charset="0"/>
            </a:endParaRPr>
          </a:p>
        </p:txBody>
      </p:sp>
      <p:pic>
        <p:nvPicPr>
          <p:cNvPr id="21" name="Content Placeholder 5" descr="A group of people posing for a photo&#10;&#10;Description automatically generated">
            <a:extLst>
              <a:ext uri="{FF2B5EF4-FFF2-40B4-BE49-F238E27FC236}">
                <a16:creationId xmlns:a16="http://schemas.microsoft.com/office/drawing/2014/main" id="{517CC721-35A4-C24D-855C-006666B8BEAF}"/>
              </a:ext>
            </a:extLst>
          </p:cNvPr>
          <p:cNvPicPr>
            <a:picLocks noChangeAspect="1"/>
          </p:cNvPicPr>
          <p:nvPr/>
        </p:nvPicPr>
        <p:blipFill rotWithShape="1">
          <a:blip r:embed="rId3"/>
          <a:srcRect l="1158" t="1658" r="5004" b="13242"/>
          <a:stretch/>
        </p:blipFill>
        <p:spPr>
          <a:xfrm>
            <a:off x="740754" y="1230672"/>
            <a:ext cx="7152416" cy="4613819"/>
          </a:xfrm>
          <a:prstGeom prst="rect">
            <a:avLst/>
          </a:prstGeom>
          <a:effectLst>
            <a:outerShdw blurRad="406400" sx="102000" sy="102000" algn="ctr" rotWithShape="0">
              <a:prstClr val="black">
                <a:alpha val="40000"/>
              </a:prstClr>
            </a:outerShdw>
          </a:effectLst>
        </p:spPr>
      </p:pic>
      <p:sp>
        <p:nvSpPr>
          <p:cNvPr id="2" name="Title 1">
            <a:extLst>
              <a:ext uri="{FF2B5EF4-FFF2-40B4-BE49-F238E27FC236}">
                <a16:creationId xmlns:a16="http://schemas.microsoft.com/office/drawing/2014/main" id="{378FE942-213B-3740-8EA6-625A528DFC78}"/>
              </a:ext>
            </a:extLst>
          </p:cNvPr>
          <p:cNvSpPr>
            <a:spLocks noGrp="1"/>
          </p:cNvSpPr>
          <p:nvPr>
            <p:ph type="title"/>
          </p:nvPr>
        </p:nvSpPr>
        <p:spPr>
          <a:xfrm>
            <a:off x="309563" y="130626"/>
            <a:ext cx="11882437" cy="801964"/>
          </a:xfrm>
        </p:spPr>
        <p:txBody>
          <a:bodyPr>
            <a:normAutofit fontScale="90000"/>
          </a:bodyPr>
          <a:lstStyle/>
          <a:p>
            <a:r>
              <a:rPr lang="en-US" dirty="0"/>
              <a:t>Leveraging Student Leadership </a:t>
            </a:r>
            <a:br>
              <a:rPr lang="en-US" dirty="0"/>
            </a:br>
            <a:r>
              <a:rPr lang="en-US" dirty="0"/>
              <a:t>Opportunities for PAs</a:t>
            </a:r>
          </a:p>
        </p:txBody>
      </p:sp>
      <p:sp>
        <p:nvSpPr>
          <p:cNvPr id="6" name="TextBox 5">
            <a:extLst>
              <a:ext uri="{FF2B5EF4-FFF2-40B4-BE49-F238E27FC236}">
                <a16:creationId xmlns:a16="http://schemas.microsoft.com/office/drawing/2014/main" id="{3A285983-E5DB-EF44-82A2-3370A47B9DF3}"/>
              </a:ext>
            </a:extLst>
          </p:cNvPr>
          <p:cNvSpPr txBox="1"/>
          <p:nvPr/>
        </p:nvSpPr>
        <p:spPr>
          <a:xfrm>
            <a:off x="3383280" y="61526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923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750"/>
                                        <p:tgtEl>
                                          <p:spTgt spid="35"/>
                                        </p:tgtEl>
                                        <p:attrNameLst>
                                          <p:attrName>ppt_x</p:attrName>
                                        </p:attrNameLst>
                                      </p:cBhvr>
                                      <p:tavLst>
                                        <p:tav tm="0">
                                          <p:val>
                                            <p:strVal val="#ppt_x-#ppt_w*1.125000"/>
                                          </p:val>
                                        </p:tav>
                                        <p:tav tm="100000">
                                          <p:val>
                                            <p:strVal val="#ppt_x"/>
                                          </p:val>
                                        </p:tav>
                                      </p:tavLst>
                                    </p:anim>
                                    <p:animEffect transition="in" filter="wipe(right)">
                                      <p:cBhvr>
                                        <p:cTn id="14" dur="750"/>
                                        <p:tgtEl>
                                          <p:spTgt spid="35"/>
                                        </p:tgtEl>
                                      </p:cBhvr>
                                    </p:animEffect>
                                  </p:childTnLst>
                                </p:cTn>
                              </p:par>
                              <p:par>
                                <p:cTn id="15" presetID="12" presetClass="entr" presetSubtype="8"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750"/>
                                        <p:tgtEl>
                                          <p:spTgt spid="38"/>
                                        </p:tgtEl>
                                        <p:attrNameLst>
                                          <p:attrName>ppt_x</p:attrName>
                                        </p:attrNameLst>
                                      </p:cBhvr>
                                      <p:tavLst>
                                        <p:tav tm="0">
                                          <p:val>
                                            <p:strVal val="#ppt_x-#ppt_w*1.125000"/>
                                          </p:val>
                                        </p:tav>
                                        <p:tav tm="100000">
                                          <p:val>
                                            <p:strVal val="#ppt_x"/>
                                          </p:val>
                                        </p:tav>
                                      </p:tavLst>
                                    </p:anim>
                                    <p:animEffect transition="in" filter="wipe(right)">
                                      <p:cBhvr>
                                        <p:cTn id="18" dur="750"/>
                                        <p:tgtEl>
                                          <p:spTgt spid="38"/>
                                        </p:tgtEl>
                                      </p:cBhvr>
                                    </p:animEffect>
                                  </p:childTnLst>
                                </p:cTn>
                              </p:par>
                              <p:par>
                                <p:cTn id="19" presetID="12" presetClass="entr" presetSubtype="8" fill="hold" nodeType="withEffect">
                                  <p:stCondLst>
                                    <p:cond delay="50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750"/>
                                        <p:tgtEl>
                                          <p:spTgt spid="41"/>
                                        </p:tgtEl>
                                        <p:attrNameLst>
                                          <p:attrName>ppt_x</p:attrName>
                                        </p:attrNameLst>
                                      </p:cBhvr>
                                      <p:tavLst>
                                        <p:tav tm="0">
                                          <p:val>
                                            <p:strVal val="#ppt_x-#ppt_w*1.125000"/>
                                          </p:val>
                                        </p:tav>
                                        <p:tav tm="100000">
                                          <p:val>
                                            <p:strVal val="#ppt_x"/>
                                          </p:val>
                                        </p:tav>
                                      </p:tavLst>
                                    </p:anim>
                                    <p:animEffect transition="in" filter="wipe(right)">
                                      <p:cBhvr>
                                        <p:cTn id="22" dur="750"/>
                                        <p:tgtEl>
                                          <p:spTgt spid="41"/>
                                        </p:tgtEl>
                                      </p:cBhvr>
                                    </p:animEffect>
                                  </p:childTnLst>
                                </p:cTn>
                              </p:par>
                              <p:par>
                                <p:cTn id="23" presetID="12" presetClass="entr" presetSubtype="8" fill="hold" nodeType="withEffect">
                                  <p:stCondLst>
                                    <p:cond delay="75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p:tgtEl>
                                          <p:spTgt spid="44"/>
                                        </p:tgtEl>
                                        <p:attrNameLst>
                                          <p:attrName>ppt_x</p:attrName>
                                        </p:attrNameLst>
                                      </p:cBhvr>
                                      <p:tavLst>
                                        <p:tav tm="0">
                                          <p:val>
                                            <p:strVal val="#ppt_x-#ppt_w*1.125000"/>
                                          </p:val>
                                        </p:tav>
                                        <p:tav tm="100000">
                                          <p:val>
                                            <p:strVal val="#ppt_x"/>
                                          </p:val>
                                        </p:tav>
                                      </p:tavLst>
                                    </p:anim>
                                    <p:animEffect transition="in" filter="wipe(right)">
                                      <p:cBhvr>
                                        <p:cTn id="26" dur="750"/>
                                        <p:tgtEl>
                                          <p:spTgt spid="44"/>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38"/>
                                        </p:tgtEl>
                                        <p:attrNameLst>
                                          <p:attrName>style.opacity</p:attrName>
                                        </p:attrNameLst>
                                      </p:cBhvr>
                                      <p:to>
                                        <p:strVal val="0.5"/>
                                      </p:to>
                                    </p:set>
                                    <p:animEffect filter="image" prLst="opacity: 0.5">
                                      <p:cBhvr rctx="IE">
                                        <p:cTn id="35" dur="indefinite"/>
                                        <p:tgtEl>
                                          <p:spTgt spid="38"/>
                                        </p:tgtEl>
                                      </p:cBhvr>
                                    </p:animEffect>
                                  </p:childTnLst>
                                </p:cTn>
                              </p:par>
                              <p:par>
                                <p:cTn id="36" presetID="9" presetClass="emph" presetSubtype="0" nodeType="withEffect">
                                  <p:stCondLst>
                                    <p:cond delay="0"/>
                                  </p:stCondLst>
                                  <p:childTnLst>
                                    <p:set>
                                      <p:cBhvr>
                                        <p:cTn id="37" dur="indefinite"/>
                                        <p:tgtEl>
                                          <p:spTgt spid="41"/>
                                        </p:tgtEl>
                                        <p:attrNameLst>
                                          <p:attrName>style.opacity</p:attrName>
                                        </p:attrNameLst>
                                      </p:cBhvr>
                                      <p:to>
                                        <p:strVal val="0.5"/>
                                      </p:to>
                                    </p:set>
                                    <p:animEffect filter="image" prLst="opacity: 0.5">
                                      <p:cBhvr rctx="IE">
                                        <p:cTn id="38" dur="indefinite"/>
                                        <p:tgtEl>
                                          <p:spTgt spid="41"/>
                                        </p:tgtEl>
                                      </p:cBhvr>
                                    </p:animEffect>
                                  </p:childTnLst>
                                </p:cTn>
                              </p:par>
                              <p:par>
                                <p:cTn id="39" presetID="9" presetClass="emph" presetSubtype="0" nodeType="withEffect">
                                  <p:stCondLst>
                                    <p:cond delay="0"/>
                                  </p:stCondLst>
                                  <p:childTnLst>
                                    <p:set>
                                      <p:cBhvr>
                                        <p:cTn id="40" dur="indefinite"/>
                                        <p:tgtEl>
                                          <p:spTgt spid="44"/>
                                        </p:tgtEl>
                                        <p:attrNameLst>
                                          <p:attrName>style.opacity</p:attrName>
                                        </p:attrNameLst>
                                      </p:cBhvr>
                                      <p:to>
                                        <p:strVal val="0.5"/>
                                      </p:to>
                                    </p:set>
                                    <p:animEffect filter="image" prLst="opacity: 0.5">
                                      <p:cBhvr rctx="IE">
                                        <p:cTn id="41" dur="indefinite"/>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502A17D-04C5-D64A-AB86-24AB2A5D0236}"/>
              </a:ext>
            </a:extLst>
          </p:cNvPr>
          <p:cNvGrpSpPr/>
          <p:nvPr/>
        </p:nvGrpSpPr>
        <p:grpSpPr>
          <a:xfrm>
            <a:off x="7840703" y="1320555"/>
            <a:ext cx="3931920" cy="914400"/>
            <a:chOff x="7840703" y="1320555"/>
            <a:chExt cx="3931920" cy="914400"/>
          </a:xfrm>
        </p:grpSpPr>
        <p:sp>
          <p:nvSpPr>
            <p:cNvPr id="3" name="Pentagon 2">
              <a:extLst>
                <a:ext uri="{FF2B5EF4-FFF2-40B4-BE49-F238E27FC236}">
                  <a16:creationId xmlns:a16="http://schemas.microsoft.com/office/drawing/2014/main" id="{569E6DE3-903C-1D46-8DC3-D94C38F3533C}"/>
                </a:ext>
              </a:extLst>
            </p:cNvPr>
            <p:cNvSpPr/>
            <p:nvPr/>
          </p:nvSpPr>
          <p:spPr>
            <a:xfrm>
              <a:off x="7840703" y="1320555"/>
              <a:ext cx="3931920" cy="914400"/>
            </a:xfrm>
            <a:prstGeom prst="homePlate">
              <a:avLst/>
            </a:prstGeom>
            <a:gradFill flip="none" rotWithShape="1">
              <a:gsLst>
                <a:gs pos="0">
                  <a:schemeClr val="accent1">
                    <a:lumMod val="67000"/>
                    <a:alpha val="50000"/>
                  </a:schemeClr>
                </a:gs>
                <a:gs pos="21000">
                  <a:schemeClr val="accent1">
                    <a:lumMod val="97000"/>
                    <a:lumOff val="3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1A682F-FA14-C840-AB3E-AEF4B51E7C0C}"/>
                </a:ext>
              </a:extLst>
            </p:cNvPr>
            <p:cNvSpPr txBox="1"/>
            <p:nvPr/>
          </p:nvSpPr>
          <p:spPr>
            <a:xfrm>
              <a:off x="8147154" y="1362256"/>
              <a:ext cx="2938072" cy="830997"/>
            </a:xfrm>
            <a:prstGeom prst="rect">
              <a:avLst/>
            </a:prstGeom>
            <a:noFill/>
          </p:spPr>
          <p:txBody>
            <a:bodyPr wrap="square" rtlCol="0">
              <a:spAutoFit/>
            </a:bodyPr>
            <a:lstStyle/>
            <a:p>
              <a:r>
                <a:rPr lang="en-US" sz="2400" dirty="0">
                  <a:solidFill>
                    <a:schemeClr val="bg1"/>
                  </a:solidFill>
                </a:rPr>
                <a:t>PA School </a:t>
              </a:r>
              <a:br>
                <a:rPr lang="en-US" sz="2400" dirty="0">
                  <a:solidFill>
                    <a:schemeClr val="bg1"/>
                  </a:solidFill>
                </a:rPr>
              </a:br>
              <a:r>
                <a:rPr lang="en-US" sz="2400" dirty="0">
                  <a:solidFill>
                    <a:schemeClr val="bg1"/>
                  </a:solidFill>
                </a:rPr>
                <a:t>Student Society</a:t>
              </a:r>
            </a:p>
          </p:txBody>
        </p:sp>
      </p:grpSp>
      <p:grpSp>
        <p:nvGrpSpPr>
          <p:cNvPr id="18" name="Group 17">
            <a:extLst>
              <a:ext uri="{FF2B5EF4-FFF2-40B4-BE49-F238E27FC236}">
                <a16:creationId xmlns:a16="http://schemas.microsoft.com/office/drawing/2014/main" id="{643A9856-53E6-1E4B-8FF1-4C6C490BC2CF}"/>
              </a:ext>
            </a:extLst>
          </p:cNvPr>
          <p:cNvGrpSpPr/>
          <p:nvPr/>
        </p:nvGrpSpPr>
        <p:grpSpPr>
          <a:xfrm>
            <a:off x="7840702" y="2338854"/>
            <a:ext cx="3931920" cy="914400"/>
            <a:chOff x="7840702" y="2338854"/>
            <a:chExt cx="3931920" cy="914400"/>
          </a:xfrm>
        </p:grpSpPr>
        <p:sp>
          <p:nvSpPr>
            <p:cNvPr id="10" name="Pentagon 9">
              <a:extLst>
                <a:ext uri="{FF2B5EF4-FFF2-40B4-BE49-F238E27FC236}">
                  <a16:creationId xmlns:a16="http://schemas.microsoft.com/office/drawing/2014/main" id="{07A9FF01-0C98-D147-A04D-496B129FE9D9}"/>
                </a:ext>
              </a:extLst>
            </p:cNvPr>
            <p:cNvSpPr/>
            <p:nvPr/>
          </p:nvSpPr>
          <p:spPr>
            <a:xfrm>
              <a:off x="7840702" y="2338854"/>
              <a:ext cx="3931920" cy="914400"/>
            </a:xfrm>
            <a:prstGeom prst="homePlate">
              <a:avLst/>
            </a:prstGeom>
            <a:gradFill flip="none" rotWithShape="1">
              <a:gsLst>
                <a:gs pos="0">
                  <a:schemeClr val="accent3">
                    <a:lumMod val="75000"/>
                  </a:schemeClr>
                </a:gs>
                <a:gs pos="21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E9DBD6-62A2-0E43-8B3B-5445A48E4CB8}"/>
                </a:ext>
              </a:extLst>
            </p:cNvPr>
            <p:cNvSpPr txBox="1"/>
            <p:nvPr/>
          </p:nvSpPr>
          <p:spPr>
            <a:xfrm>
              <a:off x="8147154" y="2382030"/>
              <a:ext cx="2938072" cy="830997"/>
            </a:xfrm>
            <a:prstGeom prst="rect">
              <a:avLst/>
            </a:prstGeom>
            <a:noFill/>
          </p:spPr>
          <p:txBody>
            <a:bodyPr wrap="square" rtlCol="0">
              <a:spAutoFit/>
            </a:bodyPr>
            <a:lstStyle/>
            <a:p>
              <a:r>
                <a:rPr lang="en-US" sz="2400" dirty="0">
                  <a:solidFill>
                    <a:schemeClr val="bg1"/>
                  </a:solidFill>
                </a:rPr>
                <a:t>Assembly of Representatives</a:t>
              </a:r>
            </a:p>
          </p:txBody>
        </p:sp>
      </p:grpSp>
      <p:grpSp>
        <p:nvGrpSpPr>
          <p:cNvPr id="19" name="Group 18">
            <a:extLst>
              <a:ext uri="{FF2B5EF4-FFF2-40B4-BE49-F238E27FC236}">
                <a16:creationId xmlns:a16="http://schemas.microsoft.com/office/drawing/2014/main" id="{1FCE49BA-81F9-2043-8BC2-59793F4BBF12}"/>
              </a:ext>
            </a:extLst>
          </p:cNvPr>
          <p:cNvGrpSpPr/>
          <p:nvPr/>
        </p:nvGrpSpPr>
        <p:grpSpPr>
          <a:xfrm>
            <a:off x="7840702" y="3357153"/>
            <a:ext cx="3931920" cy="914400"/>
            <a:chOff x="7840702" y="3357153"/>
            <a:chExt cx="3931920" cy="914400"/>
          </a:xfrm>
        </p:grpSpPr>
        <p:sp>
          <p:nvSpPr>
            <p:cNvPr id="11" name="Pentagon 10">
              <a:extLst>
                <a:ext uri="{FF2B5EF4-FFF2-40B4-BE49-F238E27FC236}">
                  <a16:creationId xmlns:a16="http://schemas.microsoft.com/office/drawing/2014/main" id="{73B56A3C-C1FE-1F4E-8EDA-1B500E0113C6}"/>
                </a:ext>
              </a:extLst>
            </p:cNvPr>
            <p:cNvSpPr/>
            <p:nvPr/>
          </p:nvSpPr>
          <p:spPr>
            <a:xfrm>
              <a:off x="7840702" y="3357153"/>
              <a:ext cx="3931920" cy="914400"/>
            </a:xfrm>
            <a:prstGeom prst="homePlate">
              <a:avLst/>
            </a:prstGeom>
            <a:gradFill flip="none" rotWithShape="1">
              <a:gsLst>
                <a:gs pos="0">
                  <a:schemeClr val="accent4">
                    <a:lumMod val="75000"/>
                    <a:alpha val="50000"/>
                  </a:schemeClr>
                </a:gs>
                <a:gs pos="2100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C9334B-E3E7-8243-9252-2C1DCE184039}"/>
                </a:ext>
              </a:extLst>
            </p:cNvPr>
            <p:cNvSpPr txBox="1"/>
            <p:nvPr/>
          </p:nvSpPr>
          <p:spPr>
            <a:xfrm>
              <a:off x="8147154" y="3403640"/>
              <a:ext cx="2938072" cy="830997"/>
            </a:xfrm>
            <a:prstGeom prst="rect">
              <a:avLst/>
            </a:prstGeom>
            <a:noFill/>
          </p:spPr>
          <p:txBody>
            <a:bodyPr wrap="square" rtlCol="0">
              <a:spAutoFit/>
            </a:bodyPr>
            <a:lstStyle/>
            <a:p>
              <a:r>
                <a:rPr lang="en-US" sz="2400" dirty="0">
                  <a:solidFill>
                    <a:schemeClr val="bg1"/>
                  </a:solidFill>
                </a:rPr>
                <a:t>Student Academy Board of Directors</a:t>
              </a:r>
            </a:p>
          </p:txBody>
        </p:sp>
      </p:grpSp>
      <p:grpSp>
        <p:nvGrpSpPr>
          <p:cNvPr id="20" name="Group 19">
            <a:extLst>
              <a:ext uri="{FF2B5EF4-FFF2-40B4-BE49-F238E27FC236}">
                <a16:creationId xmlns:a16="http://schemas.microsoft.com/office/drawing/2014/main" id="{8D66222A-A7AF-E14B-B3ED-4CA3D1261B9C}"/>
              </a:ext>
            </a:extLst>
          </p:cNvPr>
          <p:cNvGrpSpPr/>
          <p:nvPr/>
        </p:nvGrpSpPr>
        <p:grpSpPr>
          <a:xfrm>
            <a:off x="7840702" y="4375452"/>
            <a:ext cx="3931920" cy="914400"/>
            <a:chOff x="7840702" y="4375452"/>
            <a:chExt cx="3931920" cy="914400"/>
          </a:xfrm>
        </p:grpSpPr>
        <p:sp>
          <p:nvSpPr>
            <p:cNvPr id="12" name="Pentagon 11">
              <a:extLst>
                <a:ext uri="{FF2B5EF4-FFF2-40B4-BE49-F238E27FC236}">
                  <a16:creationId xmlns:a16="http://schemas.microsoft.com/office/drawing/2014/main" id="{12A82512-44C8-1C4C-AB55-A4A4D03B4B19}"/>
                </a:ext>
              </a:extLst>
            </p:cNvPr>
            <p:cNvSpPr/>
            <p:nvPr/>
          </p:nvSpPr>
          <p:spPr>
            <a:xfrm>
              <a:off x="7840702" y="4375452"/>
              <a:ext cx="3931920" cy="914400"/>
            </a:xfrm>
            <a:prstGeom prst="homePlate">
              <a:avLst/>
            </a:prstGeom>
            <a:gradFill flip="none" rotWithShape="1">
              <a:gsLst>
                <a:gs pos="0">
                  <a:schemeClr val="tx2">
                    <a:lumMod val="75000"/>
                    <a:alpha val="50000"/>
                  </a:schemeClr>
                </a:gs>
                <a:gs pos="21000">
                  <a:schemeClr val="tx2">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CFBD9EA-5EF2-B349-8548-A58BEF59A094}"/>
                </a:ext>
              </a:extLst>
            </p:cNvPr>
            <p:cNvSpPr txBox="1"/>
            <p:nvPr/>
          </p:nvSpPr>
          <p:spPr>
            <a:xfrm>
              <a:off x="8147154" y="4417153"/>
              <a:ext cx="2938072" cy="830997"/>
            </a:xfrm>
            <a:prstGeom prst="rect">
              <a:avLst/>
            </a:prstGeom>
            <a:noFill/>
          </p:spPr>
          <p:txBody>
            <a:bodyPr wrap="square" rtlCol="0">
              <a:spAutoFit/>
            </a:bodyPr>
            <a:lstStyle/>
            <a:p>
              <a:r>
                <a:rPr lang="en-US" sz="2400" dirty="0">
                  <a:solidFill>
                    <a:schemeClr val="bg1"/>
                  </a:solidFill>
                </a:rPr>
                <a:t>House of Delegates Student Delegation</a:t>
              </a:r>
            </a:p>
          </p:txBody>
        </p:sp>
      </p:grpSp>
      <p:sp>
        <p:nvSpPr>
          <p:cNvPr id="5" name="TextBox 4">
            <a:extLst>
              <a:ext uri="{FF2B5EF4-FFF2-40B4-BE49-F238E27FC236}">
                <a16:creationId xmlns:a16="http://schemas.microsoft.com/office/drawing/2014/main" id="{66D3A161-E71A-214E-9CEB-6886F06A77FB}"/>
              </a:ext>
            </a:extLst>
          </p:cNvPr>
          <p:cNvSpPr txBox="1"/>
          <p:nvPr/>
        </p:nvSpPr>
        <p:spPr>
          <a:xfrm>
            <a:off x="7893170" y="5384181"/>
            <a:ext cx="3431899" cy="369332"/>
          </a:xfrm>
          <a:prstGeom prst="rect">
            <a:avLst/>
          </a:prstGeom>
          <a:solidFill>
            <a:schemeClr val="accent5"/>
          </a:solidFill>
        </p:spPr>
        <p:txBody>
          <a:bodyPr wrap="square" lIns="365760" rtlCol="0">
            <a:spAutoFit/>
          </a:bodyPr>
          <a:lstStyle/>
          <a:p>
            <a:r>
              <a:rPr lang="en-US" dirty="0" err="1">
                <a:solidFill>
                  <a:schemeClr val="bg1"/>
                </a:solidFill>
                <a:latin typeface="Arial" panose="020B0604020202020204" pitchFamily="34" charset="0"/>
                <a:cs typeface="Arial" panose="020B0604020202020204" pitchFamily="34" charset="0"/>
              </a:rPr>
              <a:t>aapa.org</a:t>
            </a:r>
            <a:r>
              <a:rPr lang="en-US" dirty="0">
                <a:solidFill>
                  <a:schemeClr val="bg1"/>
                </a:solidFill>
                <a:latin typeface="Arial" panose="020B0604020202020204" pitchFamily="34" charset="0"/>
                <a:cs typeface="Arial" panose="020B0604020202020204" pitchFamily="34" charset="0"/>
              </a:rPr>
              <a:t>/</a:t>
            </a:r>
            <a:r>
              <a:rPr lang="en-US" b="1" dirty="0" err="1">
                <a:solidFill>
                  <a:schemeClr val="bg1"/>
                </a:solidFill>
                <a:latin typeface="Arial" panose="020B0604020202020204" pitchFamily="34" charset="0"/>
                <a:cs typeface="Arial" panose="020B0604020202020204" pitchFamily="34" charset="0"/>
              </a:rPr>
              <a:t>StudentAcademy</a:t>
            </a:r>
            <a:endParaRPr lang="en-US" b="1" dirty="0">
              <a:solidFill>
                <a:schemeClr val="bg1"/>
              </a:solidFill>
              <a:latin typeface="Arial" panose="020B0604020202020204" pitchFamily="34" charset="0"/>
              <a:cs typeface="Arial" panose="020B0604020202020204" pitchFamily="34" charset="0"/>
            </a:endParaRPr>
          </a:p>
        </p:txBody>
      </p:sp>
      <p:pic>
        <p:nvPicPr>
          <p:cNvPr id="21" name="Content Placeholder 5" descr="A group of people posing for a photo&#10;&#10;Description automatically generated">
            <a:extLst>
              <a:ext uri="{FF2B5EF4-FFF2-40B4-BE49-F238E27FC236}">
                <a16:creationId xmlns:a16="http://schemas.microsoft.com/office/drawing/2014/main" id="{517CC721-35A4-C24D-855C-006666B8BEAF}"/>
              </a:ext>
            </a:extLst>
          </p:cNvPr>
          <p:cNvPicPr>
            <a:picLocks noChangeAspect="1"/>
          </p:cNvPicPr>
          <p:nvPr/>
        </p:nvPicPr>
        <p:blipFill rotWithShape="1">
          <a:blip r:embed="rId3"/>
          <a:srcRect l="1158" t="1658" r="5004" b="13242"/>
          <a:stretch/>
        </p:blipFill>
        <p:spPr>
          <a:xfrm>
            <a:off x="740754" y="1230672"/>
            <a:ext cx="7152416" cy="4613819"/>
          </a:xfrm>
          <a:prstGeom prst="rect">
            <a:avLst/>
          </a:prstGeom>
          <a:effectLst>
            <a:outerShdw blurRad="292100" algn="ctr" rotWithShape="0">
              <a:prstClr val="black">
                <a:alpha val="40000"/>
              </a:prstClr>
            </a:outerShdw>
          </a:effectLst>
        </p:spPr>
      </p:pic>
      <p:sp>
        <p:nvSpPr>
          <p:cNvPr id="2" name="Title 1">
            <a:extLst>
              <a:ext uri="{FF2B5EF4-FFF2-40B4-BE49-F238E27FC236}">
                <a16:creationId xmlns:a16="http://schemas.microsoft.com/office/drawing/2014/main" id="{378FE942-213B-3740-8EA6-625A528DFC78}"/>
              </a:ext>
            </a:extLst>
          </p:cNvPr>
          <p:cNvSpPr>
            <a:spLocks noGrp="1"/>
          </p:cNvSpPr>
          <p:nvPr>
            <p:ph type="title"/>
          </p:nvPr>
        </p:nvSpPr>
        <p:spPr>
          <a:xfrm>
            <a:off x="309563" y="130626"/>
            <a:ext cx="11882437" cy="801964"/>
          </a:xfrm>
        </p:spPr>
        <p:txBody>
          <a:bodyPr>
            <a:normAutofit fontScale="90000"/>
          </a:bodyPr>
          <a:lstStyle/>
          <a:p>
            <a:r>
              <a:rPr lang="en-US" dirty="0"/>
              <a:t>Leveraging Student Leadership </a:t>
            </a:r>
            <a:br>
              <a:rPr lang="en-US" dirty="0"/>
            </a:br>
            <a:r>
              <a:rPr lang="en-US" dirty="0"/>
              <a:t>Opportunities for PAs</a:t>
            </a:r>
          </a:p>
        </p:txBody>
      </p:sp>
      <p:pic>
        <p:nvPicPr>
          <p:cNvPr id="22" name="Picture 21" descr="A group of people in a room&#10;&#10;Description automatically generated">
            <a:extLst>
              <a:ext uri="{FF2B5EF4-FFF2-40B4-BE49-F238E27FC236}">
                <a16:creationId xmlns:a16="http://schemas.microsoft.com/office/drawing/2014/main" id="{BD9240DD-C683-6E40-81CF-EB56F78C0D36}"/>
              </a:ext>
            </a:extLst>
          </p:cNvPr>
          <p:cNvPicPr>
            <a:picLocks noChangeAspect="1"/>
          </p:cNvPicPr>
          <p:nvPr/>
        </p:nvPicPr>
        <p:blipFill rotWithShape="1">
          <a:blip r:embed="rId4">
            <a:extLst>
              <a:ext uri="{28A0092B-C50C-407E-A947-70E740481C1C}">
                <a14:useLocalDpi xmlns:a14="http://schemas.microsoft.com/office/drawing/2010/main" val="0"/>
              </a:ext>
            </a:extLst>
          </a:blip>
          <a:srcRect l="14874" t="9175" r="2726" b="19953"/>
          <a:stretch/>
        </p:blipFill>
        <p:spPr>
          <a:xfrm>
            <a:off x="740754" y="1230673"/>
            <a:ext cx="7152416" cy="4613818"/>
          </a:xfrm>
          <a:prstGeom prst="rect">
            <a:avLst/>
          </a:prstGeom>
          <a:effectLst>
            <a:outerShdw blurRad="292100" algn="ctr" rotWithShape="0">
              <a:prstClr val="black">
                <a:alpha val="40000"/>
              </a:prstClr>
            </a:outerShdw>
          </a:effectLst>
        </p:spPr>
      </p:pic>
    </p:spTree>
    <p:extLst>
      <p:ext uri="{BB962C8B-B14F-4D97-AF65-F5344CB8AC3E}">
        <p14:creationId xmlns:p14="http://schemas.microsoft.com/office/powerpoint/2010/main" val="356614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502A17D-04C5-D64A-AB86-24AB2A5D0236}"/>
              </a:ext>
            </a:extLst>
          </p:cNvPr>
          <p:cNvGrpSpPr/>
          <p:nvPr/>
        </p:nvGrpSpPr>
        <p:grpSpPr>
          <a:xfrm>
            <a:off x="7840703" y="1320555"/>
            <a:ext cx="3931920" cy="914400"/>
            <a:chOff x="7840703" y="1320555"/>
            <a:chExt cx="3931920" cy="914400"/>
          </a:xfrm>
        </p:grpSpPr>
        <p:sp>
          <p:nvSpPr>
            <p:cNvPr id="3" name="Pentagon 2">
              <a:extLst>
                <a:ext uri="{FF2B5EF4-FFF2-40B4-BE49-F238E27FC236}">
                  <a16:creationId xmlns:a16="http://schemas.microsoft.com/office/drawing/2014/main" id="{569E6DE3-903C-1D46-8DC3-D94C38F3533C}"/>
                </a:ext>
              </a:extLst>
            </p:cNvPr>
            <p:cNvSpPr/>
            <p:nvPr/>
          </p:nvSpPr>
          <p:spPr>
            <a:xfrm>
              <a:off x="7840703" y="1320555"/>
              <a:ext cx="3931920" cy="914400"/>
            </a:xfrm>
            <a:prstGeom prst="homePlate">
              <a:avLst/>
            </a:prstGeom>
            <a:gradFill flip="none" rotWithShape="1">
              <a:gsLst>
                <a:gs pos="0">
                  <a:schemeClr val="accent1">
                    <a:lumMod val="67000"/>
                    <a:alpha val="50000"/>
                  </a:schemeClr>
                </a:gs>
                <a:gs pos="21000">
                  <a:schemeClr val="accent1">
                    <a:lumMod val="97000"/>
                    <a:lumOff val="3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1A682F-FA14-C840-AB3E-AEF4B51E7C0C}"/>
                </a:ext>
              </a:extLst>
            </p:cNvPr>
            <p:cNvSpPr txBox="1"/>
            <p:nvPr/>
          </p:nvSpPr>
          <p:spPr>
            <a:xfrm>
              <a:off x="8147154" y="1362256"/>
              <a:ext cx="2938072" cy="830997"/>
            </a:xfrm>
            <a:prstGeom prst="rect">
              <a:avLst/>
            </a:prstGeom>
            <a:noFill/>
          </p:spPr>
          <p:txBody>
            <a:bodyPr wrap="square" rtlCol="0">
              <a:spAutoFit/>
            </a:bodyPr>
            <a:lstStyle/>
            <a:p>
              <a:r>
                <a:rPr lang="en-US" sz="2400" dirty="0">
                  <a:solidFill>
                    <a:schemeClr val="bg1"/>
                  </a:solidFill>
                </a:rPr>
                <a:t>PA School </a:t>
              </a:r>
              <a:br>
                <a:rPr lang="en-US" sz="2400" dirty="0">
                  <a:solidFill>
                    <a:schemeClr val="bg1"/>
                  </a:solidFill>
                </a:rPr>
              </a:br>
              <a:r>
                <a:rPr lang="en-US" sz="2400" dirty="0">
                  <a:solidFill>
                    <a:schemeClr val="bg1"/>
                  </a:solidFill>
                </a:rPr>
                <a:t>Student Society</a:t>
              </a:r>
            </a:p>
          </p:txBody>
        </p:sp>
      </p:grpSp>
      <p:grpSp>
        <p:nvGrpSpPr>
          <p:cNvPr id="18" name="Group 17">
            <a:extLst>
              <a:ext uri="{FF2B5EF4-FFF2-40B4-BE49-F238E27FC236}">
                <a16:creationId xmlns:a16="http://schemas.microsoft.com/office/drawing/2014/main" id="{643A9856-53E6-1E4B-8FF1-4C6C490BC2CF}"/>
              </a:ext>
            </a:extLst>
          </p:cNvPr>
          <p:cNvGrpSpPr/>
          <p:nvPr/>
        </p:nvGrpSpPr>
        <p:grpSpPr>
          <a:xfrm>
            <a:off x="7840702" y="2338854"/>
            <a:ext cx="3931920" cy="914400"/>
            <a:chOff x="7840702" y="2338854"/>
            <a:chExt cx="3931920" cy="914400"/>
          </a:xfrm>
        </p:grpSpPr>
        <p:sp>
          <p:nvSpPr>
            <p:cNvPr id="10" name="Pentagon 9">
              <a:extLst>
                <a:ext uri="{FF2B5EF4-FFF2-40B4-BE49-F238E27FC236}">
                  <a16:creationId xmlns:a16="http://schemas.microsoft.com/office/drawing/2014/main" id="{07A9FF01-0C98-D147-A04D-496B129FE9D9}"/>
                </a:ext>
              </a:extLst>
            </p:cNvPr>
            <p:cNvSpPr/>
            <p:nvPr/>
          </p:nvSpPr>
          <p:spPr>
            <a:xfrm>
              <a:off x="7840702" y="2338854"/>
              <a:ext cx="3931920" cy="914400"/>
            </a:xfrm>
            <a:prstGeom prst="homePlate">
              <a:avLst/>
            </a:prstGeom>
            <a:gradFill flip="none" rotWithShape="1">
              <a:gsLst>
                <a:gs pos="0">
                  <a:schemeClr val="accent3">
                    <a:lumMod val="75000"/>
                    <a:alpha val="50000"/>
                  </a:schemeClr>
                </a:gs>
                <a:gs pos="20000">
                  <a:schemeClr val="accent3">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E9DBD6-62A2-0E43-8B3B-5445A48E4CB8}"/>
                </a:ext>
              </a:extLst>
            </p:cNvPr>
            <p:cNvSpPr txBox="1"/>
            <p:nvPr/>
          </p:nvSpPr>
          <p:spPr>
            <a:xfrm>
              <a:off x="8147154" y="2382030"/>
              <a:ext cx="2938072" cy="830997"/>
            </a:xfrm>
            <a:prstGeom prst="rect">
              <a:avLst/>
            </a:prstGeom>
            <a:noFill/>
          </p:spPr>
          <p:txBody>
            <a:bodyPr wrap="square" rtlCol="0">
              <a:spAutoFit/>
            </a:bodyPr>
            <a:lstStyle/>
            <a:p>
              <a:r>
                <a:rPr lang="en-US" sz="2400" dirty="0">
                  <a:solidFill>
                    <a:schemeClr val="bg1"/>
                  </a:solidFill>
                </a:rPr>
                <a:t>Assembly of Representatives</a:t>
              </a:r>
            </a:p>
          </p:txBody>
        </p:sp>
      </p:grpSp>
      <p:grpSp>
        <p:nvGrpSpPr>
          <p:cNvPr id="19" name="Group 18">
            <a:extLst>
              <a:ext uri="{FF2B5EF4-FFF2-40B4-BE49-F238E27FC236}">
                <a16:creationId xmlns:a16="http://schemas.microsoft.com/office/drawing/2014/main" id="{1FCE49BA-81F9-2043-8BC2-59793F4BBF12}"/>
              </a:ext>
            </a:extLst>
          </p:cNvPr>
          <p:cNvGrpSpPr/>
          <p:nvPr/>
        </p:nvGrpSpPr>
        <p:grpSpPr>
          <a:xfrm>
            <a:off x="7840702" y="3357153"/>
            <a:ext cx="3931920" cy="914400"/>
            <a:chOff x="7840702" y="3357153"/>
            <a:chExt cx="3931920" cy="914400"/>
          </a:xfrm>
        </p:grpSpPr>
        <p:sp>
          <p:nvSpPr>
            <p:cNvPr id="11" name="Pentagon 10">
              <a:extLst>
                <a:ext uri="{FF2B5EF4-FFF2-40B4-BE49-F238E27FC236}">
                  <a16:creationId xmlns:a16="http://schemas.microsoft.com/office/drawing/2014/main" id="{73B56A3C-C1FE-1F4E-8EDA-1B500E0113C6}"/>
                </a:ext>
              </a:extLst>
            </p:cNvPr>
            <p:cNvSpPr/>
            <p:nvPr/>
          </p:nvSpPr>
          <p:spPr>
            <a:xfrm>
              <a:off x="7840702" y="3357153"/>
              <a:ext cx="3931920" cy="914400"/>
            </a:xfrm>
            <a:prstGeom prst="homePlate">
              <a:avLst/>
            </a:prstGeom>
            <a:gradFill flip="none" rotWithShape="1">
              <a:gsLst>
                <a:gs pos="0">
                  <a:schemeClr val="accent4">
                    <a:lumMod val="75000"/>
                  </a:schemeClr>
                </a:gs>
                <a:gs pos="21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C9334B-E3E7-8243-9252-2C1DCE184039}"/>
                </a:ext>
              </a:extLst>
            </p:cNvPr>
            <p:cNvSpPr txBox="1"/>
            <p:nvPr/>
          </p:nvSpPr>
          <p:spPr>
            <a:xfrm>
              <a:off x="8147154" y="3403640"/>
              <a:ext cx="2938072" cy="830997"/>
            </a:xfrm>
            <a:prstGeom prst="rect">
              <a:avLst/>
            </a:prstGeom>
            <a:noFill/>
          </p:spPr>
          <p:txBody>
            <a:bodyPr wrap="square" rtlCol="0">
              <a:spAutoFit/>
            </a:bodyPr>
            <a:lstStyle/>
            <a:p>
              <a:r>
                <a:rPr lang="en-US" sz="2400" dirty="0">
                  <a:solidFill>
                    <a:schemeClr val="bg1"/>
                  </a:solidFill>
                </a:rPr>
                <a:t>Student Academy Board of Directors</a:t>
              </a:r>
            </a:p>
          </p:txBody>
        </p:sp>
      </p:grpSp>
      <p:grpSp>
        <p:nvGrpSpPr>
          <p:cNvPr id="20" name="Group 19">
            <a:extLst>
              <a:ext uri="{FF2B5EF4-FFF2-40B4-BE49-F238E27FC236}">
                <a16:creationId xmlns:a16="http://schemas.microsoft.com/office/drawing/2014/main" id="{8D66222A-A7AF-E14B-B3ED-4CA3D1261B9C}"/>
              </a:ext>
            </a:extLst>
          </p:cNvPr>
          <p:cNvGrpSpPr/>
          <p:nvPr/>
        </p:nvGrpSpPr>
        <p:grpSpPr>
          <a:xfrm>
            <a:off x="7840702" y="4375452"/>
            <a:ext cx="3931920" cy="914400"/>
            <a:chOff x="7840702" y="4375452"/>
            <a:chExt cx="3931920" cy="914400"/>
          </a:xfrm>
        </p:grpSpPr>
        <p:sp>
          <p:nvSpPr>
            <p:cNvPr id="12" name="Pentagon 11">
              <a:extLst>
                <a:ext uri="{FF2B5EF4-FFF2-40B4-BE49-F238E27FC236}">
                  <a16:creationId xmlns:a16="http://schemas.microsoft.com/office/drawing/2014/main" id="{12A82512-44C8-1C4C-AB55-A4A4D03B4B19}"/>
                </a:ext>
              </a:extLst>
            </p:cNvPr>
            <p:cNvSpPr/>
            <p:nvPr/>
          </p:nvSpPr>
          <p:spPr>
            <a:xfrm>
              <a:off x="7840702" y="4375452"/>
              <a:ext cx="3931920" cy="914400"/>
            </a:xfrm>
            <a:prstGeom prst="homePlate">
              <a:avLst/>
            </a:prstGeom>
            <a:gradFill flip="none" rotWithShape="1">
              <a:gsLst>
                <a:gs pos="0">
                  <a:schemeClr val="tx2">
                    <a:lumMod val="75000"/>
                    <a:alpha val="50000"/>
                  </a:schemeClr>
                </a:gs>
                <a:gs pos="21000">
                  <a:schemeClr val="tx2">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CFBD9EA-5EF2-B349-8548-A58BEF59A094}"/>
                </a:ext>
              </a:extLst>
            </p:cNvPr>
            <p:cNvSpPr txBox="1"/>
            <p:nvPr/>
          </p:nvSpPr>
          <p:spPr>
            <a:xfrm>
              <a:off x="8147154" y="4417153"/>
              <a:ext cx="2938072" cy="830997"/>
            </a:xfrm>
            <a:prstGeom prst="rect">
              <a:avLst/>
            </a:prstGeom>
            <a:noFill/>
          </p:spPr>
          <p:txBody>
            <a:bodyPr wrap="square" rtlCol="0">
              <a:spAutoFit/>
            </a:bodyPr>
            <a:lstStyle/>
            <a:p>
              <a:r>
                <a:rPr lang="en-US" sz="2400" dirty="0">
                  <a:solidFill>
                    <a:schemeClr val="bg1"/>
                  </a:solidFill>
                </a:rPr>
                <a:t>House of Delegates Student Delegation</a:t>
              </a:r>
            </a:p>
          </p:txBody>
        </p:sp>
      </p:grpSp>
      <p:sp>
        <p:nvSpPr>
          <p:cNvPr id="5" name="TextBox 4">
            <a:extLst>
              <a:ext uri="{FF2B5EF4-FFF2-40B4-BE49-F238E27FC236}">
                <a16:creationId xmlns:a16="http://schemas.microsoft.com/office/drawing/2014/main" id="{66D3A161-E71A-214E-9CEB-6886F06A77FB}"/>
              </a:ext>
            </a:extLst>
          </p:cNvPr>
          <p:cNvSpPr txBox="1"/>
          <p:nvPr/>
        </p:nvSpPr>
        <p:spPr>
          <a:xfrm>
            <a:off x="7893170" y="5384181"/>
            <a:ext cx="3431899" cy="369332"/>
          </a:xfrm>
          <a:prstGeom prst="rect">
            <a:avLst/>
          </a:prstGeom>
          <a:solidFill>
            <a:schemeClr val="accent5"/>
          </a:solidFill>
        </p:spPr>
        <p:txBody>
          <a:bodyPr wrap="square" lIns="365760" rtlCol="0">
            <a:spAutoFit/>
          </a:bodyPr>
          <a:lstStyle/>
          <a:p>
            <a:r>
              <a:rPr lang="en-US" dirty="0" err="1">
                <a:solidFill>
                  <a:schemeClr val="bg1"/>
                </a:solidFill>
                <a:latin typeface="Arial" panose="020B0604020202020204" pitchFamily="34" charset="0"/>
                <a:cs typeface="Arial" panose="020B0604020202020204" pitchFamily="34" charset="0"/>
              </a:rPr>
              <a:t>aapa.org</a:t>
            </a:r>
            <a:r>
              <a:rPr lang="en-US" dirty="0">
                <a:solidFill>
                  <a:schemeClr val="bg1"/>
                </a:solidFill>
                <a:latin typeface="Arial" panose="020B0604020202020204" pitchFamily="34" charset="0"/>
                <a:cs typeface="Arial" panose="020B0604020202020204" pitchFamily="34" charset="0"/>
              </a:rPr>
              <a:t>/</a:t>
            </a:r>
            <a:r>
              <a:rPr lang="en-US" b="1" dirty="0" err="1">
                <a:solidFill>
                  <a:schemeClr val="bg1"/>
                </a:solidFill>
                <a:latin typeface="Arial" panose="020B0604020202020204" pitchFamily="34" charset="0"/>
                <a:cs typeface="Arial" panose="020B0604020202020204" pitchFamily="34" charset="0"/>
              </a:rPr>
              <a:t>StudentAcademy</a:t>
            </a:r>
            <a:endParaRPr lang="en-US"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78FE942-213B-3740-8EA6-625A528DFC78}"/>
              </a:ext>
            </a:extLst>
          </p:cNvPr>
          <p:cNvSpPr>
            <a:spLocks noGrp="1"/>
          </p:cNvSpPr>
          <p:nvPr>
            <p:ph type="title"/>
          </p:nvPr>
        </p:nvSpPr>
        <p:spPr>
          <a:xfrm>
            <a:off x="309563" y="130626"/>
            <a:ext cx="11882437" cy="801964"/>
          </a:xfrm>
        </p:spPr>
        <p:txBody>
          <a:bodyPr>
            <a:normAutofit fontScale="90000"/>
          </a:bodyPr>
          <a:lstStyle/>
          <a:p>
            <a:r>
              <a:rPr lang="en-US" dirty="0"/>
              <a:t>Leveraging Student Leadership </a:t>
            </a:r>
            <a:br>
              <a:rPr lang="en-US" dirty="0"/>
            </a:br>
            <a:r>
              <a:rPr lang="en-US" dirty="0"/>
              <a:t>Opportunities for PAs</a:t>
            </a:r>
          </a:p>
        </p:txBody>
      </p:sp>
      <p:pic>
        <p:nvPicPr>
          <p:cNvPr id="22" name="Picture 21" descr="A group of people in a room&#10;&#10;Description automatically generated">
            <a:extLst>
              <a:ext uri="{FF2B5EF4-FFF2-40B4-BE49-F238E27FC236}">
                <a16:creationId xmlns:a16="http://schemas.microsoft.com/office/drawing/2014/main" id="{BD9240DD-C683-6E40-81CF-EB56F78C0D36}"/>
              </a:ext>
            </a:extLst>
          </p:cNvPr>
          <p:cNvPicPr>
            <a:picLocks noChangeAspect="1"/>
          </p:cNvPicPr>
          <p:nvPr/>
        </p:nvPicPr>
        <p:blipFill rotWithShape="1">
          <a:blip r:embed="rId3">
            <a:extLst>
              <a:ext uri="{28A0092B-C50C-407E-A947-70E740481C1C}">
                <a14:useLocalDpi xmlns:a14="http://schemas.microsoft.com/office/drawing/2010/main" val="0"/>
              </a:ext>
            </a:extLst>
          </a:blip>
          <a:srcRect l="14874" t="9175" r="2726" b="19953"/>
          <a:stretch/>
        </p:blipFill>
        <p:spPr>
          <a:xfrm>
            <a:off x="740754" y="1230672"/>
            <a:ext cx="7152416" cy="4613818"/>
          </a:xfrm>
          <a:prstGeom prst="rect">
            <a:avLst/>
          </a:prstGeom>
          <a:effectLst>
            <a:outerShdw blurRad="292100" algn="ctr" rotWithShape="0">
              <a:prstClr val="black">
                <a:alpha val="40000"/>
              </a:prstClr>
            </a:outerShdw>
          </a:effectLst>
        </p:spPr>
      </p:pic>
      <p:pic>
        <p:nvPicPr>
          <p:cNvPr id="23" name="Picture 22" descr="A group of people posing for a photo&#10;&#10;Description automatically generated">
            <a:extLst>
              <a:ext uri="{FF2B5EF4-FFF2-40B4-BE49-F238E27FC236}">
                <a16:creationId xmlns:a16="http://schemas.microsoft.com/office/drawing/2014/main" id="{BB79FF6C-2A04-0D45-84E3-E0190DCD0C07}"/>
              </a:ext>
            </a:extLst>
          </p:cNvPr>
          <p:cNvPicPr>
            <a:picLocks noChangeAspect="1"/>
          </p:cNvPicPr>
          <p:nvPr/>
        </p:nvPicPr>
        <p:blipFill rotWithShape="1">
          <a:blip r:embed="rId4">
            <a:extLst>
              <a:ext uri="{28A0092B-C50C-407E-A947-70E740481C1C}">
                <a14:useLocalDpi xmlns:a14="http://schemas.microsoft.com/office/drawing/2010/main" val="0"/>
              </a:ext>
            </a:extLst>
          </a:blip>
          <a:srcRect t="14030"/>
          <a:stretch/>
        </p:blipFill>
        <p:spPr>
          <a:xfrm>
            <a:off x="740754" y="1230672"/>
            <a:ext cx="7155731" cy="4613818"/>
          </a:xfrm>
          <a:prstGeom prst="rect">
            <a:avLst/>
          </a:prstGeom>
          <a:effectLst>
            <a:outerShdw blurRad="330200" dist="88900" algn="l" rotWithShape="0">
              <a:prstClr val="black">
                <a:alpha val="40000"/>
              </a:prstClr>
            </a:outerShdw>
          </a:effectLst>
        </p:spPr>
      </p:pic>
    </p:spTree>
    <p:extLst>
      <p:ext uri="{BB962C8B-B14F-4D97-AF65-F5344CB8AC3E}">
        <p14:creationId xmlns:p14="http://schemas.microsoft.com/office/powerpoint/2010/main" val="220187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502A17D-04C5-D64A-AB86-24AB2A5D0236}"/>
              </a:ext>
            </a:extLst>
          </p:cNvPr>
          <p:cNvGrpSpPr/>
          <p:nvPr/>
        </p:nvGrpSpPr>
        <p:grpSpPr>
          <a:xfrm>
            <a:off x="7840703" y="1320555"/>
            <a:ext cx="3931920" cy="914400"/>
            <a:chOff x="7840703" y="1320555"/>
            <a:chExt cx="3931920" cy="914400"/>
          </a:xfrm>
        </p:grpSpPr>
        <p:sp>
          <p:nvSpPr>
            <p:cNvPr id="3" name="Pentagon 2">
              <a:extLst>
                <a:ext uri="{FF2B5EF4-FFF2-40B4-BE49-F238E27FC236}">
                  <a16:creationId xmlns:a16="http://schemas.microsoft.com/office/drawing/2014/main" id="{569E6DE3-903C-1D46-8DC3-D94C38F3533C}"/>
                </a:ext>
              </a:extLst>
            </p:cNvPr>
            <p:cNvSpPr/>
            <p:nvPr/>
          </p:nvSpPr>
          <p:spPr>
            <a:xfrm>
              <a:off x="7840703" y="1320555"/>
              <a:ext cx="3931920" cy="914400"/>
            </a:xfrm>
            <a:prstGeom prst="homePlate">
              <a:avLst/>
            </a:prstGeom>
            <a:gradFill flip="none" rotWithShape="1">
              <a:gsLst>
                <a:gs pos="0">
                  <a:schemeClr val="accent1">
                    <a:lumMod val="67000"/>
                    <a:alpha val="50000"/>
                  </a:schemeClr>
                </a:gs>
                <a:gs pos="21000">
                  <a:schemeClr val="accent1">
                    <a:lumMod val="97000"/>
                    <a:lumOff val="3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1A682F-FA14-C840-AB3E-AEF4B51E7C0C}"/>
                </a:ext>
              </a:extLst>
            </p:cNvPr>
            <p:cNvSpPr txBox="1"/>
            <p:nvPr/>
          </p:nvSpPr>
          <p:spPr>
            <a:xfrm>
              <a:off x="8147154" y="1362256"/>
              <a:ext cx="2938072" cy="830997"/>
            </a:xfrm>
            <a:prstGeom prst="rect">
              <a:avLst/>
            </a:prstGeom>
            <a:noFill/>
          </p:spPr>
          <p:txBody>
            <a:bodyPr wrap="square" rtlCol="0">
              <a:spAutoFit/>
            </a:bodyPr>
            <a:lstStyle/>
            <a:p>
              <a:r>
                <a:rPr lang="en-US" sz="2400" dirty="0">
                  <a:solidFill>
                    <a:schemeClr val="bg1"/>
                  </a:solidFill>
                </a:rPr>
                <a:t>PA School </a:t>
              </a:r>
              <a:br>
                <a:rPr lang="en-US" sz="2400" dirty="0">
                  <a:solidFill>
                    <a:schemeClr val="bg1"/>
                  </a:solidFill>
                </a:rPr>
              </a:br>
              <a:r>
                <a:rPr lang="en-US" sz="2400" dirty="0">
                  <a:solidFill>
                    <a:schemeClr val="bg1"/>
                  </a:solidFill>
                </a:rPr>
                <a:t>Student Society</a:t>
              </a:r>
            </a:p>
          </p:txBody>
        </p:sp>
      </p:grpSp>
      <p:grpSp>
        <p:nvGrpSpPr>
          <p:cNvPr id="18" name="Group 17">
            <a:extLst>
              <a:ext uri="{FF2B5EF4-FFF2-40B4-BE49-F238E27FC236}">
                <a16:creationId xmlns:a16="http://schemas.microsoft.com/office/drawing/2014/main" id="{643A9856-53E6-1E4B-8FF1-4C6C490BC2CF}"/>
              </a:ext>
            </a:extLst>
          </p:cNvPr>
          <p:cNvGrpSpPr/>
          <p:nvPr/>
        </p:nvGrpSpPr>
        <p:grpSpPr>
          <a:xfrm>
            <a:off x="7840702" y="2338854"/>
            <a:ext cx="3931920" cy="914400"/>
            <a:chOff x="7840702" y="2338854"/>
            <a:chExt cx="3931920" cy="914400"/>
          </a:xfrm>
        </p:grpSpPr>
        <p:sp>
          <p:nvSpPr>
            <p:cNvPr id="10" name="Pentagon 9">
              <a:extLst>
                <a:ext uri="{FF2B5EF4-FFF2-40B4-BE49-F238E27FC236}">
                  <a16:creationId xmlns:a16="http://schemas.microsoft.com/office/drawing/2014/main" id="{07A9FF01-0C98-D147-A04D-496B129FE9D9}"/>
                </a:ext>
              </a:extLst>
            </p:cNvPr>
            <p:cNvSpPr/>
            <p:nvPr/>
          </p:nvSpPr>
          <p:spPr>
            <a:xfrm>
              <a:off x="7840702" y="2338854"/>
              <a:ext cx="3931920" cy="914400"/>
            </a:xfrm>
            <a:prstGeom prst="homePlate">
              <a:avLst/>
            </a:prstGeom>
            <a:gradFill flip="none" rotWithShape="1">
              <a:gsLst>
                <a:gs pos="0">
                  <a:schemeClr val="accent3">
                    <a:lumMod val="75000"/>
                    <a:alpha val="50000"/>
                  </a:schemeClr>
                </a:gs>
                <a:gs pos="20000">
                  <a:schemeClr val="accent3">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E9DBD6-62A2-0E43-8B3B-5445A48E4CB8}"/>
                </a:ext>
              </a:extLst>
            </p:cNvPr>
            <p:cNvSpPr txBox="1"/>
            <p:nvPr/>
          </p:nvSpPr>
          <p:spPr>
            <a:xfrm>
              <a:off x="8147154" y="2382030"/>
              <a:ext cx="2938072" cy="830997"/>
            </a:xfrm>
            <a:prstGeom prst="rect">
              <a:avLst/>
            </a:prstGeom>
            <a:noFill/>
          </p:spPr>
          <p:txBody>
            <a:bodyPr wrap="square" rtlCol="0">
              <a:spAutoFit/>
            </a:bodyPr>
            <a:lstStyle/>
            <a:p>
              <a:r>
                <a:rPr lang="en-US" sz="2400" dirty="0">
                  <a:solidFill>
                    <a:schemeClr val="bg1"/>
                  </a:solidFill>
                </a:rPr>
                <a:t>Assembly of Representatives</a:t>
              </a:r>
            </a:p>
          </p:txBody>
        </p:sp>
      </p:grpSp>
      <p:grpSp>
        <p:nvGrpSpPr>
          <p:cNvPr id="19" name="Group 18">
            <a:extLst>
              <a:ext uri="{FF2B5EF4-FFF2-40B4-BE49-F238E27FC236}">
                <a16:creationId xmlns:a16="http://schemas.microsoft.com/office/drawing/2014/main" id="{1FCE49BA-81F9-2043-8BC2-59793F4BBF12}"/>
              </a:ext>
            </a:extLst>
          </p:cNvPr>
          <p:cNvGrpSpPr/>
          <p:nvPr/>
        </p:nvGrpSpPr>
        <p:grpSpPr>
          <a:xfrm>
            <a:off x="7840702" y="3357153"/>
            <a:ext cx="3931920" cy="914400"/>
            <a:chOff x="7840702" y="3357153"/>
            <a:chExt cx="3931920" cy="914400"/>
          </a:xfrm>
        </p:grpSpPr>
        <p:sp>
          <p:nvSpPr>
            <p:cNvPr id="11" name="Pentagon 10">
              <a:extLst>
                <a:ext uri="{FF2B5EF4-FFF2-40B4-BE49-F238E27FC236}">
                  <a16:creationId xmlns:a16="http://schemas.microsoft.com/office/drawing/2014/main" id="{73B56A3C-C1FE-1F4E-8EDA-1B500E0113C6}"/>
                </a:ext>
              </a:extLst>
            </p:cNvPr>
            <p:cNvSpPr/>
            <p:nvPr/>
          </p:nvSpPr>
          <p:spPr>
            <a:xfrm>
              <a:off x="7840702" y="3357153"/>
              <a:ext cx="3931920" cy="914400"/>
            </a:xfrm>
            <a:prstGeom prst="homePlate">
              <a:avLst/>
            </a:prstGeom>
            <a:gradFill flip="none" rotWithShape="1">
              <a:gsLst>
                <a:gs pos="0">
                  <a:schemeClr val="accent4">
                    <a:lumMod val="75000"/>
                    <a:alpha val="50000"/>
                  </a:schemeClr>
                </a:gs>
                <a:gs pos="2100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C9334B-E3E7-8243-9252-2C1DCE184039}"/>
                </a:ext>
              </a:extLst>
            </p:cNvPr>
            <p:cNvSpPr txBox="1"/>
            <p:nvPr/>
          </p:nvSpPr>
          <p:spPr>
            <a:xfrm>
              <a:off x="8147154" y="3403640"/>
              <a:ext cx="2938072" cy="830997"/>
            </a:xfrm>
            <a:prstGeom prst="rect">
              <a:avLst/>
            </a:prstGeom>
            <a:noFill/>
          </p:spPr>
          <p:txBody>
            <a:bodyPr wrap="square" rtlCol="0">
              <a:spAutoFit/>
            </a:bodyPr>
            <a:lstStyle/>
            <a:p>
              <a:r>
                <a:rPr lang="en-US" sz="2400" dirty="0">
                  <a:solidFill>
                    <a:schemeClr val="bg1"/>
                  </a:solidFill>
                </a:rPr>
                <a:t>Student Academy Board of Directors</a:t>
              </a:r>
            </a:p>
          </p:txBody>
        </p:sp>
      </p:grpSp>
      <p:grpSp>
        <p:nvGrpSpPr>
          <p:cNvPr id="20" name="Group 19">
            <a:extLst>
              <a:ext uri="{FF2B5EF4-FFF2-40B4-BE49-F238E27FC236}">
                <a16:creationId xmlns:a16="http://schemas.microsoft.com/office/drawing/2014/main" id="{8D66222A-A7AF-E14B-B3ED-4CA3D1261B9C}"/>
              </a:ext>
            </a:extLst>
          </p:cNvPr>
          <p:cNvGrpSpPr/>
          <p:nvPr/>
        </p:nvGrpSpPr>
        <p:grpSpPr>
          <a:xfrm>
            <a:off x="7840702" y="4375452"/>
            <a:ext cx="3931920" cy="914400"/>
            <a:chOff x="7840702" y="4375452"/>
            <a:chExt cx="3931920" cy="914400"/>
          </a:xfrm>
        </p:grpSpPr>
        <p:sp>
          <p:nvSpPr>
            <p:cNvPr id="12" name="Pentagon 11">
              <a:extLst>
                <a:ext uri="{FF2B5EF4-FFF2-40B4-BE49-F238E27FC236}">
                  <a16:creationId xmlns:a16="http://schemas.microsoft.com/office/drawing/2014/main" id="{12A82512-44C8-1C4C-AB55-A4A4D03B4B19}"/>
                </a:ext>
              </a:extLst>
            </p:cNvPr>
            <p:cNvSpPr/>
            <p:nvPr/>
          </p:nvSpPr>
          <p:spPr>
            <a:xfrm>
              <a:off x="7840702" y="4375452"/>
              <a:ext cx="3931920" cy="914400"/>
            </a:xfrm>
            <a:prstGeom prst="homePlate">
              <a:avLst/>
            </a:prstGeom>
            <a:gradFill flip="none" rotWithShape="1">
              <a:gsLst>
                <a:gs pos="0">
                  <a:schemeClr val="tx2">
                    <a:lumMod val="75000"/>
                  </a:schemeClr>
                </a:gs>
                <a:gs pos="21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CFBD9EA-5EF2-B349-8548-A58BEF59A094}"/>
                </a:ext>
              </a:extLst>
            </p:cNvPr>
            <p:cNvSpPr txBox="1"/>
            <p:nvPr/>
          </p:nvSpPr>
          <p:spPr>
            <a:xfrm>
              <a:off x="8147154" y="4417153"/>
              <a:ext cx="2938072" cy="830997"/>
            </a:xfrm>
            <a:prstGeom prst="rect">
              <a:avLst/>
            </a:prstGeom>
            <a:noFill/>
          </p:spPr>
          <p:txBody>
            <a:bodyPr wrap="square" rtlCol="0">
              <a:spAutoFit/>
            </a:bodyPr>
            <a:lstStyle/>
            <a:p>
              <a:r>
                <a:rPr lang="en-US" sz="2400" dirty="0">
                  <a:solidFill>
                    <a:schemeClr val="bg1"/>
                  </a:solidFill>
                </a:rPr>
                <a:t>House of Delegates Student Delegation</a:t>
              </a:r>
            </a:p>
          </p:txBody>
        </p:sp>
      </p:grpSp>
      <p:sp>
        <p:nvSpPr>
          <p:cNvPr id="5" name="TextBox 4">
            <a:extLst>
              <a:ext uri="{FF2B5EF4-FFF2-40B4-BE49-F238E27FC236}">
                <a16:creationId xmlns:a16="http://schemas.microsoft.com/office/drawing/2014/main" id="{66D3A161-E71A-214E-9CEB-6886F06A77FB}"/>
              </a:ext>
            </a:extLst>
          </p:cNvPr>
          <p:cNvSpPr txBox="1"/>
          <p:nvPr/>
        </p:nvSpPr>
        <p:spPr>
          <a:xfrm>
            <a:off x="7893170" y="5384181"/>
            <a:ext cx="3431899" cy="369332"/>
          </a:xfrm>
          <a:prstGeom prst="rect">
            <a:avLst/>
          </a:prstGeom>
          <a:solidFill>
            <a:schemeClr val="accent5"/>
          </a:solidFill>
        </p:spPr>
        <p:txBody>
          <a:bodyPr wrap="square" lIns="365760" rtlCol="0">
            <a:spAutoFit/>
          </a:bodyPr>
          <a:lstStyle/>
          <a:p>
            <a:r>
              <a:rPr lang="en-US" dirty="0" err="1">
                <a:solidFill>
                  <a:schemeClr val="bg1"/>
                </a:solidFill>
                <a:latin typeface="Arial" panose="020B0604020202020204" pitchFamily="34" charset="0"/>
                <a:cs typeface="Arial" panose="020B0604020202020204" pitchFamily="34" charset="0"/>
              </a:rPr>
              <a:t>aapa.org</a:t>
            </a:r>
            <a:r>
              <a:rPr lang="en-US" dirty="0">
                <a:solidFill>
                  <a:schemeClr val="bg1"/>
                </a:solidFill>
                <a:latin typeface="Arial" panose="020B0604020202020204" pitchFamily="34" charset="0"/>
                <a:cs typeface="Arial" panose="020B0604020202020204" pitchFamily="34" charset="0"/>
              </a:rPr>
              <a:t>/</a:t>
            </a:r>
            <a:r>
              <a:rPr lang="en-US" b="1" dirty="0" err="1">
                <a:solidFill>
                  <a:schemeClr val="bg1"/>
                </a:solidFill>
                <a:latin typeface="Arial" panose="020B0604020202020204" pitchFamily="34" charset="0"/>
                <a:cs typeface="Arial" panose="020B0604020202020204" pitchFamily="34" charset="0"/>
              </a:rPr>
              <a:t>StudentAcademy</a:t>
            </a:r>
            <a:endParaRPr lang="en-US"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78FE942-213B-3740-8EA6-625A528DFC78}"/>
              </a:ext>
            </a:extLst>
          </p:cNvPr>
          <p:cNvSpPr>
            <a:spLocks noGrp="1"/>
          </p:cNvSpPr>
          <p:nvPr>
            <p:ph type="title"/>
          </p:nvPr>
        </p:nvSpPr>
        <p:spPr>
          <a:xfrm>
            <a:off x="309563" y="138111"/>
            <a:ext cx="11882437" cy="801964"/>
          </a:xfrm>
        </p:spPr>
        <p:txBody>
          <a:bodyPr>
            <a:normAutofit fontScale="90000"/>
          </a:bodyPr>
          <a:lstStyle/>
          <a:p>
            <a:r>
              <a:rPr lang="en-US" dirty="0"/>
              <a:t>Leveraging Student Leadership </a:t>
            </a:r>
            <a:br>
              <a:rPr lang="en-US" dirty="0"/>
            </a:br>
            <a:r>
              <a:rPr lang="en-US" dirty="0"/>
              <a:t>Opportunities for PAs</a:t>
            </a:r>
          </a:p>
        </p:txBody>
      </p:sp>
      <p:pic>
        <p:nvPicPr>
          <p:cNvPr id="23" name="Picture 22" descr="A group of people posing for a photo&#10;&#10;Description automatically generated">
            <a:extLst>
              <a:ext uri="{FF2B5EF4-FFF2-40B4-BE49-F238E27FC236}">
                <a16:creationId xmlns:a16="http://schemas.microsoft.com/office/drawing/2014/main" id="{BB79FF6C-2A04-0D45-84E3-E0190DCD0C07}"/>
              </a:ext>
            </a:extLst>
          </p:cNvPr>
          <p:cNvPicPr>
            <a:picLocks noChangeAspect="1"/>
          </p:cNvPicPr>
          <p:nvPr/>
        </p:nvPicPr>
        <p:blipFill rotWithShape="1">
          <a:blip r:embed="rId3">
            <a:extLst>
              <a:ext uri="{28A0092B-C50C-407E-A947-70E740481C1C}">
                <a14:useLocalDpi xmlns:a14="http://schemas.microsoft.com/office/drawing/2010/main" val="0"/>
              </a:ext>
            </a:extLst>
          </a:blip>
          <a:srcRect t="14030"/>
          <a:stretch/>
        </p:blipFill>
        <p:spPr>
          <a:xfrm>
            <a:off x="740754" y="1230672"/>
            <a:ext cx="7155731" cy="4613818"/>
          </a:xfrm>
          <a:prstGeom prst="rect">
            <a:avLst/>
          </a:prstGeom>
          <a:effectLst>
            <a:outerShdw blurRad="330200" dist="88900" algn="l" rotWithShape="0">
              <a:prstClr val="black">
                <a:alpha val="40000"/>
              </a:prstClr>
            </a:outerShdw>
          </a:effectLst>
        </p:spPr>
      </p:pic>
      <p:pic>
        <p:nvPicPr>
          <p:cNvPr id="21" name="Picture 20">
            <a:extLst>
              <a:ext uri="{FF2B5EF4-FFF2-40B4-BE49-F238E27FC236}">
                <a16:creationId xmlns:a16="http://schemas.microsoft.com/office/drawing/2014/main" id="{6A1CF103-968C-CC49-8EBA-7902C3B3030F}"/>
              </a:ext>
            </a:extLst>
          </p:cNvPr>
          <p:cNvPicPr>
            <a:picLocks noChangeAspect="1"/>
          </p:cNvPicPr>
          <p:nvPr/>
        </p:nvPicPr>
        <p:blipFill rotWithShape="1">
          <a:blip r:embed="rId4"/>
          <a:srcRect l="3264" t="2943" r="6334" b="19340"/>
          <a:stretch/>
        </p:blipFill>
        <p:spPr>
          <a:xfrm>
            <a:off x="737438" y="1230672"/>
            <a:ext cx="7155732" cy="4613818"/>
          </a:xfrm>
          <a:prstGeom prst="rect">
            <a:avLst/>
          </a:prstGeom>
          <a:effectLst>
            <a:outerShdw blurRad="203200" algn="ctr" rotWithShape="0">
              <a:prstClr val="black">
                <a:alpha val="40000"/>
              </a:prstClr>
            </a:outerShdw>
          </a:effectLst>
        </p:spPr>
      </p:pic>
    </p:spTree>
    <p:extLst>
      <p:ext uri="{BB962C8B-B14F-4D97-AF65-F5344CB8AC3E}">
        <p14:creationId xmlns:p14="http://schemas.microsoft.com/office/powerpoint/2010/main" val="9694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1698B-2375-4E07-8CAE-345D80667692}"/>
              </a:ext>
            </a:extLst>
          </p:cNvPr>
          <p:cNvSpPr>
            <a:spLocks noGrp="1"/>
          </p:cNvSpPr>
          <p:nvPr>
            <p:ph type="sldNum" sz="quarter" idx="4"/>
          </p:nvPr>
        </p:nvSpPr>
        <p:spPr>
          <a:xfrm>
            <a:off x="-31532" y="6512138"/>
            <a:ext cx="362116" cy="365125"/>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F8539E-2858-43AB-BA9D-8F72C138F5B5}" type="slidenum">
              <a:rPr lang="en-US" smtClean="0"/>
              <a:pPr/>
              <a:t>28</a:t>
            </a:fld>
            <a:endParaRPr lang="en-US" dirty="0"/>
          </a:p>
        </p:txBody>
      </p:sp>
      <p:sp>
        <p:nvSpPr>
          <p:cNvPr id="5" name="Pentagon 4">
            <a:extLst>
              <a:ext uri="{FF2B5EF4-FFF2-40B4-BE49-F238E27FC236}">
                <a16:creationId xmlns:a16="http://schemas.microsoft.com/office/drawing/2014/main" id="{14DD6581-217E-BF4A-AA92-7FAA84610344}"/>
              </a:ext>
            </a:extLst>
          </p:cNvPr>
          <p:cNvSpPr/>
          <p:nvPr/>
        </p:nvSpPr>
        <p:spPr>
          <a:xfrm>
            <a:off x="3416300" y="915703"/>
            <a:ext cx="7861300" cy="548640"/>
          </a:xfrm>
          <a:prstGeom prst="homePlate">
            <a:avLst/>
          </a:prstGeom>
          <a:gradFill flip="none" rotWithShape="1">
            <a:gsLst>
              <a:gs pos="74000">
                <a:schemeClr val="tx2">
                  <a:alpha val="20000"/>
                </a:schemeClr>
              </a:gs>
              <a:gs pos="99000">
                <a:schemeClr val="tx2">
                  <a:lumMod val="75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6" name="Pentagon 5">
            <a:extLst>
              <a:ext uri="{FF2B5EF4-FFF2-40B4-BE49-F238E27FC236}">
                <a16:creationId xmlns:a16="http://schemas.microsoft.com/office/drawing/2014/main" id="{D72C8201-2523-0649-AC47-EFF7891C1C21}"/>
              </a:ext>
            </a:extLst>
          </p:cNvPr>
          <p:cNvSpPr/>
          <p:nvPr/>
        </p:nvSpPr>
        <p:spPr>
          <a:xfrm>
            <a:off x="3416300" y="1597056"/>
            <a:ext cx="7861300" cy="548640"/>
          </a:xfrm>
          <a:prstGeom prst="homePlate">
            <a:avLst/>
          </a:prstGeom>
          <a:gradFill flip="none" rotWithShape="1">
            <a:gsLst>
              <a:gs pos="75000">
                <a:schemeClr val="accent1">
                  <a:alpha val="20000"/>
                </a:schemeClr>
              </a:gs>
              <a:gs pos="100000">
                <a:schemeClr val="accent1">
                  <a:lumMod val="6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7" name="Pentagon 6">
            <a:extLst>
              <a:ext uri="{FF2B5EF4-FFF2-40B4-BE49-F238E27FC236}">
                <a16:creationId xmlns:a16="http://schemas.microsoft.com/office/drawing/2014/main" id="{F7403F15-C61D-9349-8A1F-03880B102700}"/>
              </a:ext>
            </a:extLst>
          </p:cNvPr>
          <p:cNvSpPr/>
          <p:nvPr/>
        </p:nvSpPr>
        <p:spPr>
          <a:xfrm>
            <a:off x="3416300" y="2278409"/>
            <a:ext cx="7861300" cy="548640"/>
          </a:xfrm>
          <a:prstGeom prst="homePlate">
            <a:avLst/>
          </a:prstGeom>
          <a:gradFill>
            <a:gsLst>
              <a:gs pos="74000">
                <a:schemeClr val="accent2">
                  <a:alpha val="20000"/>
                </a:schemeClr>
              </a:gs>
              <a:gs pos="100000">
                <a:schemeClr val="accent2">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8" name="Pentagon 7">
            <a:extLst>
              <a:ext uri="{FF2B5EF4-FFF2-40B4-BE49-F238E27FC236}">
                <a16:creationId xmlns:a16="http://schemas.microsoft.com/office/drawing/2014/main" id="{2CC9A257-A9DB-BF4F-8D2C-F132F53BBC69}"/>
              </a:ext>
            </a:extLst>
          </p:cNvPr>
          <p:cNvSpPr/>
          <p:nvPr/>
        </p:nvSpPr>
        <p:spPr>
          <a:xfrm>
            <a:off x="3416300" y="2959762"/>
            <a:ext cx="7861300" cy="548640"/>
          </a:xfrm>
          <a:prstGeom prst="homePlate">
            <a:avLst/>
          </a:prstGeom>
          <a:gradFill>
            <a:gsLst>
              <a:gs pos="75000">
                <a:schemeClr val="accent3">
                  <a:alpha val="20000"/>
                </a:schemeClr>
              </a:gs>
              <a:gs pos="100000">
                <a:schemeClr val="accent3">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9" name="Pentagon 8">
            <a:extLst>
              <a:ext uri="{FF2B5EF4-FFF2-40B4-BE49-F238E27FC236}">
                <a16:creationId xmlns:a16="http://schemas.microsoft.com/office/drawing/2014/main" id="{12AA7FB9-83C9-CB4B-AB99-62894574C9F8}"/>
              </a:ext>
            </a:extLst>
          </p:cNvPr>
          <p:cNvSpPr/>
          <p:nvPr/>
        </p:nvSpPr>
        <p:spPr>
          <a:xfrm>
            <a:off x="3416300" y="3641115"/>
            <a:ext cx="7861300" cy="548640"/>
          </a:xfrm>
          <a:prstGeom prst="homePlate">
            <a:avLst/>
          </a:prstGeom>
          <a:gradFill>
            <a:gsLst>
              <a:gs pos="75000">
                <a:schemeClr val="accent4">
                  <a:alpha val="20000"/>
                </a:schemeClr>
              </a:gs>
              <a:gs pos="99000">
                <a:schemeClr val="accent4">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10" name="Pentagon 9">
            <a:extLst>
              <a:ext uri="{FF2B5EF4-FFF2-40B4-BE49-F238E27FC236}">
                <a16:creationId xmlns:a16="http://schemas.microsoft.com/office/drawing/2014/main" id="{5EB16B02-231C-3D4B-9519-642EAAF7CDCA}"/>
              </a:ext>
            </a:extLst>
          </p:cNvPr>
          <p:cNvSpPr/>
          <p:nvPr/>
        </p:nvSpPr>
        <p:spPr>
          <a:xfrm>
            <a:off x="3416300" y="4322468"/>
            <a:ext cx="7861300" cy="548640"/>
          </a:xfrm>
          <a:prstGeom prst="homePlate">
            <a:avLst/>
          </a:prstGeom>
          <a:gradFill>
            <a:gsLst>
              <a:gs pos="75000">
                <a:schemeClr val="accent5">
                  <a:alpha val="20000"/>
                </a:schemeClr>
              </a:gs>
              <a:gs pos="100000">
                <a:schemeClr val="accent5">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11" name="Pentagon 10">
            <a:extLst>
              <a:ext uri="{FF2B5EF4-FFF2-40B4-BE49-F238E27FC236}">
                <a16:creationId xmlns:a16="http://schemas.microsoft.com/office/drawing/2014/main" id="{8F3C6B4B-3ABF-B149-8C21-6F5ED914DF69}"/>
              </a:ext>
            </a:extLst>
          </p:cNvPr>
          <p:cNvSpPr/>
          <p:nvPr/>
        </p:nvSpPr>
        <p:spPr>
          <a:xfrm>
            <a:off x="3416300" y="5003823"/>
            <a:ext cx="7861300" cy="548640"/>
          </a:xfrm>
          <a:prstGeom prst="homePlate">
            <a:avLst/>
          </a:prstGeom>
          <a:gradFill>
            <a:gsLst>
              <a:gs pos="75000">
                <a:schemeClr val="accent6"/>
              </a:gs>
              <a:gs pos="99000">
                <a:schemeClr val="accent6">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12" name="Rectangle 11">
            <a:extLst>
              <a:ext uri="{FF2B5EF4-FFF2-40B4-BE49-F238E27FC236}">
                <a16:creationId xmlns:a16="http://schemas.microsoft.com/office/drawing/2014/main" id="{09752CD1-3695-8D45-97AF-5A8F4E23534B}"/>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13" name="Picture 12">
            <a:extLst>
              <a:ext uri="{FF2B5EF4-FFF2-40B4-BE49-F238E27FC236}">
                <a16:creationId xmlns:a16="http://schemas.microsoft.com/office/drawing/2014/main" id="{9AD80F5E-01FF-1E4F-B49C-A893D026E787}"/>
              </a:ext>
            </a:extLst>
          </p:cNvPr>
          <p:cNvPicPr>
            <a:picLocks noChangeAspect="1"/>
          </p:cNvPicPr>
          <p:nvPr/>
        </p:nvPicPr>
        <p:blipFill>
          <a:blip r:embed="rId3"/>
          <a:stretch>
            <a:fillRect/>
          </a:stretch>
        </p:blipFill>
        <p:spPr>
          <a:xfrm>
            <a:off x="506590" y="2013654"/>
            <a:ext cx="2371588" cy="1177384"/>
          </a:xfrm>
          <a:prstGeom prst="rect">
            <a:avLst/>
          </a:prstGeom>
        </p:spPr>
      </p:pic>
    </p:spTree>
    <p:extLst>
      <p:ext uri="{BB962C8B-B14F-4D97-AF65-F5344CB8AC3E}">
        <p14:creationId xmlns:p14="http://schemas.microsoft.com/office/powerpoint/2010/main" val="40177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1000" fill="hold"/>
                                        <p:tgtEl>
                                          <p:spTgt spid="11">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1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bg/>
                                          </p:spTgt>
                                        </p:tgtEl>
                                        <p:attrNameLst>
                                          <p:attrName>style.visibility</p:attrName>
                                        </p:attrNameLst>
                                      </p:cBhvr>
                                      <p:to>
                                        <p:strVal val="visible"/>
                                      </p:to>
                                    </p:set>
                                    <p:anim calcmode="lin" valueType="num">
                                      <p:cBhvr additive="base">
                                        <p:cTn id="16" dur="1000" fill="hold"/>
                                        <p:tgtEl>
                                          <p:spTgt spid="5">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5">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5">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bg/>
                                          </p:spTgt>
                                        </p:tgtEl>
                                        <p:attrNameLst>
                                          <p:attrName>style.visibility</p:attrName>
                                        </p:attrNameLst>
                                      </p:cBhvr>
                                      <p:to>
                                        <p:strVal val="visible"/>
                                      </p:to>
                                    </p:set>
                                    <p:anim calcmode="lin" valueType="num">
                                      <p:cBhvr additive="base">
                                        <p:cTn id="24" dur="1000" fill="hold"/>
                                        <p:tgtEl>
                                          <p:spTgt spid="6">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6">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7">
                                            <p:bg/>
                                          </p:spTgt>
                                        </p:tgtEl>
                                        <p:attrNameLst>
                                          <p:attrName>style.visibility</p:attrName>
                                        </p:attrNameLst>
                                      </p:cBhvr>
                                      <p:to>
                                        <p:strVal val="visible"/>
                                      </p:to>
                                    </p:set>
                                    <p:anim calcmode="lin" valueType="num">
                                      <p:cBhvr additive="base">
                                        <p:cTn id="32" dur="1000" fill="hold"/>
                                        <p:tgtEl>
                                          <p:spTgt spid="7">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7">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7">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
                                            <p:bg/>
                                          </p:spTgt>
                                        </p:tgtEl>
                                        <p:attrNameLst>
                                          <p:attrName>style.visibility</p:attrName>
                                        </p:attrNameLst>
                                      </p:cBhvr>
                                      <p:to>
                                        <p:strVal val="visible"/>
                                      </p:to>
                                    </p:set>
                                    <p:anim calcmode="lin" valueType="num">
                                      <p:cBhvr additive="base">
                                        <p:cTn id="40" dur="1000" fill="hold"/>
                                        <p:tgtEl>
                                          <p:spTgt spid="8">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8">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8">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9">
                                            <p:bg/>
                                          </p:spTgt>
                                        </p:tgtEl>
                                        <p:attrNameLst>
                                          <p:attrName>style.visibility</p:attrName>
                                        </p:attrNameLst>
                                      </p:cBhvr>
                                      <p:to>
                                        <p:strVal val="visible"/>
                                      </p:to>
                                    </p:set>
                                    <p:anim calcmode="lin" valueType="num">
                                      <p:cBhvr additive="base">
                                        <p:cTn id="48" dur="1000" fill="hold"/>
                                        <p:tgtEl>
                                          <p:spTgt spid="9">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9">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additive="base">
                                        <p:cTn id="5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9">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0">
                                            <p:bg/>
                                          </p:spTgt>
                                        </p:tgtEl>
                                        <p:attrNameLst>
                                          <p:attrName>style.visibility</p:attrName>
                                        </p:attrNameLst>
                                      </p:cBhvr>
                                      <p:to>
                                        <p:strVal val="visible"/>
                                      </p:to>
                                    </p:set>
                                    <p:anim calcmode="lin" valueType="num">
                                      <p:cBhvr additive="base">
                                        <p:cTn id="56"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10">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 calcmode="lin" valueType="num">
                                      <p:cBhvr additive="base">
                                        <p:cTn id="60"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6" grpId="0" uiExpand="1" build="allAtOnce" animBg="1"/>
      <p:bldP spid="7" grpId="0" uiExpand="1" build="allAtOnce" animBg="1"/>
      <p:bldP spid="8" grpId="0" uiExpand="1" build="allAtOnce" animBg="1"/>
      <p:bldP spid="9" grpId="0" uiExpand="1" build="allAtOnce" animBg="1"/>
      <p:bldP spid="10" grpId="0" uiExpand="1" build="allAtOnce" animBg="1"/>
      <p:bldP spid="11" grpId="0" uiExpan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9C6E-4996-3845-8F11-711575F6A8E1}"/>
              </a:ext>
            </a:extLst>
          </p:cNvPr>
          <p:cNvSpPr>
            <a:spLocks noGrp="1"/>
          </p:cNvSpPr>
          <p:nvPr>
            <p:ph type="title"/>
          </p:nvPr>
        </p:nvSpPr>
        <p:spPr>
          <a:xfrm>
            <a:off x="322197" y="0"/>
            <a:ext cx="11869803" cy="1227910"/>
          </a:xfrm>
        </p:spPr>
        <p:txBody>
          <a:bodyPr/>
          <a:lstStyle/>
          <a:p>
            <a:r>
              <a:rPr lang="en-US" dirty="0"/>
              <a:t>Staying Current and Connected</a:t>
            </a:r>
          </a:p>
        </p:txBody>
      </p:sp>
      <p:graphicFrame>
        <p:nvGraphicFramePr>
          <p:cNvPr id="8" name="Content Placeholder 7">
            <a:extLst>
              <a:ext uri="{FF2B5EF4-FFF2-40B4-BE49-F238E27FC236}">
                <a16:creationId xmlns:a16="http://schemas.microsoft.com/office/drawing/2014/main" id="{269C458A-DA64-B94A-A51E-699D92246E29}"/>
              </a:ext>
            </a:extLst>
          </p:cNvPr>
          <p:cNvGraphicFramePr>
            <a:graphicFrameLocks noGrp="1"/>
          </p:cNvGraphicFramePr>
          <p:nvPr>
            <p:ph idx="1"/>
            <p:extLst>
              <p:ext uri="{D42A27DB-BD31-4B8C-83A1-F6EECF244321}">
                <p14:modId xmlns:p14="http://schemas.microsoft.com/office/powerpoint/2010/main" val="469480436"/>
              </p:ext>
            </p:extLst>
          </p:nvPr>
        </p:nvGraphicFramePr>
        <p:xfrm>
          <a:off x="838200" y="1325563"/>
          <a:ext cx="105156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34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graphicEl>
                                              <a:dgm id="{A07373DC-6E44-1149-8AC5-151739DD51F0}"/>
                                            </p:graphicEl>
                                          </p:spTgt>
                                        </p:tgtEl>
                                        <p:attrNameLst>
                                          <p:attrName>style.visibility</p:attrName>
                                        </p:attrNameLst>
                                      </p:cBhvr>
                                      <p:to>
                                        <p:strVal val="visible"/>
                                      </p:to>
                                    </p:set>
                                    <p:anim calcmode="lin" valueType="num">
                                      <p:cBhvr>
                                        <p:cTn id="7" dur="500" fill="hold"/>
                                        <p:tgtEl>
                                          <p:spTgt spid="8">
                                            <p:graphicEl>
                                              <a:dgm id="{A07373DC-6E44-1149-8AC5-151739DD51F0}"/>
                                            </p:graphicEl>
                                          </p:spTgt>
                                        </p:tgtEl>
                                        <p:attrNameLst>
                                          <p:attrName>ppt_w</p:attrName>
                                        </p:attrNameLst>
                                      </p:cBhvr>
                                      <p:tavLst>
                                        <p:tav tm="0">
                                          <p:val>
                                            <p:fltVal val="0"/>
                                          </p:val>
                                        </p:tav>
                                        <p:tav tm="100000">
                                          <p:val>
                                            <p:strVal val="#ppt_w"/>
                                          </p:val>
                                        </p:tav>
                                      </p:tavLst>
                                    </p:anim>
                                    <p:anim calcmode="lin" valueType="num">
                                      <p:cBhvr>
                                        <p:cTn id="8" dur="500" fill="hold"/>
                                        <p:tgtEl>
                                          <p:spTgt spid="8">
                                            <p:graphicEl>
                                              <a:dgm id="{A07373DC-6E44-1149-8AC5-151739DD51F0}"/>
                                            </p:graphicEl>
                                          </p:spTgt>
                                        </p:tgtEl>
                                        <p:attrNameLst>
                                          <p:attrName>ppt_h</p:attrName>
                                        </p:attrNameLst>
                                      </p:cBhvr>
                                      <p:tavLst>
                                        <p:tav tm="0">
                                          <p:val>
                                            <p:fltVal val="0"/>
                                          </p:val>
                                        </p:tav>
                                        <p:tav tm="100000">
                                          <p:val>
                                            <p:strVal val="#ppt_h"/>
                                          </p:val>
                                        </p:tav>
                                      </p:tavLst>
                                    </p:anim>
                                    <p:animEffect transition="in" filter="fade">
                                      <p:cBhvr>
                                        <p:cTn id="9" dur="500"/>
                                        <p:tgtEl>
                                          <p:spTgt spid="8">
                                            <p:graphicEl>
                                              <a:dgm id="{A07373DC-6E44-1149-8AC5-151739DD51F0}"/>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graphicEl>
                                              <a:dgm id="{B3C03011-5B01-C040-B8D5-753415731706}"/>
                                            </p:graphicEl>
                                          </p:spTgt>
                                        </p:tgtEl>
                                        <p:attrNameLst>
                                          <p:attrName>style.visibility</p:attrName>
                                        </p:attrNameLst>
                                      </p:cBhvr>
                                      <p:to>
                                        <p:strVal val="visible"/>
                                      </p:to>
                                    </p:set>
                                    <p:anim calcmode="lin" valueType="num">
                                      <p:cBhvr>
                                        <p:cTn id="13" dur="500" fill="hold"/>
                                        <p:tgtEl>
                                          <p:spTgt spid="8">
                                            <p:graphicEl>
                                              <a:dgm id="{B3C03011-5B01-C040-B8D5-753415731706}"/>
                                            </p:graphicEl>
                                          </p:spTgt>
                                        </p:tgtEl>
                                        <p:attrNameLst>
                                          <p:attrName>ppt_w</p:attrName>
                                        </p:attrNameLst>
                                      </p:cBhvr>
                                      <p:tavLst>
                                        <p:tav tm="0">
                                          <p:val>
                                            <p:fltVal val="0"/>
                                          </p:val>
                                        </p:tav>
                                        <p:tav tm="100000">
                                          <p:val>
                                            <p:strVal val="#ppt_w"/>
                                          </p:val>
                                        </p:tav>
                                      </p:tavLst>
                                    </p:anim>
                                    <p:anim calcmode="lin" valueType="num">
                                      <p:cBhvr>
                                        <p:cTn id="14" dur="500" fill="hold"/>
                                        <p:tgtEl>
                                          <p:spTgt spid="8">
                                            <p:graphicEl>
                                              <a:dgm id="{B3C03011-5B01-C040-B8D5-753415731706}"/>
                                            </p:graphicEl>
                                          </p:spTgt>
                                        </p:tgtEl>
                                        <p:attrNameLst>
                                          <p:attrName>ppt_h</p:attrName>
                                        </p:attrNameLst>
                                      </p:cBhvr>
                                      <p:tavLst>
                                        <p:tav tm="0">
                                          <p:val>
                                            <p:fltVal val="0"/>
                                          </p:val>
                                        </p:tav>
                                        <p:tav tm="100000">
                                          <p:val>
                                            <p:strVal val="#ppt_h"/>
                                          </p:val>
                                        </p:tav>
                                      </p:tavLst>
                                    </p:anim>
                                    <p:animEffect transition="in" filter="fade">
                                      <p:cBhvr>
                                        <p:cTn id="15" dur="500"/>
                                        <p:tgtEl>
                                          <p:spTgt spid="8">
                                            <p:graphicEl>
                                              <a:dgm id="{B3C03011-5B01-C040-B8D5-753415731706}"/>
                                            </p:graphic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graphicEl>
                                              <a:dgm id="{0CDC35F4-B1CF-FA4F-A5FC-74B151BB7A77}"/>
                                            </p:graphicEl>
                                          </p:spTgt>
                                        </p:tgtEl>
                                        <p:attrNameLst>
                                          <p:attrName>style.visibility</p:attrName>
                                        </p:attrNameLst>
                                      </p:cBhvr>
                                      <p:to>
                                        <p:strVal val="visible"/>
                                      </p:to>
                                    </p:set>
                                    <p:anim calcmode="lin" valueType="num">
                                      <p:cBhvr>
                                        <p:cTn id="19" dur="500" fill="hold"/>
                                        <p:tgtEl>
                                          <p:spTgt spid="8">
                                            <p:graphicEl>
                                              <a:dgm id="{0CDC35F4-B1CF-FA4F-A5FC-74B151BB7A77}"/>
                                            </p:graphicEl>
                                          </p:spTgt>
                                        </p:tgtEl>
                                        <p:attrNameLst>
                                          <p:attrName>ppt_w</p:attrName>
                                        </p:attrNameLst>
                                      </p:cBhvr>
                                      <p:tavLst>
                                        <p:tav tm="0">
                                          <p:val>
                                            <p:fltVal val="0"/>
                                          </p:val>
                                        </p:tav>
                                        <p:tav tm="100000">
                                          <p:val>
                                            <p:strVal val="#ppt_w"/>
                                          </p:val>
                                        </p:tav>
                                      </p:tavLst>
                                    </p:anim>
                                    <p:anim calcmode="lin" valueType="num">
                                      <p:cBhvr>
                                        <p:cTn id="20" dur="500" fill="hold"/>
                                        <p:tgtEl>
                                          <p:spTgt spid="8">
                                            <p:graphicEl>
                                              <a:dgm id="{0CDC35F4-B1CF-FA4F-A5FC-74B151BB7A77}"/>
                                            </p:graphicEl>
                                          </p:spTgt>
                                        </p:tgtEl>
                                        <p:attrNameLst>
                                          <p:attrName>ppt_h</p:attrName>
                                        </p:attrNameLst>
                                      </p:cBhvr>
                                      <p:tavLst>
                                        <p:tav tm="0">
                                          <p:val>
                                            <p:fltVal val="0"/>
                                          </p:val>
                                        </p:tav>
                                        <p:tav tm="100000">
                                          <p:val>
                                            <p:strVal val="#ppt_h"/>
                                          </p:val>
                                        </p:tav>
                                      </p:tavLst>
                                    </p:anim>
                                    <p:animEffect transition="in" filter="fade">
                                      <p:cBhvr>
                                        <p:cTn id="21" dur="500"/>
                                        <p:tgtEl>
                                          <p:spTgt spid="8">
                                            <p:graphicEl>
                                              <a:dgm id="{0CDC35F4-B1CF-FA4F-A5FC-74B151BB7A77}"/>
                                            </p:graphic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graphicEl>
                                              <a:dgm id="{D64E9FC0-BBF9-1F45-9E70-08C67B609AEC}"/>
                                            </p:graphicEl>
                                          </p:spTgt>
                                        </p:tgtEl>
                                        <p:attrNameLst>
                                          <p:attrName>style.visibility</p:attrName>
                                        </p:attrNameLst>
                                      </p:cBhvr>
                                      <p:to>
                                        <p:strVal val="visible"/>
                                      </p:to>
                                    </p:set>
                                    <p:anim calcmode="lin" valueType="num">
                                      <p:cBhvr>
                                        <p:cTn id="25" dur="500" fill="hold"/>
                                        <p:tgtEl>
                                          <p:spTgt spid="8">
                                            <p:graphicEl>
                                              <a:dgm id="{D64E9FC0-BBF9-1F45-9E70-08C67B609AEC}"/>
                                            </p:graphicEl>
                                          </p:spTgt>
                                        </p:tgtEl>
                                        <p:attrNameLst>
                                          <p:attrName>ppt_w</p:attrName>
                                        </p:attrNameLst>
                                      </p:cBhvr>
                                      <p:tavLst>
                                        <p:tav tm="0">
                                          <p:val>
                                            <p:fltVal val="0"/>
                                          </p:val>
                                        </p:tav>
                                        <p:tav tm="100000">
                                          <p:val>
                                            <p:strVal val="#ppt_w"/>
                                          </p:val>
                                        </p:tav>
                                      </p:tavLst>
                                    </p:anim>
                                    <p:anim calcmode="lin" valueType="num">
                                      <p:cBhvr>
                                        <p:cTn id="26" dur="500" fill="hold"/>
                                        <p:tgtEl>
                                          <p:spTgt spid="8">
                                            <p:graphicEl>
                                              <a:dgm id="{D64E9FC0-BBF9-1F45-9E70-08C67B609AEC}"/>
                                            </p:graphicEl>
                                          </p:spTgt>
                                        </p:tgtEl>
                                        <p:attrNameLst>
                                          <p:attrName>ppt_h</p:attrName>
                                        </p:attrNameLst>
                                      </p:cBhvr>
                                      <p:tavLst>
                                        <p:tav tm="0">
                                          <p:val>
                                            <p:fltVal val="0"/>
                                          </p:val>
                                        </p:tav>
                                        <p:tav tm="100000">
                                          <p:val>
                                            <p:strVal val="#ppt_h"/>
                                          </p:val>
                                        </p:tav>
                                      </p:tavLst>
                                    </p:anim>
                                    <p:animEffect transition="in" filter="fade">
                                      <p:cBhvr>
                                        <p:cTn id="27" dur="500"/>
                                        <p:tgtEl>
                                          <p:spTgt spid="8">
                                            <p:graphicEl>
                                              <a:dgm id="{D64E9FC0-BBF9-1F45-9E70-08C67B609AEC}"/>
                                            </p:graphic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8">
                                            <p:graphicEl>
                                              <a:dgm id="{A67DF37F-8B75-D242-A52E-F772A5C43494}"/>
                                            </p:graphicEl>
                                          </p:spTgt>
                                        </p:tgtEl>
                                        <p:attrNameLst>
                                          <p:attrName>style.visibility</p:attrName>
                                        </p:attrNameLst>
                                      </p:cBhvr>
                                      <p:to>
                                        <p:strVal val="visible"/>
                                      </p:to>
                                    </p:set>
                                    <p:anim calcmode="lin" valueType="num">
                                      <p:cBhvr>
                                        <p:cTn id="31" dur="500" fill="hold"/>
                                        <p:tgtEl>
                                          <p:spTgt spid="8">
                                            <p:graphicEl>
                                              <a:dgm id="{A67DF37F-8B75-D242-A52E-F772A5C43494}"/>
                                            </p:graphicEl>
                                          </p:spTgt>
                                        </p:tgtEl>
                                        <p:attrNameLst>
                                          <p:attrName>ppt_w</p:attrName>
                                        </p:attrNameLst>
                                      </p:cBhvr>
                                      <p:tavLst>
                                        <p:tav tm="0">
                                          <p:val>
                                            <p:fltVal val="0"/>
                                          </p:val>
                                        </p:tav>
                                        <p:tav tm="100000">
                                          <p:val>
                                            <p:strVal val="#ppt_w"/>
                                          </p:val>
                                        </p:tav>
                                      </p:tavLst>
                                    </p:anim>
                                    <p:anim calcmode="lin" valueType="num">
                                      <p:cBhvr>
                                        <p:cTn id="32" dur="500" fill="hold"/>
                                        <p:tgtEl>
                                          <p:spTgt spid="8">
                                            <p:graphicEl>
                                              <a:dgm id="{A67DF37F-8B75-D242-A52E-F772A5C43494}"/>
                                            </p:graphicEl>
                                          </p:spTgt>
                                        </p:tgtEl>
                                        <p:attrNameLst>
                                          <p:attrName>ppt_h</p:attrName>
                                        </p:attrNameLst>
                                      </p:cBhvr>
                                      <p:tavLst>
                                        <p:tav tm="0">
                                          <p:val>
                                            <p:fltVal val="0"/>
                                          </p:val>
                                        </p:tav>
                                        <p:tav tm="100000">
                                          <p:val>
                                            <p:strVal val="#ppt_h"/>
                                          </p:val>
                                        </p:tav>
                                      </p:tavLst>
                                    </p:anim>
                                    <p:animEffect transition="in" filter="fade">
                                      <p:cBhvr>
                                        <p:cTn id="33" dur="500"/>
                                        <p:tgtEl>
                                          <p:spTgt spid="8">
                                            <p:graphicEl>
                                              <a:dgm id="{A67DF37F-8B75-D242-A52E-F772A5C43494}"/>
                                            </p:graphic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8">
                                            <p:graphicEl>
                                              <a:dgm id="{9335E909-8E52-4F45-9A06-11F94F7ADBC0}"/>
                                            </p:graphicEl>
                                          </p:spTgt>
                                        </p:tgtEl>
                                        <p:attrNameLst>
                                          <p:attrName>style.visibility</p:attrName>
                                        </p:attrNameLst>
                                      </p:cBhvr>
                                      <p:to>
                                        <p:strVal val="visible"/>
                                      </p:to>
                                    </p:set>
                                    <p:anim calcmode="lin" valueType="num">
                                      <p:cBhvr>
                                        <p:cTn id="37" dur="500" fill="hold"/>
                                        <p:tgtEl>
                                          <p:spTgt spid="8">
                                            <p:graphicEl>
                                              <a:dgm id="{9335E909-8E52-4F45-9A06-11F94F7ADBC0}"/>
                                            </p:graphicEl>
                                          </p:spTgt>
                                        </p:tgtEl>
                                        <p:attrNameLst>
                                          <p:attrName>ppt_w</p:attrName>
                                        </p:attrNameLst>
                                      </p:cBhvr>
                                      <p:tavLst>
                                        <p:tav tm="0">
                                          <p:val>
                                            <p:fltVal val="0"/>
                                          </p:val>
                                        </p:tav>
                                        <p:tav tm="100000">
                                          <p:val>
                                            <p:strVal val="#ppt_w"/>
                                          </p:val>
                                        </p:tav>
                                      </p:tavLst>
                                    </p:anim>
                                    <p:anim calcmode="lin" valueType="num">
                                      <p:cBhvr>
                                        <p:cTn id="38" dur="500" fill="hold"/>
                                        <p:tgtEl>
                                          <p:spTgt spid="8">
                                            <p:graphicEl>
                                              <a:dgm id="{9335E909-8E52-4F45-9A06-11F94F7ADBC0}"/>
                                            </p:graphicEl>
                                          </p:spTgt>
                                        </p:tgtEl>
                                        <p:attrNameLst>
                                          <p:attrName>ppt_h</p:attrName>
                                        </p:attrNameLst>
                                      </p:cBhvr>
                                      <p:tavLst>
                                        <p:tav tm="0">
                                          <p:val>
                                            <p:fltVal val="0"/>
                                          </p:val>
                                        </p:tav>
                                        <p:tav tm="100000">
                                          <p:val>
                                            <p:strVal val="#ppt_h"/>
                                          </p:val>
                                        </p:tav>
                                      </p:tavLst>
                                    </p:anim>
                                    <p:animEffect transition="in" filter="fade">
                                      <p:cBhvr>
                                        <p:cTn id="39" dur="500"/>
                                        <p:tgtEl>
                                          <p:spTgt spid="8">
                                            <p:graphicEl>
                                              <a:dgm id="{9335E909-8E52-4F45-9A06-11F94F7ADBC0}"/>
                                            </p:graphic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8">
                                            <p:graphicEl>
                                              <a:dgm id="{617411F0-A5B5-C14A-8152-BEA2C1EF37C9}"/>
                                            </p:graphicEl>
                                          </p:spTgt>
                                        </p:tgtEl>
                                        <p:attrNameLst>
                                          <p:attrName>style.visibility</p:attrName>
                                        </p:attrNameLst>
                                      </p:cBhvr>
                                      <p:to>
                                        <p:strVal val="visible"/>
                                      </p:to>
                                    </p:set>
                                    <p:anim calcmode="lin" valueType="num">
                                      <p:cBhvr>
                                        <p:cTn id="43" dur="500" fill="hold"/>
                                        <p:tgtEl>
                                          <p:spTgt spid="8">
                                            <p:graphicEl>
                                              <a:dgm id="{617411F0-A5B5-C14A-8152-BEA2C1EF37C9}"/>
                                            </p:graphicEl>
                                          </p:spTgt>
                                        </p:tgtEl>
                                        <p:attrNameLst>
                                          <p:attrName>ppt_w</p:attrName>
                                        </p:attrNameLst>
                                      </p:cBhvr>
                                      <p:tavLst>
                                        <p:tav tm="0">
                                          <p:val>
                                            <p:fltVal val="0"/>
                                          </p:val>
                                        </p:tav>
                                        <p:tav tm="100000">
                                          <p:val>
                                            <p:strVal val="#ppt_w"/>
                                          </p:val>
                                        </p:tav>
                                      </p:tavLst>
                                    </p:anim>
                                    <p:anim calcmode="lin" valueType="num">
                                      <p:cBhvr>
                                        <p:cTn id="44" dur="500" fill="hold"/>
                                        <p:tgtEl>
                                          <p:spTgt spid="8">
                                            <p:graphicEl>
                                              <a:dgm id="{617411F0-A5B5-C14A-8152-BEA2C1EF37C9}"/>
                                            </p:graphicEl>
                                          </p:spTgt>
                                        </p:tgtEl>
                                        <p:attrNameLst>
                                          <p:attrName>ppt_h</p:attrName>
                                        </p:attrNameLst>
                                      </p:cBhvr>
                                      <p:tavLst>
                                        <p:tav tm="0">
                                          <p:val>
                                            <p:fltVal val="0"/>
                                          </p:val>
                                        </p:tav>
                                        <p:tav tm="100000">
                                          <p:val>
                                            <p:strVal val="#ppt_h"/>
                                          </p:val>
                                        </p:tav>
                                      </p:tavLst>
                                    </p:anim>
                                    <p:animEffect transition="in" filter="fade">
                                      <p:cBhvr>
                                        <p:cTn id="45" dur="500"/>
                                        <p:tgtEl>
                                          <p:spTgt spid="8">
                                            <p:graphicEl>
                                              <a:dgm id="{617411F0-A5B5-C14A-8152-BEA2C1EF37C9}"/>
                                            </p:graphic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8">
                                            <p:graphicEl>
                                              <a:dgm id="{01F096A9-E461-8E49-A911-A893DEBD5836}"/>
                                            </p:graphicEl>
                                          </p:spTgt>
                                        </p:tgtEl>
                                        <p:attrNameLst>
                                          <p:attrName>style.visibility</p:attrName>
                                        </p:attrNameLst>
                                      </p:cBhvr>
                                      <p:to>
                                        <p:strVal val="visible"/>
                                      </p:to>
                                    </p:set>
                                    <p:anim calcmode="lin" valueType="num">
                                      <p:cBhvr>
                                        <p:cTn id="49" dur="500" fill="hold"/>
                                        <p:tgtEl>
                                          <p:spTgt spid="8">
                                            <p:graphicEl>
                                              <a:dgm id="{01F096A9-E461-8E49-A911-A893DEBD5836}"/>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01F096A9-E461-8E49-A911-A893DEBD5836}"/>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01F096A9-E461-8E49-A911-A893DEBD5836}"/>
                                            </p:graphic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8">
                                            <p:graphicEl>
                                              <a:dgm id="{DB11BB40-4E27-5946-ADFD-A345F840FAA6}"/>
                                            </p:graphicEl>
                                          </p:spTgt>
                                        </p:tgtEl>
                                        <p:attrNameLst>
                                          <p:attrName>style.visibility</p:attrName>
                                        </p:attrNameLst>
                                      </p:cBhvr>
                                      <p:to>
                                        <p:strVal val="visible"/>
                                      </p:to>
                                    </p:set>
                                    <p:anim calcmode="lin" valueType="num">
                                      <p:cBhvr>
                                        <p:cTn id="55" dur="500" fill="hold"/>
                                        <p:tgtEl>
                                          <p:spTgt spid="8">
                                            <p:graphicEl>
                                              <a:dgm id="{DB11BB40-4E27-5946-ADFD-A345F840FAA6}"/>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B11BB40-4E27-5946-ADFD-A345F840FAA6}"/>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B11BB40-4E27-5946-ADFD-A345F840FAA6}"/>
                                            </p:graphic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graphicEl>
                                              <a:dgm id="{F8D6B8CD-14FE-3148-A09D-DF11763BEBA6}"/>
                                            </p:graphicEl>
                                          </p:spTgt>
                                        </p:tgtEl>
                                        <p:attrNameLst>
                                          <p:attrName>style.visibility</p:attrName>
                                        </p:attrNameLst>
                                      </p:cBhvr>
                                      <p:to>
                                        <p:strVal val="visible"/>
                                      </p:to>
                                    </p:set>
                                    <p:anim calcmode="lin" valueType="num">
                                      <p:cBhvr>
                                        <p:cTn id="61" dur="500" fill="hold"/>
                                        <p:tgtEl>
                                          <p:spTgt spid="8">
                                            <p:graphicEl>
                                              <a:dgm id="{F8D6B8CD-14FE-3148-A09D-DF11763BEBA6}"/>
                                            </p:graphicEl>
                                          </p:spTgt>
                                        </p:tgtEl>
                                        <p:attrNameLst>
                                          <p:attrName>ppt_w</p:attrName>
                                        </p:attrNameLst>
                                      </p:cBhvr>
                                      <p:tavLst>
                                        <p:tav tm="0">
                                          <p:val>
                                            <p:fltVal val="0"/>
                                          </p:val>
                                        </p:tav>
                                        <p:tav tm="100000">
                                          <p:val>
                                            <p:strVal val="#ppt_w"/>
                                          </p:val>
                                        </p:tav>
                                      </p:tavLst>
                                    </p:anim>
                                    <p:anim calcmode="lin" valueType="num">
                                      <p:cBhvr>
                                        <p:cTn id="62" dur="500" fill="hold"/>
                                        <p:tgtEl>
                                          <p:spTgt spid="8">
                                            <p:graphicEl>
                                              <a:dgm id="{F8D6B8CD-14FE-3148-A09D-DF11763BEBA6}"/>
                                            </p:graphicEl>
                                          </p:spTgt>
                                        </p:tgtEl>
                                        <p:attrNameLst>
                                          <p:attrName>ppt_h</p:attrName>
                                        </p:attrNameLst>
                                      </p:cBhvr>
                                      <p:tavLst>
                                        <p:tav tm="0">
                                          <p:val>
                                            <p:fltVal val="0"/>
                                          </p:val>
                                        </p:tav>
                                        <p:tav tm="100000">
                                          <p:val>
                                            <p:strVal val="#ppt_h"/>
                                          </p:val>
                                        </p:tav>
                                      </p:tavLst>
                                    </p:anim>
                                    <p:animEffect transition="in" filter="fade">
                                      <p:cBhvr>
                                        <p:cTn id="63" dur="500"/>
                                        <p:tgtEl>
                                          <p:spTgt spid="8">
                                            <p:graphicEl>
                                              <a:dgm id="{F8D6B8CD-14FE-3148-A09D-DF11763BEBA6}"/>
                                            </p:graphicEl>
                                          </p:spTgt>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8">
                                            <p:graphicEl>
                                              <a:dgm id="{7300B4AC-C9B9-7148-93E9-6FFA071FEABC}"/>
                                            </p:graphicEl>
                                          </p:spTgt>
                                        </p:tgtEl>
                                        <p:attrNameLst>
                                          <p:attrName>style.visibility</p:attrName>
                                        </p:attrNameLst>
                                      </p:cBhvr>
                                      <p:to>
                                        <p:strVal val="visible"/>
                                      </p:to>
                                    </p:set>
                                    <p:anim calcmode="lin" valueType="num">
                                      <p:cBhvr>
                                        <p:cTn id="67" dur="500" fill="hold"/>
                                        <p:tgtEl>
                                          <p:spTgt spid="8">
                                            <p:graphicEl>
                                              <a:dgm id="{7300B4AC-C9B9-7148-93E9-6FFA071FEABC}"/>
                                            </p:graphicEl>
                                          </p:spTgt>
                                        </p:tgtEl>
                                        <p:attrNameLst>
                                          <p:attrName>ppt_w</p:attrName>
                                        </p:attrNameLst>
                                      </p:cBhvr>
                                      <p:tavLst>
                                        <p:tav tm="0">
                                          <p:val>
                                            <p:fltVal val="0"/>
                                          </p:val>
                                        </p:tav>
                                        <p:tav tm="100000">
                                          <p:val>
                                            <p:strVal val="#ppt_w"/>
                                          </p:val>
                                        </p:tav>
                                      </p:tavLst>
                                    </p:anim>
                                    <p:anim calcmode="lin" valueType="num">
                                      <p:cBhvr>
                                        <p:cTn id="68" dur="500" fill="hold"/>
                                        <p:tgtEl>
                                          <p:spTgt spid="8">
                                            <p:graphicEl>
                                              <a:dgm id="{7300B4AC-C9B9-7148-93E9-6FFA071FEABC}"/>
                                            </p:graphicEl>
                                          </p:spTgt>
                                        </p:tgtEl>
                                        <p:attrNameLst>
                                          <p:attrName>ppt_h</p:attrName>
                                        </p:attrNameLst>
                                      </p:cBhvr>
                                      <p:tavLst>
                                        <p:tav tm="0">
                                          <p:val>
                                            <p:fltVal val="0"/>
                                          </p:val>
                                        </p:tav>
                                        <p:tav tm="100000">
                                          <p:val>
                                            <p:strVal val="#ppt_h"/>
                                          </p:val>
                                        </p:tav>
                                      </p:tavLst>
                                    </p:anim>
                                    <p:animEffect transition="in" filter="fade">
                                      <p:cBhvr>
                                        <p:cTn id="69" dur="500"/>
                                        <p:tgtEl>
                                          <p:spTgt spid="8">
                                            <p:graphicEl>
                                              <a:dgm id="{7300B4AC-C9B9-7148-93E9-6FFA071FEABC}"/>
                                            </p:graphic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8">
                                            <p:graphicEl>
                                              <a:dgm id="{74E59756-FE64-3249-B1FB-8F0A7ABA7B94}"/>
                                            </p:graphicEl>
                                          </p:spTgt>
                                        </p:tgtEl>
                                        <p:attrNameLst>
                                          <p:attrName>style.visibility</p:attrName>
                                        </p:attrNameLst>
                                      </p:cBhvr>
                                      <p:to>
                                        <p:strVal val="visible"/>
                                      </p:to>
                                    </p:set>
                                    <p:anim calcmode="lin" valueType="num">
                                      <p:cBhvr>
                                        <p:cTn id="73" dur="500" fill="hold"/>
                                        <p:tgtEl>
                                          <p:spTgt spid="8">
                                            <p:graphicEl>
                                              <a:dgm id="{74E59756-FE64-3249-B1FB-8F0A7ABA7B94}"/>
                                            </p:graphicEl>
                                          </p:spTgt>
                                        </p:tgtEl>
                                        <p:attrNameLst>
                                          <p:attrName>ppt_w</p:attrName>
                                        </p:attrNameLst>
                                      </p:cBhvr>
                                      <p:tavLst>
                                        <p:tav tm="0">
                                          <p:val>
                                            <p:fltVal val="0"/>
                                          </p:val>
                                        </p:tav>
                                        <p:tav tm="100000">
                                          <p:val>
                                            <p:strVal val="#ppt_w"/>
                                          </p:val>
                                        </p:tav>
                                      </p:tavLst>
                                    </p:anim>
                                    <p:anim calcmode="lin" valueType="num">
                                      <p:cBhvr>
                                        <p:cTn id="74" dur="500" fill="hold"/>
                                        <p:tgtEl>
                                          <p:spTgt spid="8">
                                            <p:graphicEl>
                                              <a:dgm id="{74E59756-FE64-3249-B1FB-8F0A7ABA7B94}"/>
                                            </p:graphicEl>
                                          </p:spTgt>
                                        </p:tgtEl>
                                        <p:attrNameLst>
                                          <p:attrName>ppt_h</p:attrName>
                                        </p:attrNameLst>
                                      </p:cBhvr>
                                      <p:tavLst>
                                        <p:tav tm="0">
                                          <p:val>
                                            <p:fltVal val="0"/>
                                          </p:val>
                                        </p:tav>
                                        <p:tav tm="100000">
                                          <p:val>
                                            <p:strVal val="#ppt_h"/>
                                          </p:val>
                                        </p:tav>
                                      </p:tavLst>
                                    </p:anim>
                                    <p:animEffect transition="in" filter="fade">
                                      <p:cBhvr>
                                        <p:cTn id="75" dur="500"/>
                                        <p:tgtEl>
                                          <p:spTgt spid="8">
                                            <p:graphicEl>
                                              <a:dgm id="{74E59756-FE64-3249-B1FB-8F0A7ABA7B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1698B-2375-4E07-8CAE-345D80667692}"/>
              </a:ext>
            </a:extLst>
          </p:cNvPr>
          <p:cNvSpPr>
            <a:spLocks noGrp="1"/>
          </p:cNvSpPr>
          <p:nvPr>
            <p:ph type="sldNum" sz="quarter" idx="4"/>
          </p:nvPr>
        </p:nvSpPr>
        <p:spPr/>
        <p:txBody>
          <a:bodyPr/>
          <a:lstStyle/>
          <a:p>
            <a:fld id="{C0F8539E-2858-43AB-BA9D-8F72C138F5B5}" type="slidenum">
              <a:rPr lang="en-US" smtClean="0"/>
              <a:pPr/>
              <a:t>3</a:t>
            </a:fld>
            <a:endParaRPr lang="en-US" dirty="0"/>
          </a:p>
        </p:txBody>
      </p:sp>
      <p:sp>
        <p:nvSpPr>
          <p:cNvPr id="19" name="Pentagon 18">
            <a:extLst>
              <a:ext uri="{FF2B5EF4-FFF2-40B4-BE49-F238E27FC236}">
                <a16:creationId xmlns:a16="http://schemas.microsoft.com/office/drawing/2014/main" id="{B4F803CB-887B-AC4A-AA6E-89A5932BD512}"/>
              </a:ext>
            </a:extLst>
          </p:cNvPr>
          <p:cNvSpPr/>
          <p:nvPr/>
        </p:nvSpPr>
        <p:spPr>
          <a:xfrm>
            <a:off x="3416300" y="915703"/>
            <a:ext cx="7861300" cy="548640"/>
          </a:xfrm>
          <a:prstGeom prst="homePlate">
            <a:avLst/>
          </a:prstGeom>
          <a:gradFill flip="none" rotWithShape="1">
            <a:gsLst>
              <a:gs pos="75000">
                <a:schemeClr val="tx2"/>
              </a:gs>
              <a:gs pos="99000">
                <a:schemeClr val="tx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20" name="Pentagon 19">
            <a:extLst>
              <a:ext uri="{FF2B5EF4-FFF2-40B4-BE49-F238E27FC236}">
                <a16:creationId xmlns:a16="http://schemas.microsoft.com/office/drawing/2014/main" id="{658F3F30-994B-EF4F-A624-3DD8AC05069F}"/>
              </a:ext>
            </a:extLst>
          </p:cNvPr>
          <p:cNvSpPr/>
          <p:nvPr/>
        </p:nvSpPr>
        <p:spPr>
          <a:xfrm>
            <a:off x="3416300" y="1597056"/>
            <a:ext cx="7861300" cy="548640"/>
          </a:xfrm>
          <a:prstGeom prst="homePlate">
            <a:avLst/>
          </a:prstGeom>
          <a:gradFill flip="none" rotWithShape="1">
            <a:gsLst>
              <a:gs pos="75000">
                <a:schemeClr val="accent1">
                  <a:alpha val="20000"/>
                </a:schemeClr>
              </a:gs>
              <a:gs pos="100000">
                <a:schemeClr val="accent1">
                  <a:lumMod val="6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21" name="Pentagon 20">
            <a:extLst>
              <a:ext uri="{FF2B5EF4-FFF2-40B4-BE49-F238E27FC236}">
                <a16:creationId xmlns:a16="http://schemas.microsoft.com/office/drawing/2014/main" id="{C5340F63-4112-4642-9487-FE1C6F81CDC2}"/>
              </a:ext>
            </a:extLst>
          </p:cNvPr>
          <p:cNvSpPr/>
          <p:nvPr/>
        </p:nvSpPr>
        <p:spPr>
          <a:xfrm>
            <a:off x="3416300" y="2278409"/>
            <a:ext cx="7861300" cy="548640"/>
          </a:xfrm>
          <a:prstGeom prst="homePlate">
            <a:avLst/>
          </a:prstGeom>
          <a:gradFill>
            <a:gsLst>
              <a:gs pos="74000">
                <a:schemeClr val="accent2">
                  <a:alpha val="20000"/>
                </a:schemeClr>
              </a:gs>
              <a:gs pos="100000">
                <a:schemeClr val="accent2">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22" name="Pentagon 21">
            <a:extLst>
              <a:ext uri="{FF2B5EF4-FFF2-40B4-BE49-F238E27FC236}">
                <a16:creationId xmlns:a16="http://schemas.microsoft.com/office/drawing/2014/main" id="{22D47FD7-3521-BF4B-9DC5-F0F3494881AD}"/>
              </a:ext>
            </a:extLst>
          </p:cNvPr>
          <p:cNvSpPr/>
          <p:nvPr/>
        </p:nvSpPr>
        <p:spPr>
          <a:xfrm>
            <a:off x="3416300" y="2959762"/>
            <a:ext cx="7861300" cy="548640"/>
          </a:xfrm>
          <a:prstGeom prst="homePlate">
            <a:avLst/>
          </a:prstGeom>
          <a:gradFill>
            <a:gsLst>
              <a:gs pos="75000">
                <a:schemeClr val="accent3">
                  <a:alpha val="20000"/>
                </a:schemeClr>
              </a:gs>
              <a:gs pos="100000">
                <a:schemeClr val="accent3">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23" name="Pentagon 22">
            <a:extLst>
              <a:ext uri="{FF2B5EF4-FFF2-40B4-BE49-F238E27FC236}">
                <a16:creationId xmlns:a16="http://schemas.microsoft.com/office/drawing/2014/main" id="{4CB59117-D3F6-AC45-BEBE-CFF184CD6D63}"/>
              </a:ext>
            </a:extLst>
          </p:cNvPr>
          <p:cNvSpPr/>
          <p:nvPr/>
        </p:nvSpPr>
        <p:spPr>
          <a:xfrm>
            <a:off x="3416300" y="3641115"/>
            <a:ext cx="7861300" cy="548640"/>
          </a:xfrm>
          <a:prstGeom prst="homePlate">
            <a:avLst/>
          </a:prstGeom>
          <a:gradFill>
            <a:gsLst>
              <a:gs pos="75000">
                <a:schemeClr val="accent4">
                  <a:alpha val="20000"/>
                </a:schemeClr>
              </a:gs>
              <a:gs pos="99000">
                <a:schemeClr val="accent4">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24" name="Pentagon 23">
            <a:extLst>
              <a:ext uri="{FF2B5EF4-FFF2-40B4-BE49-F238E27FC236}">
                <a16:creationId xmlns:a16="http://schemas.microsoft.com/office/drawing/2014/main" id="{0BBD069A-332C-924C-80EB-F2C89E211C60}"/>
              </a:ext>
            </a:extLst>
          </p:cNvPr>
          <p:cNvSpPr/>
          <p:nvPr/>
        </p:nvSpPr>
        <p:spPr>
          <a:xfrm>
            <a:off x="3416300" y="4322468"/>
            <a:ext cx="7861300" cy="548640"/>
          </a:xfrm>
          <a:prstGeom prst="homePlate">
            <a:avLst/>
          </a:prstGeom>
          <a:gradFill>
            <a:gsLst>
              <a:gs pos="75000">
                <a:schemeClr val="accent5">
                  <a:alpha val="20000"/>
                </a:schemeClr>
              </a:gs>
              <a:gs pos="100000">
                <a:schemeClr val="accent5">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25" name="Pentagon 24">
            <a:extLst>
              <a:ext uri="{FF2B5EF4-FFF2-40B4-BE49-F238E27FC236}">
                <a16:creationId xmlns:a16="http://schemas.microsoft.com/office/drawing/2014/main" id="{4E9811F3-880E-8C49-A7E7-D0EBF9187735}"/>
              </a:ext>
            </a:extLst>
          </p:cNvPr>
          <p:cNvSpPr/>
          <p:nvPr/>
        </p:nvSpPr>
        <p:spPr>
          <a:xfrm>
            <a:off x="3416300" y="5003823"/>
            <a:ext cx="7861300" cy="548640"/>
          </a:xfrm>
          <a:prstGeom prst="homePlate">
            <a:avLst/>
          </a:prstGeom>
          <a:gradFill>
            <a:gsLst>
              <a:gs pos="75000">
                <a:schemeClr val="accent6">
                  <a:alpha val="20000"/>
                </a:schemeClr>
              </a:gs>
              <a:gs pos="100000">
                <a:schemeClr val="accent6">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26" name="Rectangle 25">
            <a:extLst>
              <a:ext uri="{FF2B5EF4-FFF2-40B4-BE49-F238E27FC236}">
                <a16:creationId xmlns:a16="http://schemas.microsoft.com/office/drawing/2014/main" id="{9CD9FDD6-093C-A843-A101-E0F5F0CEF382}"/>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27" name="Picture 26">
            <a:extLst>
              <a:ext uri="{FF2B5EF4-FFF2-40B4-BE49-F238E27FC236}">
                <a16:creationId xmlns:a16="http://schemas.microsoft.com/office/drawing/2014/main" id="{B0D561E2-6673-8944-AC01-B7605FE205A3}"/>
              </a:ext>
            </a:extLst>
          </p:cNvPr>
          <p:cNvPicPr>
            <a:picLocks noChangeAspect="1"/>
          </p:cNvPicPr>
          <p:nvPr/>
        </p:nvPicPr>
        <p:blipFill>
          <a:blip r:embed="rId3"/>
          <a:stretch>
            <a:fillRect/>
          </a:stretch>
        </p:blipFill>
        <p:spPr>
          <a:xfrm>
            <a:off x="506590" y="2013654"/>
            <a:ext cx="2371588" cy="1177384"/>
          </a:xfrm>
          <a:prstGeom prst="rect">
            <a:avLst/>
          </a:prstGeom>
        </p:spPr>
      </p:pic>
    </p:spTree>
    <p:extLst>
      <p:ext uri="{BB962C8B-B14F-4D97-AF65-F5344CB8AC3E}">
        <p14:creationId xmlns:p14="http://schemas.microsoft.com/office/powerpoint/2010/main" val="16535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bg/>
                                          </p:spTgt>
                                        </p:tgtEl>
                                        <p:attrNameLst>
                                          <p:attrName>style.visibility</p:attrName>
                                        </p:attrNameLst>
                                      </p:cBhvr>
                                      <p:to>
                                        <p:strVal val="visible"/>
                                      </p:to>
                                    </p:set>
                                    <p:anim calcmode="lin" valueType="num">
                                      <p:cBhvr additive="base">
                                        <p:cTn id="7" dur="1000" fill="hold"/>
                                        <p:tgtEl>
                                          <p:spTgt spid="19">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1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20">
                                            <p:bg/>
                                          </p:spTgt>
                                        </p:tgtEl>
                                        <p:attrNameLst>
                                          <p:attrName>style.visibility</p:attrName>
                                        </p:attrNameLst>
                                      </p:cBhvr>
                                      <p:to>
                                        <p:strVal val="visible"/>
                                      </p:to>
                                    </p:set>
                                    <p:anim calcmode="lin" valueType="num">
                                      <p:cBhvr additive="base">
                                        <p:cTn id="16" dur="1000" fill="hold"/>
                                        <p:tgtEl>
                                          <p:spTgt spid="20">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0">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 calcmode="lin" valueType="num">
                                      <p:cBhvr additive="base">
                                        <p:cTn id="20" dur="10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2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1">
                                            <p:bg/>
                                          </p:spTgt>
                                        </p:tgtEl>
                                        <p:attrNameLst>
                                          <p:attrName>style.visibility</p:attrName>
                                        </p:attrNameLst>
                                      </p:cBhvr>
                                      <p:to>
                                        <p:strVal val="visible"/>
                                      </p:to>
                                    </p:set>
                                    <p:anim calcmode="lin" valueType="num">
                                      <p:cBhvr additive="base">
                                        <p:cTn id="24" dur="1000" fill="hold"/>
                                        <p:tgtEl>
                                          <p:spTgt spid="21">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21">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 calcmode="lin" valueType="num">
                                      <p:cBhvr additive="base">
                                        <p:cTn id="28" dur="10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21">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2">
                                            <p:bg/>
                                          </p:spTgt>
                                        </p:tgtEl>
                                        <p:attrNameLst>
                                          <p:attrName>style.visibility</p:attrName>
                                        </p:attrNameLst>
                                      </p:cBhvr>
                                      <p:to>
                                        <p:strVal val="visible"/>
                                      </p:to>
                                    </p:set>
                                    <p:anim calcmode="lin" valueType="num">
                                      <p:cBhvr additive="base">
                                        <p:cTn id="32" dur="1000" fill="hold"/>
                                        <p:tgtEl>
                                          <p:spTgt spid="22">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22">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 calcmode="lin" valueType="num">
                                      <p:cBhvr additive="base">
                                        <p:cTn id="36" dur="10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22">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3">
                                            <p:bg/>
                                          </p:spTgt>
                                        </p:tgtEl>
                                        <p:attrNameLst>
                                          <p:attrName>style.visibility</p:attrName>
                                        </p:attrNameLst>
                                      </p:cBhvr>
                                      <p:to>
                                        <p:strVal val="visible"/>
                                      </p:to>
                                    </p:set>
                                    <p:anim calcmode="lin" valueType="num">
                                      <p:cBhvr additive="base">
                                        <p:cTn id="40" dur="1000" fill="hold"/>
                                        <p:tgtEl>
                                          <p:spTgt spid="23">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23">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 calcmode="lin" valueType="num">
                                      <p:cBhvr additive="base">
                                        <p:cTn id="44" dur="10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2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24">
                                            <p:bg/>
                                          </p:spTgt>
                                        </p:tgtEl>
                                        <p:attrNameLst>
                                          <p:attrName>style.visibility</p:attrName>
                                        </p:attrNameLst>
                                      </p:cBhvr>
                                      <p:to>
                                        <p:strVal val="visible"/>
                                      </p:to>
                                    </p:set>
                                    <p:anim calcmode="lin" valueType="num">
                                      <p:cBhvr additive="base">
                                        <p:cTn id="48" dur="1000" fill="hold"/>
                                        <p:tgtEl>
                                          <p:spTgt spid="24">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24">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4">
                                            <p:txEl>
                                              <p:pRg st="0" end="0"/>
                                            </p:txEl>
                                          </p:spTgt>
                                        </p:tgtEl>
                                        <p:attrNameLst>
                                          <p:attrName>style.visibility</p:attrName>
                                        </p:attrNameLst>
                                      </p:cBhvr>
                                      <p:to>
                                        <p:strVal val="visible"/>
                                      </p:to>
                                    </p:set>
                                    <p:anim calcmode="lin" valueType="num">
                                      <p:cBhvr additive="base">
                                        <p:cTn id="52" dur="10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2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5">
                                            <p:bg/>
                                          </p:spTgt>
                                        </p:tgtEl>
                                        <p:attrNameLst>
                                          <p:attrName>style.visibility</p:attrName>
                                        </p:attrNameLst>
                                      </p:cBhvr>
                                      <p:to>
                                        <p:strVal val="visible"/>
                                      </p:to>
                                    </p:set>
                                    <p:anim calcmode="lin" valueType="num">
                                      <p:cBhvr additive="base">
                                        <p:cTn id="56" dur="1000" fill="hold"/>
                                        <p:tgtEl>
                                          <p:spTgt spid="25">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25">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5">
                                            <p:txEl>
                                              <p:pRg st="0" end="0"/>
                                            </p:txEl>
                                          </p:spTgt>
                                        </p:tgtEl>
                                        <p:attrNameLst>
                                          <p:attrName>style.visibility</p:attrName>
                                        </p:attrNameLst>
                                      </p:cBhvr>
                                      <p:to>
                                        <p:strVal val="visible"/>
                                      </p:to>
                                    </p:set>
                                    <p:anim calcmode="lin" valueType="num">
                                      <p:cBhvr additive="base">
                                        <p:cTn id="60" dur="10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allAtOnce" animBg="1"/>
      <p:bldP spid="20" grpId="0" uiExpand="1" build="allAtOnce" animBg="1"/>
      <p:bldP spid="21" grpId="0" uiExpand="1" build="allAtOnce" animBg="1"/>
      <p:bldP spid="22" grpId="0" uiExpand="1" build="allAtOnce" animBg="1"/>
      <p:bldP spid="23" grpId="0" uiExpand="1" build="allAtOnce" animBg="1"/>
      <p:bldP spid="24" grpId="0" uiExpand="1" build="allAtOnce" animBg="1"/>
      <p:bldP spid="25" grpId="0" uiExpand="1"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A31B-21AB-E447-9560-C5040F5A3BCC}"/>
              </a:ext>
            </a:extLst>
          </p:cNvPr>
          <p:cNvSpPr>
            <a:spLocks noGrp="1"/>
          </p:cNvSpPr>
          <p:nvPr>
            <p:ph type="title"/>
          </p:nvPr>
        </p:nvSpPr>
        <p:spPr>
          <a:xfrm>
            <a:off x="309563" y="0"/>
            <a:ext cx="11882437" cy="1139252"/>
          </a:xfrm>
        </p:spPr>
        <p:txBody>
          <a:bodyPr/>
          <a:lstStyle/>
          <a:p>
            <a:r>
              <a:rPr lang="en-US" dirty="0"/>
              <a:t>Students Power PA Week!</a:t>
            </a:r>
          </a:p>
        </p:txBody>
      </p:sp>
      <p:pic>
        <p:nvPicPr>
          <p:cNvPr id="5" name="Picture 4">
            <a:extLst>
              <a:ext uri="{FF2B5EF4-FFF2-40B4-BE49-F238E27FC236}">
                <a16:creationId xmlns:a16="http://schemas.microsoft.com/office/drawing/2014/main" id="{AC3BE119-B5FB-E341-846D-5D339244FCCD}"/>
              </a:ext>
            </a:extLst>
          </p:cNvPr>
          <p:cNvPicPr>
            <a:picLocks noChangeAspect="1"/>
          </p:cNvPicPr>
          <p:nvPr/>
        </p:nvPicPr>
        <p:blipFill>
          <a:blip r:embed="rId3"/>
          <a:stretch>
            <a:fillRect/>
          </a:stretch>
        </p:blipFill>
        <p:spPr>
          <a:xfrm>
            <a:off x="8048599" y="1325563"/>
            <a:ext cx="3767259" cy="1883630"/>
          </a:xfrm>
          <a:prstGeom prst="rect">
            <a:avLst/>
          </a:prstGeom>
          <a:ln>
            <a:solidFill>
              <a:schemeClr val="tx1">
                <a:lumMod val="50000"/>
              </a:schemeClr>
            </a:solidFill>
          </a:ln>
        </p:spPr>
      </p:pic>
      <p:pic>
        <p:nvPicPr>
          <p:cNvPr id="7" name="Picture 6" descr="A group of people posing for a photo&#10;&#10;Description automatically generated">
            <a:extLst>
              <a:ext uri="{FF2B5EF4-FFF2-40B4-BE49-F238E27FC236}">
                <a16:creationId xmlns:a16="http://schemas.microsoft.com/office/drawing/2014/main" id="{99F40801-776D-9E4D-A885-C05A63625DFE}"/>
              </a:ext>
            </a:extLst>
          </p:cNvPr>
          <p:cNvPicPr>
            <a:picLocks noChangeAspect="1"/>
          </p:cNvPicPr>
          <p:nvPr/>
        </p:nvPicPr>
        <p:blipFill>
          <a:blip r:embed="rId4"/>
          <a:stretch>
            <a:fillRect/>
          </a:stretch>
        </p:blipFill>
        <p:spPr>
          <a:xfrm>
            <a:off x="716720" y="1325563"/>
            <a:ext cx="3549334" cy="1863400"/>
          </a:xfrm>
          <a:prstGeom prst="rect">
            <a:avLst/>
          </a:prstGeom>
          <a:ln>
            <a:solidFill>
              <a:schemeClr val="tx1">
                <a:lumMod val="50000"/>
              </a:schemeClr>
            </a:solidFill>
          </a:ln>
        </p:spPr>
      </p:pic>
      <p:pic>
        <p:nvPicPr>
          <p:cNvPr id="9" name="Picture 8" descr="A screenshot of a cell phone&#10;&#10;Description automatically generated">
            <a:extLst>
              <a:ext uri="{FF2B5EF4-FFF2-40B4-BE49-F238E27FC236}">
                <a16:creationId xmlns:a16="http://schemas.microsoft.com/office/drawing/2014/main" id="{CCBDACDC-30C1-DC43-B688-D85D4FD8015E}"/>
              </a:ext>
            </a:extLst>
          </p:cNvPr>
          <p:cNvPicPr>
            <a:picLocks noChangeAspect="1"/>
          </p:cNvPicPr>
          <p:nvPr/>
        </p:nvPicPr>
        <p:blipFill rotWithShape="1">
          <a:blip r:embed="rId5"/>
          <a:srcRect l="26626" r="29110"/>
          <a:stretch/>
        </p:blipFill>
        <p:spPr>
          <a:xfrm>
            <a:off x="4403054" y="1325563"/>
            <a:ext cx="3508545" cy="4229266"/>
          </a:xfrm>
          <a:prstGeom prst="rect">
            <a:avLst/>
          </a:prstGeom>
          <a:ln>
            <a:solidFill>
              <a:schemeClr val="tx1">
                <a:lumMod val="50000"/>
              </a:schemeClr>
            </a:solidFill>
          </a:ln>
        </p:spPr>
      </p:pic>
      <p:pic>
        <p:nvPicPr>
          <p:cNvPr id="11" name="Picture 10" descr="A picture containing grass&#10;&#10;Description automatically generated">
            <a:extLst>
              <a:ext uri="{FF2B5EF4-FFF2-40B4-BE49-F238E27FC236}">
                <a16:creationId xmlns:a16="http://schemas.microsoft.com/office/drawing/2014/main" id="{36140793-85E7-DC42-9D58-DFF17CF35EB6}"/>
              </a:ext>
            </a:extLst>
          </p:cNvPr>
          <p:cNvPicPr>
            <a:picLocks noChangeAspect="1"/>
          </p:cNvPicPr>
          <p:nvPr/>
        </p:nvPicPr>
        <p:blipFill>
          <a:blip r:embed="rId6"/>
          <a:stretch>
            <a:fillRect/>
          </a:stretch>
        </p:blipFill>
        <p:spPr>
          <a:xfrm>
            <a:off x="716721" y="3276600"/>
            <a:ext cx="3554376" cy="2255837"/>
          </a:xfrm>
          <a:prstGeom prst="rect">
            <a:avLst/>
          </a:prstGeom>
          <a:ln>
            <a:solidFill>
              <a:schemeClr val="tx1">
                <a:lumMod val="50000"/>
              </a:schemeClr>
            </a:solidFill>
          </a:ln>
        </p:spPr>
      </p:pic>
      <p:pic>
        <p:nvPicPr>
          <p:cNvPr id="13" name="Picture 12" descr="A group of people posing for a photo&#10;&#10;Description automatically generated">
            <a:extLst>
              <a:ext uri="{FF2B5EF4-FFF2-40B4-BE49-F238E27FC236}">
                <a16:creationId xmlns:a16="http://schemas.microsoft.com/office/drawing/2014/main" id="{E58E6E21-04AA-7C4B-A55C-AD1BE4748FA4}"/>
              </a:ext>
            </a:extLst>
          </p:cNvPr>
          <p:cNvPicPr>
            <a:picLocks noChangeAspect="1"/>
          </p:cNvPicPr>
          <p:nvPr/>
        </p:nvPicPr>
        <p:blipFill rotWithShape="1">
          <a:blip r:embed="rId7"/>
          <a:srcRect t="14182" b="6006"/>
          <a:stretch/>
        </p:blipFill>
        <p:spPr>
          <a:xfrm>
            <a:off x="8040956" y="3295206"/>
            <a:ext cx="3774902" cy="2259623"/>
          </a:xfrm>
          <a:prstGeom prst="rect">
            <a:avLst/>
          </a:prstGeom>
          <a:ln>
            <a:solidFill>
              <a:schemeClr val="tx1">
                <a:lumMod val="50000"/>
              </a:schemeClr>
            </a:solidFill>
          </a:ln>
        </p:spPr>
      </p:pic>
    </p:spTree>
    <p:extLst>
      <p:ext uri="{BB962C8B-B14F-4D97-AF65-F5344CB8AC3E}">
        <p14:creationId xmlns:p14="http://schemas.microsoft.com/office/powerpoint/2010/main" val="13084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auditorium&#10;&#10;Description automatically generated">
            <a:extLst>
              <a:ext uri="{FF2B5EF4-FFF2-40B4-BE49-F238E27FC236}">
                <a16:creationId xmlns:a16="http://schemas.microsoft.com/office/drawing/2014/main" id="{3FC065DE-E2AD-406D-92F7-407819F81EDC}"/>
              </a:ext>
            </a:extLst>
          </p:cNvPr>
          <p:cNvPicPr>
            <a:picLocks noChangeAspect="1"/>
          </p:cNvPicPr>
          <p:nvPr/>
        </p:nvPicPr>
        <p:blipFill rotWithShape="1">
          <a:blip r:embed="rId3"/>
          <a:srcRect l="5423" t="25426" b="38771"/>
          <a:stretch/>
        </p:blipFill>
        <p:spPr>
          <a:xfrm>
            <a:off x="309562" y="801964"/>
            <a:ext cx="11944897" cy="2541270"/>
          </a:xfrm>
          <a:prstGeom prst="rect">
            <a:avLst/>
          </a:prstGeom>
        </p:spPr>
      </p:pic>
      <p:pic>
        <p:nvPicPr>
          <p:cNvPr id="5" name="Picture 4">
            <a:extLst>
              <a:ext uri="{FF2B5EF4-FFF2-40B4-BE49-F238E27FC236}">
                <a16:creationId xmlns:a16="http://schemas.microsoft.com/office/drawing/2014/main" id="{51230A20-7D45-8A47-BC37-4AE4C9E6CDF8}"/>
              </a:ext>
            </a:extLst>
          </p:cNvPr>
          <p:cNvPicPr>
            <a:picLocks noChangeAspect="1"/>
          </p:cNvPicPr>
          <p:nvPr/>
        </p:nvPicPr>
        <p:blipFill>
          <a:blip r:embed="rId4"/>
          <a:stretch>
            <a:fillRect/>
          </a:stretch>
        </p:blipFill>
        <p:spPr>
          <a:xfrm>
            <a:off x="5321785" y="2475982"/>
            <a:ext cx="6493197" cy="3652424"/>
          </a:xfrm>
          <a:prstGeom prst="rect">
            <a:avLst/>
          </a:prstGeom>
          <a:effectLst>
            <a:outerShdw blurRad="203200" sx="106000" sy="106000" algn="ctr" rotWithShape="0">
              <a:prstClr val="black">
                <a:alpha val="40000"/>
              </a:prstClr>
            </a:outerShdw>
          </a:effectLst>
        </p:spPr>
      </p:pic>
      <p:sp>
        <p:nvSpPr>
          <p:cNvPr id="3" name="Title 1">
            <a:extLst>
              <a:ext uri="{FF2B5EF4-FFF2-40B4-BE49-F238E27FC236}">
                <a16:creationId xmlns:a16="http://schemas.microsoft.com/office/drawing/2014/main" id="{6B33F444-EDB1-4C38-912C-65FBAA0D0F93}"/>
              </a:ext>
            </a:extLst>
          </p:cNvPr>
          <p:cNvSpPr>
            <a:spLocks noGrp="1"/>
          </p:cNvSpPr>
          <p:nvPr>
            <p:ph type="title"/>
          </p:nvPr>
        </p:nvSpPr>
        <p:spPr>
          <a:xfrm>
            <a:off x="309563" y="0"/>
            <a:ext cx="11882437" cy="801964"/>
          </a:xfrm>
        </p:spPr>
        <p:txBody>
          <a:bodyPr/>
          <a:lstStyle/>
          <a:p>
            <a:r>
              <a:rPr lang="en-US" dirty="0"/>
              <a:t>AAPA 2020</a:t>
            </a:r>
          </a:p>
        </p:txBody>
      </p:sp>
      <p:pic>
        <p:nvPicPr>
          <p:cNvPr id="4" name="Picture 3" descr="A group of people standing in front of a crowd posing for the camera&#10;&#10;Description automatically generated">
            <a:extLst>
              <a:ext uri="{FF2B5EF4-FFF2-40B4-BE49-F238E27FC236}">
                <a16:creationId xmlns:a16="http://schemas.microsoft.com/office/drawing/2014/main" id="{0FEAA7E1-396A-4103-9BD3-CDD73365AEDF}"/>
              </a:ext>
            </a:extLst>
          </p:cNvPr>
          <p:cNvPicPr>
            <a:picLocks/>
          </p:cNvPicPr>
          <p:nvPr/>
        </p:nvPicPr>
        <p:blipFill rotWithShape="1">
          <a:blip r:embed="rId5">
            <a:extLst>
              <a:ext uri="{28A0092B-C50C-407E-A947-70E740481C1C}">
                <a14:useLocalDpi xmlns:a14="http://schemas.microsoft.com/office/drawing/2010/main" val="0"/>
              </a:ext>
            </a:extLst>
          </a:blip>
          <a:srcRect l="456" r="6256" b="15606"/>
          <a:stretch/>
        </p:blipFill>
        <p:spPr>
          <a:xfrm>
            <a:off x="649457" y="3343234"/>
            <a:ext cx="4399889" cy="2785172"/>
          </a:xfrm>
          <a:prstGeom prst="rect">
            <a:avLst/>
          </a:prstGeom>
        </p:spPr>
      </p:pic>
    </p:spTree>
    <p:extLst>
      <p:ext uri="{BB962C8B-B14F-4D97-AF65-F5344CB8AC3E}">
        <p14:creationId xmlns:p14="http://schemas.microsoft.com/office/powerpoint/2010/main" val="380717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31"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FEB129-F1B9-8D43-8CDB-1484ED85BE2C}"/>
              </a:ext>
            </a:extLst>
          </p:cNvPr>
          <p:cNvSpPr/>
          <p:nvPr/>
        </p:nvSpPr>
        <p:spPr>
          <a:xfrm>
            <a:off x="1" y="1003643"/>
            <a:ext cx="12192000" cy="1005840"/>
          </a:xfrm>
          <a:prstGeom prst="rect">
            <a:avLst/>
          </a:prstGeom>
          <a:gradFill flip="none" rotWithShape="1">
            <a:gsLst>
              <a:gs pos="0">
                <a:schemeClr val="tx2"/>
              </a:gs>
              <a:gs pos="71000">
                <a:schemeClr val="accent3">
                  <a:lumMod val="95000"/>
                  <a:lumOff val="5000"/>
                </a:schemeClr>
              </a:gs>
              <a:gs pos="100000">
                <a:schemeClr val="accent3">
                  <a:lumMod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group of people posing for the camera&#10;&#10;Description automatically generated">
            <a:extLst>
              <a:ext uri="{FF2B5EF4-FFF2-40B4-BE49-F238E27FC236}">
                <a16:creationId xmlns:a16="http://schemas.microsoft.com/office/drawing/2014/main" id="{BFB123DC-448E-8C4F-87B6-0D03EC17A879}"/>
              </a:ext>
            </a:extLst>
          </p:cNvPr>
          <p:cNvPicPr>
            <a:picLocks noChangeAspect="1"/>
          </p:cNvPicPr>
          <p:nvPr/>
        </p:nvPicPr>
        <p:blipFill>
          <a:blip r:embed="rId3"/>
          <a:stretch>
            <a:fillRect/>
          </a:stretch>
        </p:blipFill>
        <p:spPr>
          <a:xfrm>
            <a:off x="2656916" y="4558489"/>
            <a:ext cx="3303553" cy="1600545"/>
          </a:xfrm>
          <a:prstGeom prst="rect">
            <a:avLst/>
          </a:prstGeom>
          <a:ln w="12700">
            <a:solidFill>
              <a:schemeClr val="tx1">
                <a:lumMod val="50000"/>
              </a:schemeClr>
            </a:solidFill>
          </a:ln>
        </p:spPr>
      </p:pic>
      <p:pic>
        <p:nvPicPr>
          <p:cNvPr id="37" name="Picture 36" descr="A person jumping in the air&#10;&#10;Description automatically generated">
            <a:extLst>
              <a:ext uri="{FF2B5EF4-FFF2-40B4-BE49-F238E27FC236}">
                <a16:creationId xmlns:a16="http://schemas.microsoft.com/office/drawing/2014/main" id="{18997753-2930-584F-8F11-7409B9795345}"/>
              </a:ext>
            </a:extLst>
          </p:cNvPr>
          <p:cNvPicPr>
            <a:picLocks noChangeAspect="1"/>
          </p:cNvPicPr>
          <p:nvPr/>
        </p:nvPicPr>
        <p:blipFill rotWithShape="1">
          <a:blip r:embed="rId4"/>
          <a:srcRect b="13661"/>
          <a:stretch/>
        </p:blipFill>
        <p:spPr>
          <a:xfrm>
            <a:off x="2907465" y="2400028"/>
            <a:ext cx="3053004" cy="2071421"/>
          </a:xfrm>
          <a:prstGeom prst="rect">
            <a:avLst/>
          </a:prstGeom>
          <a:ln w="12700">
            <a:solidFill>
              <a:schemeClr val="tx1">
                <a:lumMod val="50000"/>
              </a:schemeClr>
            </a:solidFill>
          </a:ln>
        </p:spPr>
      </p:pic>
      <p:sp>
        <p:nvSpPr>
          <p:cNvPr id="26" name="Title 1">
            <a:extLst>
              <a:ext uri="{FF2B5EF4-FFF2-40B4-BE49-F238E27FC236}">
                <a16:creationId xmlns:a16="http://schemas.microsoft.com/office/drawing/2014/main" id="{64330AB7-E85B-3441-81FE-C0F44B856647}"/>
              </a:ext>
            </a:extLst>
          </p:cNvPr>
          <p:cNvSpPr>
            <a:spLocks noGrp="1"/>
          </p:cNvSpPr>
          <p:nvPr>
            <p:ph type="title"/>
          </p:nvPr>
        </p:nvSpPr>
        <p:spPr>
          <a:xfrm>
            <a:off x="322197" y="0"/>
            <a:ext cx="11869803" cy="1161738"/>
          </a:xfrm>
          <a:noFill/>
        </p:spPr>
        <p:txBody>
          <a:bodyPr/>
          <a:lstStyle/>
          <a:p>
            <a:r>
              <a:rPr lang="en-US" dirty="0"/>
              <a:t>Connecting on Social</a:t>
            </a:r>
          </a:p>
        </p:txBody>
      </p:sp>
      <p:pic>
        <p:nvPicPr>
          <p:cNvPr id="27" name="Picture 26" descr="A screenshot of a computer&#10;&#10;Description automatically generated">
            <a:extLst>
              <a:ext uri="{FF2B5EF4-FFF2-40B4-BE49-F238E27FC236}">
                <a16:creationId xmlns:a16="http://schemas.microsoft.com/office/drawing/2014/main" id="{65A8356B-FF2E-0147-8999-1B491363EC0E}"/>
              </a:ext>
            </a:extLst>
          </p:cNvPr>
          <p:cNvPicPr>
            <a:picLocks noChangeAspect="1"/>
          </p:cNvPicPr>
          <p:nvPr/>
        </p:nvPicPr>
        <p:blipFill rotWithShape="1">
          <a:blip r:embed="rId5"/>
          <a:srcRect b="27657"/>
          <a:stretch/>
        </p:blipFill>
        <p:spPr>
          <a:xfrm>
            <a:off x="605863" y="4558489"/>
            <a:ext cx="1967236" cy="1600545"/>
          </a:xfrm>
          <a:prstGeom prst="rect">
            <a:avLst/>
          </a:prstGeom>
          <a:ln w="12700">
            <a:solidFill>
              <a:schemeClr val="tx1">
                <a:lumMod val="50000"/>
              </a:schemeClr>
            </a:solidFill>
          </a:ln>
        </p:spPr>
      </p:pic>
      <p:pic>
        <p:nvPicPr>
          <p:cNvPr id="36" name="Picture 35" descr="A screenshot of a cell phone&#10;&#10;Description automatically generated">
            <a:extLst>
              <a:ext uri="{FF2B5EF4-FFF2-40B4-BE49-F238E27FC236}">
                <a16:creationId xmlns:a16="http://schemas.microsoft.com/office/drawing/2014/main" id="{2D53E1E3-0FF6-3A4C-8DDA-2782CA13B1D5}"/>
              </a:ext>
            </a:extLst>
          </p:cNvPr>
          <p:cNvPicPr>
            <a:picLocks noChangeAspect="1"/>
          </p:cNvPicPr>
          <p:nvPr/>
        </p:nvPicPr>
        <p:blipFill>
          <a:blip r:embed="rId6"/>
          <a:stretch>
            <a:fillRect/>
          </a:stretch>
        </p:blipFill>
        <p:spPr>
          <a:xfrm>
            <a:off x="605861" y="2400028"/>
            <a:ext cx="2228223" cy="2071421"/>
          </a:xfrm>
          <a:prstGeom prst="rect">
            <a:avLst/>
          </a:prstGeom>
          <a:ln w="12700">
            <a:solidFill>
              <a:schemeClr val="tx1">
                <a:lumMod val="50000"/>
              </a:schemeClr>
            </a:solidFill>
          </a:ln>
        </p:spPr>
      </p:pic>
      <p:pic>
        <p:nvPicPr>
          <p:cNvPr id="3" name="Picture 2">
            <a:extLst>
              <a:ext uri="{FF2B5EF4-FFF2-40B4-BE49-F238E27FC236}">
                <a16:creationId xmlns:a16="http://schemas.microsoft.com/office/drawing/2014/main" id="{2D754B23-787B-AF4B-8366-A6DD1055F2B1}"/>
              </a:ext>
            </a:extLst>
          </p:cNvPr>
          <p:cNvPicPr>
            <a:picLocks noChangeAspect="1"/>
          </p:cNvPicPr>
          <p:nvPr/>
        </p:nvPicPr>
        <p:blipFill>
          <a:blip r:embed="rId7"/>
          <a:stretch>
            <a:fillRect/>
          </a:stretch>
        </p:blipFill>
        <p:spPr>
          <a:xfrm>
            <a:off x="605862" y="957923"/>
            <a:ext cx="1097280" cy="1097280"/>
          </a:xfrm>
          <a:prstGeom prst="rect">
            <a:avLst/>
          </a:prstGeom>
        </p:spPr>
      </p:pic>
      <p:pic>
        <p:nvPicPr>
          <p:cNvPr id="4" name="Picture 3">
            <a:extLst>
              <a:ext uri="{FF2B5EF4-FFF2-40B4-BE49-F238E27FC236}">
                <a16:creationId xmlns:a16="http://schemas.microsoft.com/office/drawing/2014/main" id="{E483961E-5619-324A-9A35-E4219EFF0674}"/>
              </a:ext>
            </a:extLst>
          </p:cNvPr>
          <p:cNvPicPr>
            <a:picLocks noChangeAspect="1"/>
          </p:cNvPicPr>
          <p:nvPr/>
        </p:nvPicPr>
        <p:blipFill>
          <a:blip r:embed="rId8"/>
          <a:stretch>
            <a:fillRect/>
          </a:stretch>
        </p:blipFill>
        <p:spPr>
          <a:xfrm>
            <a:off x="2656916" y="957923"/>
            <a:ext cx="1097280" cy="1097280"/>
          </a:xfrm>
          <a:prstGeom prst="rect">
            <a:avLst/>
          </a:prstGeom>
        </p:spPr>
      </p:pic>
      <p:pic>
        <p:nvPicPr>
          <p:cNvPr id="7" name="Picture 6">
            <a:extLst>
              <a:ext uri="{FF2B5EF4-FFF2-40B4-BE49-F238E27FC236}">
                <a16:creationId xmlns:a16="http://schemas.microsoft.com/office/drawing/2014/main" id="{CF5F640C-F489-CC45-8EDD-34BD2059ED86}"/>
              </a:ext>
            </a:extLst>
          </p:cNvPr>
          <p:cNvPicPr>
            <a:picLocks noChangeAspect="1"/>
          </p:cNvPicPr>
          <p:nvPr/>
        </p:nvPicPr>
        <p:blipFill>
          <a:blip r:embed="rId9"/>
          <a:stretch>
            <a:fillRect/>
          </a:stretch>
        </p:blipFill>
        <p:spPr>
          <a:xfrm>
            <a:off x="4707970" y="957923"/>
            <a:ext cx="1097280" cy="1097280"/>
          </a:xfrm>
          <a:prstGeom prst="rect">
            <a:avLst/>
          </a:prstGeom>
        </p:spPr>
      </p:pic>
      <p:pic>
        <p:nvPicPr>
          <p:cNvPr id="8" name="Picture 7">
            <a:extLst>
              <a:ext uri="{FF2B5EF4-FFF2-40B4-BE49-F238E27FC236}">
                <a16:creationId xmlns:a16="http://schemas.microsoft.com/office/drawing/2014/main" id="{A89291A2-EEE4-124D-863F-6D5F90436D32}"/>
              </a:ext>
            </a:extLst>
          </p:cNvPr>
          <p:cNvPicPr>
            <a:picLocks noChangeAspect="1"/>
          </p:cNvPicPr>
          <p:nvPr/>
        </p:nvPicPr>
        <p:blipFill>
          <a:blip r:embed="rId10"/>
          <a:stretch>
            <a:fillRect/>
          </a:stretch>
        </p:blipFill>
        <p:spPr>
          <a:xfrm>
            <a:off x="10687328" y="957923"/>
            <a:ext cx="1097280" cy="1097280"/>
          </a:xfrm>
          <a:prstGeom prst="rect">
            <a:avLst/>
          </a:prstGeom>
        </p:spPr>
      </p:pic>
      <p:pic>
        <p:nvPicPr>
          <p:cNvPr id="10" name="Picture 9">
            <a:extLst>
              <a:ext uri="{FF2B5EF4-FFF2-40B4-BE49-F238E27FC236}">
                <a16:creationId xmlns:a16="http://schemas.microsoft.com/office/drawing/2014/main" id="{17EE74DA-A4A4-5F4A-A05B-5C546A84AF11}"/>
              </a:ext>
            </a:extLst>
          </p:cNvPr>
          <p:cNvPicPr>
            <a:picLocks noChangeAspect="1"/>
          </p:cNvPicPr>
          <p:nvPr/>
        </p:nvPicPr>
        <p:blipFill>
          <a:blip r:embed="rId11"/>
          <a:stretch>
            <a:fillRect/>
          </a:stretch>
        </p:blipFill>
        <p:spPr>
          <a:xfrm>
            <a:off x="6759024" y="957923"/>
            <a:ext cx="1097280" cy="1097280"/>
          </a:xfrm>
          <a:prstGeom prst="rect">
            <a:avLst/>
          </a:prstGeom>
        </p:spPr>
      </p:pic>
      <p:pic>
        <p:nvPicPr>
          <p:cNvPr id="11" name="Picture 10">
            <a:extLst>
              <a:ext uri="{FF2B5EF4-FFF2-40B4-BE49-F238E27FC236}">
                <a16:creationId xmlns:a16="http://schemas.microsoft.com/office/drawing/2014/main" id="{75D626DD-415C-2A49-9AEF-F387A6241823}"/>
              </a:ext>
            </a:extLst>
          </p:cNvPr>
          <p:cNvPicPr>
            <a:picLocks noChangeAspect="1"/>
          </p:cNvPicPr>
          <p:nvPr/>
        </p:nvPicPr>
        <p:blipFill>
          <a:blip r:embed="rId12"/>
          <a:stretch>
            <a:fillRect/>
          </a:stretch>
        </p:blipFill>
        <p:spPr>
          <a:xfrm>
            <a:off x="8810078" y="1181248"/>
            <a:ext cx="923475" cy="650630"/>
          </a:xfrm>
          <a:prstGeom prst="rect">
            <a:avLst/>
          </a:prstGeom>
        </p:spPr>
      </p:pic>
      <p:cxnSp>
        <p:nvCxnSpPr>
          <p:cNvPr id="13" name="Straight Connector 12">
            <a:extLst>
              <a:ext uri="{FF2B5EF4-FFF2-40B4-BE49-F238E27FC236}">
                <a16:creationId xmlns:a16="http://schemas.microsoft.com/office/drawing/2014/main" id="{BDD1B09B-4BED-2C47-86F0-04076D7A9DDA}"/>
              </a:ext>
            </a:extLst>
          </p:cNvPr>
          <p:cNvCxnSpPr>
            <a:cxnSpLocks/>
            <a:stCxn id="2" idx="1"/>
            <a:endCxn id="3" idx="1"/>
          </p:cNvCxnSpPr>
          <p:nvPr/>
        </p:nvCxnSpPr>
        <p:spPr>
          <a:xfrm>
            <a:off x="1" y="1506563"/>
            <a:ext cx="605861"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95E53C0C-8DD2-2143-BFE8-077D4250C457}"/>
              </a:ext>
            </a:extLst>
          </p:cNvPr>
          <p:cNvCxnSpPr>
            <a:cxnSpLocks/>
            <a:endCxn id="4" idx="1"/>
          </p:cNvCxnSpPr>
          <p:nvPr/>
        </p:nvCxnSpPr>
        <p:spPr>
          <a:xfrm>
            <a:off x="1703957" y="1506563"/>
            <a:ext cx="952959"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42D8A89D-03B6-1E41-99F4-07D23775BD52}"/>
              </a:ext>
            </a:extLst>
          </p:cNvPr>
          <p:cNvCxnSpPr>
            <a:cxnSpLocks/>
            <a:endCxn id="7" idx="1"/>
          </p:cNvCxnSpPr>
          <p:nvPr/>
        </p:nvCxnSpPr>
        <p:spPr>
          <a:xfrm>
            <a:off x="3754196" y="1506563"/>
            <a:ext cx="953774"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94A85A78-E382-244B-B7DF-F58A6A2BC3C1}"/>
              </a:ext>
            </a:extLst>
          </p:cNvPr>
          <p:cNvCxnSpPr>
            <a:cxnSpLocks/>
            <a:endCxn id="10" idx="1"/>
          </p:cNvCxnSpPr>
          <p:nvPr/>
        </p:nvCxnSpPr>
        <p:spPr>
          <a:xfrm>
            <a:off x="5788277" y="1506563"/>
            <a:ext cx="970747"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0DE58F84-934A-B245-8C59-268D8D2FD8C6}"/>
              </a:ext>
            </a:extLst>
          </p:cNvPr>
          <p:cNvCxnSpPr>
            <a:cxnSpLocks/>
            <a:stCxn id="10" idx="3"/>
          </p:cNvCxnSpPr>
          <p:nvPr/>
        </p:nvCxnSpPr>
        <p:spPr>
          <a:xfrm>
            <a:off x="7856304" y="1506563"/>
            <a:ext cx="952416"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C1BF58DD-2FE7-B447-B287-EB947956BDCD}"/>
              </a:ext>
            </a:extLst>
          </p:cNvPr>
          <p:cNvCxnSpPr>
            <a:cxnSpLocks/>
            <a:stCxn id="11" idx="3"/>
            <a:endCxn id="8" idx="1"/>
          </p:cNvCxnSpPr>
          <p:nvPr/>
        </p:nvCxnSpPr>
        <p:spPr>
          <a:xfrm>
            <a:off x="9733553" y="1506563"/>
            <a:ext cx="953775"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C3C03C29-97AD-5E4E-B7F0-4500BBE34965}"/>
              </a:ext>
            </a:extLst>
          </p:cNvPr>
          <p:cNvCxnSpPr>
            <a:cxnSpLocks/>
            <a:endCxn id="2" idx="3"/>
          </p:cNvCxnSpPr>
          <p:nvPr/>
        </p:nvCxnSpPr>
        <p:spPr>
          <a:xfrm>
            <a:off x="11762357" y="1506563"/>
            <a:ext cx="429644"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Picture 5" descr="A group of people posing for a photo&#10;&#10;Description automatically generated">
            <a:extLst>
              <a:ext uri="{FF2B5EF4-FFF2-40B4-BE49-F238E27FC236}">
                <a16:creationId xmlns:a16="http://schemas.microsoft.com/office/drawing/2014/main" id="{0B8A1AB9-26FA-41FD-B17D-081EB968AECA}"/>
              </a:ext>
            </a:extLst>
          </p:cNvPr>
          <p:cNvPicPr>
            <a:picLocks noChangeAspect="1"/>
          </p:cNvPicPr>
          <p:nvPr/>
        </p:nvPicPr>
        <p:blipFill rotWithShape="1">
          <a:blip r:embed="rId13">
            <a:extLst>
              <a:ext uri="{28A0092B-C50C-407E-A947-70E740481C1C}">
                <a14:useLocalDpi xmlns:a14="http://schemas.microsoft.com/office/drawing/2010/main" val="0"/>
              </a:ext>
            </a:extLst>
          </a:blip>
          <a:srcRect t="3633" b="3345"/>
          <a:stretch/>
        </p:blipFill>
        <p:spPr>
          <a:xfrm>
            <a:off x="6231533" y="2400029"/>
            <a:ext cx="5387972" cy="3759006"/>
          </a:xfrm>
          <a:prstGeom prst="rect">
            <a:avLst/>
          </a:prstGeom>
        </p:spPr>
      </p:pic>
    </p:spTree>
    <p:extLst>
      <p:ext uri="{BB962C8B-B14F-4D97-AF65-F5344CB8AC3E}">
        <p14:creationId xmlns:p14="http://schemas.microsoft.com/office/powerpoint/2010/main" val="126907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22" presetClass="entr" presetSubtype="8"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22" presetClass="entr" presetSubtype="8"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par>
                                <p:cTn id="59" presetID="22" presetClass="entr" presetSubtype="8"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500"/>
                                        <p:tgtEl>
                                          <p:spTgt spid="46"/>
                                        </p:tgtEl>
                                      </p:cBhvr>
                                    </p:animEffect>
                                  </p:childTnLst>
                                </p:cTn>
                              </p:par>
                            </p:childTnLst>
                          </p:cTn>
                        </p:par>
                        <p:par>
                          <p:cTn id="62" fill="hold">
                            <p:stCondLst>
                              <p:cond delay="35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par>
                                <p:cTn id="68" presetID="53"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500" fill="hold"/>
                                        <p:tgtEl>
                                          <p:spTgt spid="36"/>
                                        </p:tgtEl>
                                        <p:attrNameLst>
                                          <p:attrName>ppt_w</p:attrName>
                                        </p:attrNameLst>
                                      </p:cBhvr>
                                      <p:tavLst>
                                        <p:tav tm="0">
                                          <p:val>
                                            <p:fltVal val="0"/>
                                          </p:val>
                                        </p:tav>
                                        <p:tav tm="100000">
                                          <p:val>
                                            <p:strVal val="#ppt_w"/>
                                          </p:val>
                                        </p:tav>
                                      </p:tavLst>
                                    </p:anim>
                                    <p:anim calcmode="lin" valueType="num">
                                      <p:cBhvr>
                                        <p:cTn id="71" dur="500" fill="hold"/>
                                        <p:tgtEl>
                                          <p:spTgt spid="36"/>
                                        </p:tgtEl>
                                        <p:attrNameLst>
                                          <p:attrName>ppt_h</p:attrName>
                                        </p:attrNameLst>
                                      </p:cBhvr>
                                      <p:tavLst>
                                        <p:tav tm="0">
                                          <p:val>
                                            <p:fltVal val="0"/>
                                          </p:val>
                                        </p:tav>
                                        <p:tav tm="100000">
                                          <p:val>
                                            <p:strVal val="#ppt_h"/>
                                          </p:val>
                                        </p:tav>
                                      </p:tavLst>
                                    </p:anim>
                                    <p:animEffect transition="in" filter="fade">
                                      <p:cBhvr>
                                        <p:cTn id="72" dur="500"/>
                                        <p:tgtEl>
                                          <p:spTgt spid="36"/>
                                        </p:tgtEl>
                                      </p:cBhvr>
                                    </p:animEffect>
                                  </p:childTnLst>
                                </p:cTn>
                              </p:par>
                              <p:par>
                                <p:cTn id="73" presetID="53" presetClass="entr" presetSubtype="16"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Effect transition="in" filter="fade">
                                      <p:cBhvr>
                                        <p:cTn id="77" dur="500"/>
                                        <p:tgtEl>
                                          <p:spTgt spid="28"/>
                                        </p:tgtEl>
                                      </p:cBhvr>
                                    </p:animEffect>
                                  </p:childTnLst>
                                </p:cTn>
                              </p:par>
                              <p:par>
                                <p:cTn id="78" presetID="53" presetClass="entr" presetSubtype="16"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500" fill="hold"/>
                                        <p:tgtEl>
                                          <p:spTgt spid="37"/>
                                        </p:tgtEl>
                                        <p:attrNameLst>
                                          <p:attrName>ppt_w</p:attrName>
                                        </p:attrNameLst>
                                      </p:cBhvr>
                                      <p:tavLst>
                                        <p:tav tm="0">
                                          <p:val>
                                            <p:fltVal val="0"/>
                                          </p:val>
                                        </p:tav>
                                        <p:tav tm="100000">
                                          <p:val>
                                            <p:strVal val="#ppt_w"/>
                                          </p:val>
                                        </p:tav>
                                      </p:tavLst>
                                    </p:anim>
                                    <p:anim calcmode="lin" valueType="num">
                                      <p:cBhvr>
                                        <p:cTn id="81" dur="500" fill="hold"/>
                                        <p:tgtEl>
                                          <p:spTgt spid="37"/>
                                        </p:tgtEl>
                                        <p:attrNameLst>
                                          <p:attrName>ppt_h</p:attrName>
                                        </p:attrNameLst>
                                      </p:cBhvr>
                                      <p:tavLst>
                                        <p:tav tm="0">
                                          <p:val>
                                            <p:fltVal val="0"/>
                                          </p:val>
                                        </p:tav>
                                        <p:tav tm="100000">
                                          <p:val>
                                            <p:strVal val="#ppt_h"/>
                                          </p:val>
                                        </p:tav>
                                      </p:tavLst>
                                    </p:anim>
                                    <p:animEffect transition="in" filter="fade">
                                      <p:cBhvr>
                                        <p:cTn id="82" dur="500"/>
                                        <p:tgtEl>
                                          <p:spTgt spid="37"/>
                                        </p:tgtEl>
                                      </p:cBhvr>
                                    </p:animEffect>
                                  </p:childTnLst>
                                </p:cTn>
                              </p:par>
                              <p:par>
                                <p:cTn id="83" presetID="53" presetClass="entr" presetSubtype="16"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p:cTn id="85" dur="500" fill="hold"/>
                                        <p:tgtEl>
                                          <p:spTgt spid="37"/>
                                        </p:tgtEl>
                                        <p:attrNameLst>
                                          <p:attrName>ppt_w</p:attrName>
                                        </p:attrNameLst>
                                      </p:cBhvr>
                                      <p:tavLst>
                                        <p:tav tm="0">
                                          <p:val>
                                            <p:fltVal val="0"/>
                                          </p:val>
                                        </p:tav>
                                        <p:tav tm="100000">
                                          <p:val>
                                            <p:strVal val="#ppt_w"/>
                                          </p:val>
                                        </p:tav>
                                      </p:tavLst>
                                    </p:anim>
                                    <p:anim calcmode="lin" valueType="num">
                                      <p:cBhvr>
                                        <p:cTn id="86" dur="500" fill="hold"/>
                                        <p:tgtEl>
                                          <p:spTgt spid="37"/>
                                        </p:tgtEl>
                                        <p:attrNameLst>
                                          <p:attrName>ppt_h</p:attrName>
                                        </p:attrNameLst>
                                      </p:cBhvr>
                                      <p:tavLst>
                                        <p:tav tm="0">
                                          <p:val>
                                            <p:fltVal val="0"/>
                                          </p:val>
                                        </p:tav>
                                        <p:tav tm="100000">
                                          <p:val>
                                            <p:strVal val="#ppt_h"/>
                                          </p:val>
                                        </p:tav>
                                      </p:tavLst>
                                    </p:anim>
                                    <p:animEffect transition="in" filter="fade">
                                      <p:cBhvr>
                                        <p:cTn id="87" dur="500"/>
                                        <p:tgtEl>
                                          <p:spTgt spid="37"/>
                                        </p:tgtEl>
                                      </p:cBhvr>
                                    </p:animEffect>
                                  </p:childTnLst>
                                </p:cTn>
                              </p:par>
                              <p:par>
                                <p:cTn id="88" presetID="53" presetClass="entr" presetSubtype="16"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 calcmode="lin" valueType="num">
                                      <p:cBhvr>
                                        <p:cTn id="90" dur="500" fill="hold"/>
                                        <p:tgtEl>
                                          <p:spTgt spid="36"/>
                                        </p:tgtEl>
                                        <p:attrNameLst>
                                          <p:attrName>ppt_w</p:attrName>
                                        </p:attrNameLst>
                                      </p:cBhvr>
                                      <p:tavLst>
                                        <p:tav tm="0">
                                          <p:val>
                                            <p:fltVal val="0"/>
                                          </p:val>
                                        </p:tav>
                                        <p:tav tm="100000">
                                          <p:val>
                                            <p:strVal val="#ppt_w"/>
                                          </p:val>
                                        </p:tav>
                                      </p:tavLst>
                                    </p:anim>
                                    <p:anim calcmode="lin" valueType="num">
                                      <p:cBhvr>
                                        <p:cTn id="91" dur="500" fill="hold"/>
                                        <p:tgtEl>
                                          <p:spTgt spid="36"/>
                                        </p:tgtEl>
                                        <p:attrNameLst>
                                          <p:attrName>ppt_h</p:attrName>
                                        </p:attrNameLst>
                                      </p:cBhvr>
                                      <p:tavLst>
                                        <p:tav tm="0">
                                          <p:val>
                                            <p:fltVal val="0"/>
                                          </p:val>
                                        </p:tav>
                                        <p:tav tm="100000">
                                          <p:val>
                                            <p:strVal val="#ppt_h"/>
                                          </p:val>
                                        </p:tav>
                                      </p:tavLst>
                                    </p:anim>
                                    <p:animEffect transition="in" filter="fade">
                                      <p:cBhvr>
                                        <p:cTn id="92" dur="500"/>
                                        <p:tgtEl>
                                          <p:spTgt spid="36"/>
                                        </p:tgtEl>
                                      </p:cBhvr>
                                    </p:animEffect>
                                  </p:childTnLst>
                                </p:cTn>
                              </p:par>
                              <p:par>
                                <p:cTn id="93" presetID="53" presetClass="entr" presetSubtype="16"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p:cTn id="95" dur="500" fill="hold"/>
                                        <p:tgtEl>
                                          <p:spTgt spid="27"/>
                                        </p:tgtEl>
                                        <p:attrNameLst>
                                          <p:attrName>ppt_w</p:attrName>
                                        </p:attrNameLst>
                                      </p:cBhvr>
                                      <p:tavLst>
                                        <p:tav tm="0">
                                          <p:val>
                                            <p:fltVal val="0"/>
                                          </p:val>
                                        </p:tav>
                                        <p:tav tm="100000">
                                          <p:val>
                                            <p:strVal val="#ppt_w"/>
                                          </p:val>
                                        </p:tav>
                                      </p:tavLst>
                                    </p:anim>
                                    <p:anim calcmode="lin" valueType="num">
                                      <p:cBhvr>
                                        <p:cTn id="96" dur="500" fill="hold"/>
                                        <p:tgtEl>
                                          <p:spTgt spid="27"/>
                                        </p:tgtEl>
                                        <p:attrNameLst>
                                          <p:attrName>ppt_h</p:attrName>
                                        </p:attrNameLst>
                                      </p:cBhvr>
                                      <p:tavLst>
                                        <p:tav tm="0">
                                          <p:val>
                                            <p:fltVal val="0"/>
                                          </p:val>
                                        </p:tav>
                                        <p:tav tm="100000">
                                          <p:val>
                                            <p:strVal val="#ppt_h"/>
                                          </p:val>
                                        </p:tav>
                                      </p:tavLst>
                                    </p:anim>
                                    <p:animEffect transition="in" filter="fade">
                                      <p:cBhvr>
                                        <p:cTn id="97" dur="500"/>
                                        <p:tgtEl>
                                          <p:spTgt spid="27"/>
                                        </p:tgtEl>
                                      </p:cBhvr>
                                    </p:animEffect>
                                  </p:childTnLst>
                                </p:cTn>
                              </p:par>
                              <p:par>
                                <p:cTn id="98" presetID="53" presetClass="entr" presetSubtype="16" fill="hold" nodeType="withEffect">
                                  <p:stCondLst>
                                    <p:cond delay="0"/>
                                  </p:stCondLst>
                                  <p:childTnLst>
                                    <p:set>
                                      <p:cBhvr>
                                        <p:cTn id="99" dur="1" fill="hold">
                                          <p:stCondLst>
                                            <p:cond delay="0"/>
                                          </p:stCondLst>
                                        </p:cTn>
                                        <p:tgtEl>
                                          <p:spTgt spid="28"/>
                                        </p:tgtEl>
                                        <p:attrNameLst>
                                          <p:attrName>style.visibility</p:attrName>
                                        </p:attrNameLst>
                                      </p:cBhvr>
                                      <p:to>
                                        <p:strVal val="visible"/>
                                      </p:to>
                                    </p:set>
                                    <p:anim calcmode="lin" valueType="num">
                                      <p:cBhvr>
                                        <p:cTn id="100" dur="500" fill="hold"/>
                                        <p:tgtEl>
                                          <p:spTgt spid="28"/>
                                        </p:tgtEl>
                                        <p:attrNameLst>
                                          <p:attrName>ppt_w</p:attrName>
                                        </p:attrNameLst>
                                      </p:cBhvr>
                                      <p:tavLst>
                                        <p:tav tm="0">
                                          <p:val>
                                            <p:fltVal val="0"/>
                                          </p:val>
                                        </p:tav>
                                        <p:tav tm="100000">
                                          <p:val>
                                            <p:strVal val="#ppt_w"/>
                                          </p:val>
                                        </p:tav>
                                      </p:tavLst>
                                    </p:anim>
                                    <p:anim calcmode="lin" valueType="num">
                                      <p:cBhvr>
                                        <p:cTn id="101" dur="500" fill="hold"/>
                                        <p:tgtEl>
                                          <p:spTgt spid="28"/>
                                        </p:tgtEl>
                                        <p:attrNameLst>
                                          <p:attrName>ppt_h</p:attrName>
                                        </p:attrNameLst>
                                      </p:cBhvr>
                                      <p:tavLst>
                                        <p:tav tm="0">
                                          <p:val>
                                            <p:fltVal val="0"/>
                                          </p:val>
                                        </p:tav>
                                        <p:tav tm="100000">
                                          <p:val>
                                            <p:strVal val="#ppt_h"/>
                                          </p:val>
                                        </p:tav>
                                      </p:tavLst>
                                    </p:anim>
                                    <p:animEffect transition="in" filter="fade">
                                      <p:cBhvr>
                                        <p:cTn id="102" dur="500"/>
                                        <p:tgtEl>
                                          <p:spTgt spid="28"/>
                                        </p:tgtEl>
                                      </p:cBhvr>
                                    </p:animEffect>
                                  </p:childTnLst>
                                </p:cTn>
                              </p:par>
                            </p:childTnLst>
                          </p:cTn>
                        </p:par>
                        <p:par>
                          <p:cTn id="103" fill="hold">
                            <p:stCondLst>
                              <p:cond delay="4000"/>
                            </p:stCondLst>
                            <p:childTnLst>
                              <p:par>
                                <p:cTn id="104" presetID="53" presetClass="entr" presetSubtype="16" fill="hold" nodeType="afterEffect">
                                  <p:stCondLst>
                                    <p:cond delay="0"/>
                                  </p:stCondLst>
                                  <p:childTnLst>
                                    <p:set>
                                      <p:cBhvr>
                                        <p:cTn id="105" dur="1" fill="hold">
                                          <p:stCondLst>
                                            <p:cond delay="0"/>
                                          </p:stCondLst>
                                        </p:cTn>
                                        <p:tgtEl>
                                          <p:spTgt spid="6"/>
                                        </p:tgtEl>
                                        <p:attrNameLst>
                                          <p:attrName>style.visibility</p:attrName>
                                        </p:attrNameLst>
                                      </p:cBhvr>
                                      <p:to>
                                        <p:strVal val="visible"/>
                                      </p:to>
                                    </p:set>
                                    <p:anim calcmode="lin" valueType="num">
                                      <p:cBhvr>
                                        <p:cTn id="106" dur="500" fill="hold"/>
                                        <p:tgtEl>
                                          <p:spTgt spid="6"/>
                                        </p:tgtEl>
                                        <p:attrNameLst>
                                          <p:attrName>ppt_w</p:attrName>
                                        </p:attrNameLst>
                                      </p:cBhvr>
                                      <p:tavLst>
                                        <p:tav tm="0">
                                          <p:val>
                                            <p:fltVal val="0"/>
                                          </p:val>
                                        </p:tav>
                                        <p:tav tm="100000">
                                          <p:val>
                                            <p:strVal val="#ppt_w"/>
                                          </p:val>
                                        </p:tav>
                                      </p:tavLst>
                                    </p:anim>
                                    <p:anim calcmode="lin" valueType="num">
                                      <p:cBhvr>
                                        <p:cTn id="107" dur="500" fill="hold"/>
                                        <p:tgtEl>
                                          <p:spTgt spid="6"/>
                                        </p:tgtEl>
                                        <p:attrNameLst>
                                          <p:attrName>ppt_h</p:attrName>
                                        </p:attrNameLst>
                                      </p:cBhvr>
                                      <p:tavLst>
                                        <p:tav tm="0">
                                          <p:val>
                                            <p:fltVal val="0"/>
                                          </p:val>
                                        </p:tav>
                                        <p:tav tm="100000">
                                          <p:val>
                                            <p:strVal val="#ppt_h"/>
                                          </p:val>
                                        </p:tav>
                                      </p:tavLst>
                                    </p:anim>
                                    <p:animEffect transition="in" filter="fade">
                                      <p:cBhvr>
                                        <p:cTn id="10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6368-B619-CE4B-80F3-F1D73DC21ADE}"/>
              </a:ext>
            </a:extLst>
          </p:cNvPr>
          <p:cNvSpPr>
            <a:spLocks noGrp="1"/>
          </p:cNvSpPr>
          <p:nvPr>
            <p:ph type="title"/>
          </p:nvPr>
        </p:nvSpPr>
        <p:spPr>
          <a:xfrm>
            <a:off x="934212" y="1220819"/>
            <a:ext cx="5355336" cy="4251769"/>
          </a:xfrm>
          <a:noFill/>
        </p:spPr>
        <p:txBody>
          <a:bodyPr>
            <a:noAutofit/>
          </a:bodyPr>
          <a:lstStyle/>
          <a:p>
            <a:pPr algn="l"/>
            <a:r>
              <a:rPr lang="en-US" sz="3600" dirty="0">
                <a:solidFill>
                  <a:schemeClr val="bg1"/>
                </a:solidFill>
              </a:rPr>
              <a:t>“The beauty of AAPA student membership is that it costs less than a cup of coffee every week, but what you get out of it is priceless.” </a:t>
            </a:r>
            <a:br>
              <a:rPr lang="en-US" sz="4000" dirty="0">
                <a:solidFill>
                  <a:schemeClr val="bg1"/>
                </a:solidFill>
              </a:rPr>
            </a:br>
            <a:br>
              <a:rPr lang="en-US" sz="1200" dirty="0">
                <a:solidFill>
                  <a:schemeClr val="accent3"/>
                </a:solidFill>
              </a:rPr>
            </a:br>
            <a:r>
              <a:rPr lang="en-US" sz="1200" dirty="0">
                <a:solidFill>
                  <a:schemeClr val="accent5">
                    <a:lumMod val="40000"/>
                    <a:lumOff val="60000"/>
                  </a:schemeClr>
                </a:solidFill>
              </a:rPr>
              <a:t>                              </a:t>
            </a:r>
            <a:r>
              <a:rPr lang="en-US" sz="2400" dirty="0">
                <a:solidFill>
                  <a:schemeClr val="accent5">
                    <a:lumMod val="60000"/>
                    <a:lumOff val="40000"/>
                  </a:schemeClr>
                </a:solidFill>
                <a:latin typeface="Arial" panose="020B0604020202020204" pitchFamily="34" charset="0"/>
                <a:cs typeface="Arial" panose="020B0604020202020204" pitchFamily="34" charset="0"/>
              </a:rPr>
              <a:t>– Student Member Katie M.</a:t>
            </a:r>
            <a:endParaRPr lang="en-US" sz="40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2B95AE0-E6AF-1145-B558-4E61FA4244B7}"/>
              </a:ext>
            </a:extLst>
          </p:cNvPr>
          <p:cNvSpPr>
            <a:spLocks noGrp="1"/>
          </p:cNvSpPr>
          <p:nvPr>
            <p:ph type="body" idx="1"/>
          </p:nvPr>
        </p:nvSpPr>
        <p:spPr>
          <a:xfrm>
            <a:off x="9107170" y="1836295"/>
            <a:ext cx="2907792" cy="3211194"/>
          </a:xfrm>
        </p:spPr>
        <p:txBody>
          <a:bodyPr numCol="1">
            <a:normAutofit/>
          </a:bodyPr>
          <a:lstStyle/>
          <a:p>
            <a:pPr>
              <a:lnSpc>
                <a:spcPct val="110000"/>
              </a:lnSpc>
              <a:spcBef>
                <a:spcPts val="0"/>
              </a:spcBef>
            </a:pPr>
            <a:r>
              <a:rPr lang="en-US" sz="1800" b="1" dirty="0">
                <a:solidFill>
                  <a:schemeClr val="bg2"/>
                </a:solidFill>
              </a:rPr>
              <a:t>Katie Desmond</a:t>
            </a:r>
            <a:br>
              <a:rPr lang="en-US" sz="1800" dirty="0">
                <a:solidFill>
                  <a:schemeClr val="bg2"/>
                </a:solidFill>
              </a:rPr>
            </a:br>
            <a:r>
              <a:rPr lang="en-US" sz="1800" dirty="0">
                <a:solidFill>
                  <a:schemeClr val="bg2"/>
                </a:solidFill>
              </a:rPr>
              <a:t>571.319.4448</a:t>
            </a:r>
            <a:br>
              <a:rPr lang="en-US" sz="1800" dirty="0">
                <a:solidFill>
                  <a:schemeClr val="bg2"/>
                </a:solidFill>
              </a:rPr>
            </a:br>
            <a:r>
              <a:rPr lang="en-US" sz="1800" dirty="0" err="1">
                <a:solidFill>
                  <a:schemeClr val="bg2"/>
                </a:solidFill>
              </a:rPr>
              <a:t>kdesmond@aapa.org</a:t>
            </a:r>
            <a:br>
              <a:rPr lang="en-US" sz="1800" dirty="0">
                <a:solidFill>
                  <a:schemeClr val="bg2"/>
                </a:solidFill>
              </a:rPr>
            </a:br>
            <a:br>
              <a:rPr lang="en-US" sz="1800" dirty="0">
                <a:solidFill>
                  <a:schemeClr val="bg2"/>
                </a:solidFill>
              </a:rPr>
            </a:br>
            <a:r>
              <a:rPr lang="en-US" sz="1800" b="1" dirty="0">
                <a:solidFill>
                  <a:schemeClr val="bg2"/>
                </a:solidFill>
              </a:rPr>
              <a:t>Caitlin Harrison</a:t>
            </a:r>
            <a:br>
              <a:rPr lang="en-US" sz="1800" dirty="0">
                <a:solidFill>
                  <a:schemeClr val="bg2"/>
                </a:solidFill>
              </a:rPr>
            </a:br>
            <a:r>
              <a:rPr lang="en-US" sz="1800" dirty="0">
                <a:solidFill>
                  <a:schemeClr val="bg2"/>
                </a:solidFill>
              </a:rPr>
              <a:t>571.319.4310</a:t>
            </a:r>
            <a:br>
              <a:rPr lang="en-US" sz="1800" dirty="0">
                <a:solidFill>
                  <a:schemeClr val="bg2"/>
                </a:solidFill>
              </a:rPr>
            </a:br>
            <a:r>
              <a:rPr lang="en-US" sz="1800" dirty="0" err="1">
                <a:solidFill>
                  <a:schemeClr val="bg2"/>
                </a:solidFill>
              </a:rPr>
              <a:t>charrison@aapa.org</a:t>
            </a:r>
            <a:br>
              <a:rPr lang="en-US" sz="1800" dirty="0">
                <a:solidFill>
                  <a:schemeClr val="bg2"/>
                </a:solidFill>
              </a:rPr>
            </a:br>
            <a:r>
              <a:rPr lang="en-US" sz="1800" dirty="0" err="1">
                <a:solidFill>
                  <a:schemeClr val="bg2"/>
                </a:solidFill>
              </a:rPr>
              <a:t>students@aapa.org</a:t>
            </a:r>
            <a:r>
              <a:rPr lang="en-US" sz="1800" dirty="0">
                <a:solidFill>
                  <a:schemeClr val="bg2"/>
                </a:solidFill>
              </a:rPr>
              <a:t> </a:t>
            </a:r>
          </a:p>
        </p:txBody>
      </p:sp>
      <p:sp>
        <p:nvSpPr>
          <p:cNvPr id="7" name="Rectangle 6">
            <a:extLst>
              <a:ext uri="{FF2B5EF4-FFF2-40B4-BE49-F238E27FC236}">
                <a16:creationId xmlns:a16="http://schemas.microsoft.com/office/drawing/2014/main" id="{5FB9B369-D57E-3F42-8153-0BA896CE046E}"/>
              </a:ext>
            </a:extLst>
          </p:cNvPr>
          <p:cNvSpPr/>
          <p:nvPr/>
        </p:nvSpPr>
        <p:spPr>
          <a:xfrm>
            <a:off x="8641080" y="4854738"/>
            <a:ext cx="3648456" cy="950976"/>
          </a:xfrm>
          <a:prstGeom prst="rect">
            <a:avLst/>
          </a:prstGeom>
          <a:gradFill flip="none" rotWithShape="1">
            <a:gsLst>
              <a:gs pos="0">
                <a:schemeClr val="accent1">
                  <a:lumMod val="67000"/>
                </a:schemeClr>
              </a:gs>
              <a:gs pos="75000">
                <a:schemeClr val="accent1">
                  <a:lumMod val="97000"/>
                  <a:lumOff val="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dirty="0">
                <a:solidFill>
                  <a:schemeClr val="bg1"/>
                </a:solidFill>
                <a:latin typeface="Rockwell" panose="02060603020205020403" pitchFamily="18" charset="77"/>
              </a:rPr>
              <a:t>Join Now! </a:t>
            </a:r>
            <a:r>
              <a:rPr lang="en-US" sz="2400" dirty="0" err="1">
                <a:solidFill>
                  <a:schemeClr val="bg1"/>
                </a:solidFill>
                <a:latin typeface="Rockwell" panose="02060603020205020403" pitchFamily="18" charset="77"/>
              </a:rPr>
              <a:t>aapa.org</a:t>
            </a:r>
            <a:r>
              <a:rPr lang="en-US" sz="2400" dirty="0">
                <a:solidFill>
                  <a:schemeClr val="bg1"/>
                </a:solidFill>
                <a:latin typeface="Rockwell" panose="02060603020205020403" pitchFamily="18" charset="77"/>
              </a:rPr>
              <a:t>/</a:t>
            </a:r>
            <a:r>
              <a:rPr lang="en-US" sz="2400" dirty="0" err="1">
                <a:solidFill>
                  <a:schemeClr val="bg1"/>
                </a:solidFill>
                <a:latin typeface="Rockwell" panose="02060603020205020403" pitchFamily="18" charset="77"/>
              </a:rPr>
              <a:t>stu</a:t>
            </a:r>
            <a:endParaRPr lang="en-US" sz="2400" dirty="0">
              <a:solidFill>
                <a:schemeClr val="bg1"/>
              </a:solidFill>
              <a:latin typeface="Rockwell" panose="02060603020205020403" pitchFamily="18" charset="77"/>
            </a:endParaRPr>
          </a:p>
        </p:txBody>
      </p:sp>
      <p:sp>
        <p:nvSpPr>
          <p:cNvPr id="8" name="Rectangle 7">
            <a:extLst>
              <a:ext uri="{FF2B5EF4-FFF2-40B4-BE49-F238E27FC236}">
                <a16:creationId xmlns:a16="http://schemas.microsoft.com/office/drawing/2014/main" id="{6355C263-FC87-624E-B970-468C91AE4C3D}"/>
              </a:ext>
            </a:extLst>
          </p:cNvPr>
          <p:cNvSpPr/>
          <p:nvPr/>
        </p:nvSpPr>
        <p:spPr>
          <a:xfrm>
            <a:off x="8641080" y="1121769"/>
            <a:ext cx="3648456" cy="468394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Tree>
    <p:extLst>
      <p:ext uri="{BB962C8B-B14F-4D97-AF65-F5344CB8AC3E}">
        <p14:creationId xmlns:p14="http://schemas.microsoft.com/office/powerpoint/2010/main" val="11773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2" presetClass="entr" presetSubtype="2"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5F553-A7A8-4D70-A380-5AA7F10F1CD9}"/>
              </a:ext>
            </a:extLst>
          </p:cNvPr>
          <p:cNvSpPr>
            <a:spLocks noGrp="1"/>
          </p:cNvSpPr>
          <p:nvPr>
            <p:ph type="sldNum" sz="quarter" idx="12"/>
          </p:nvPr>
        </p:nvSpPr>
        <p:spPr>
          <a:xfrm>
            <a:off x="322197" y="6356350"/>
            <a:ext cx="256754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F8539E-2858-43AB-BA9D-8F72C138F5B5}" type="slidenum">
              <a:rPr lang="en-US" smtClean="0">
                <a:latin typeface="Rockwell" panose="02060603020205020403" pitchFamily="18" charset="77"/>
              </a:rPr>
              <a:pPr/>
              <a:t>4</a:t>
            </a:fld>
            <a:endParaRPr lang="en-US" dirty="0">
              <a:latin typeface="Rockwell" panose="02060603020205020403" pitchFamily="18" charset="77"/>
            </a:endParaRPr>
          </a:p>
        </p:txBody>
      </p:sp>
      <p:sp>
        <p:nvSpPr>
          <p:cNvPr id="3" name="Title 2">
            <a:extLst>
              <a:ext uri="{FF2B5EF4-FFF2-40B4-BE49-F238E27FC236}">
                <a16:creationId xmlns:a16="http://schemas.microsoft.com/office/drawing/2014/main" id="{53594EAE-B4C8-4DB8-863A-A80306FC2181}"/>
              </a:ext>
            </a:extLst>
          </p:cNvPr>
          <p:cNvSpPr>
            <a:spLocks noGrp="1"/>
          </p:cNvSpPr>
          <p:nvPr>
            <p:ph type="title"/>
          </p:nvPr>
        </p:nvSpPr>
        <p:spPr/>
        <p:txBody>
          <a:bodyPr/>
          <a:lstStyle/>
          <a:p>
            <a:r>
              <a:rPr lang="en-US" dirty="0"/>
              <a:t>PAs are Transforming Healthcare</a:t>
            </a:r>
          </a:p>
        </p:txBody>
      </p:sp>
      <p:grpSp>
        <p:nvGrpSpPr>
          <p:cNvPr id="27" name="Group 26">
            <a:extLst>
              <a:ext uri="{FF2B5EF4-FFF2-40B4-BE49-F238E27FC236}">
                <a16:creationId xmlns:a16="http://schemas.microsoft.com/office/drawing/2014/main" id="{65AC6841-2489-4D1B-899D-21659525F94C}"/>
              </a:ext>
            </a:extLst>
          </p:cNvPr>
          <p:cNvGrpSpPr/>
          <p:nvPr/>
        </p:nvGrpSpPr>
        <p:grpSpPr>
          <a:xfrm>
            <a:off x="1200095" y="3670697"/>
            <a:ext cx="1600200" cy="2246531"/>
            <a:chOff x="6546287" y="1245051"/>
            <a:chExt cx="1600200" cy="2246531"/>
          </a:xfrm>
        </p:grpSpPr>
        <p:pic>
          <p:nvPicPr>
            <p:cNvPr id="12" name="Graphic 11">
              <a:extLst>
                <a:ext uri="{FF2B5EF4-FFF2-40B4-BE49-F238E27FC236}">
                  <a16:creationId xmlns:a16="http://schemas.microsoft.com/office/drawing/2014/main" id="{EE548406-B502-49E4-BCEE-71AEF3EB95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6287" y="1245051"/>
              <a:ext cx="1600200" cy="1600200"/>
            </a:xfrm>
            <a:prstGeom prst="rect">
              <a:avLst/>
            </a:prstGeom>
          </p:spPr>
        </p:pic>
        <p:pic>
          <p:nvPicPr>
            <p:cNvPr id="17" name="Picture 16">
              <a:extLst>
                <a:ext uri="{FF2B5EF4-FFF2-40B4-BE49-F238E27FC236}">
                  <a16:creationId xmlns:a16="http://schemas.microsoft.com/office/drawing/2014/main" id="{382E16A9-40DF-43CB-B56C-D3D14D03C099}"/>
                </a:ext>
              </a:extLst>
            </p:cNvPr>
            <p:cNvPicPr>
              <a:picLocks noChangeAspect="1"/>
            </p:cNvPicPr>
            <p:nvPr/>
          </p:nvPicPr>
          <p:blipFill>
            <a:blip r:embed="rId5"/>
            <a:stretch>
              <a:fillRect/>
            </a:stretch>
          </p:blipFill>
          <p:spPr>
            <a:xfrm>
              <a:off x="7089658" y="1737333"/>
              <a:ext cx="509824" cy="615636"/>
            </a:xfrm>
            <a:prstGeom prst="rect">
              <a:avLst/>
            </a:prstGeom>
          </p:spPr>
        </p:pic>
        <p:sp>
          <p:nvSpPr>
            <p:cNvPr id="22" name="TextBox 21">
              <a:extLst>
                <a:ext uri="{FF2B5EF4-FFF2-40B4-BE49-F238E27FC236}">
                  <a16:creationId xmlns:a16="http://schemas.microsoft.com/office/drawing/2014/main" id="{70D815E0-018C-4DDF-A880-12D8483CAF9E}"/>
                </a:ext>
              </a:extLst>
            </p:cNvPr>
            <p:cNvSpPr txBox="1"/>
            <p:nvPr/>
          </p:nvSpPr>
          <p:spPr>
            <a:xfrm>
              <a:off x="6657522" y="2845251"/>
              <a:ext cx="1374094" cy="646331"/>
            </a:xfrm>
            <a:prstGeom prst="rect">
              <a:avLst/>
            </a:prstGeom>
            <a:noFill/>
          </p:spPr>
          <p:txBody>
            <a:bodyPr wrap="none" rtlCol="0">
              <a:spAutoFit/>
            </a:bodyPr>
            <a:lstStyle/>
            <a:p>
              <a:pPr algn="ctr"/>
              <a:r>
                <a:rPr lang="en-US" dirty="0">
                  <a:solidFill>
                    <a:schemeClr val="tx1">
                      <a:lumMod val="50000"/>
                    </a:schemeClr>
                  </a:solidFill>
                  <a:latin typeface="Rockwell" panose="02060603020205020403" pitchFamily="18" charset="77"/>
                </a:rPr>
                <a:t>Prescribe</a:t>
              </a:r>
            </a:p>
            <a:p>
              <a:pPr algn="ctr"/>
              <a:r>
                <a:rPr lang="en-US" dirty="0">
                  <a:solidFill>
                    <a:schemeClr val="tx1">
                      <a:lumMod val="50000"/>
                    </a:schemeClr>
                  </a:solidFill>
                  <a:latin typeface="Rockwell" panose="02060603020205020403" pitchFamily="18" charset="77"/>
                </a:rPr>
                <a:t>medication</a:t>
              </a:r>
            </a:p>
          </p:txBody>
        </p:sp>
      </p:grpSp>
      <p:grpSp>
        <p:nvGrpSpPr>
          <p:cNvPr id="28" name="Group 27">
            <a:extLst>
              <a:ext uri="{FF2B5EF4-FFF2-40B4-BE49-F238E27FC236}">
                <a16:creationId xmlns:a16="http://schemas.microsoft.com/office/drawing/2014/main" id="{54FA8DE4-0DFA-450F-A9DE-652A1BA827D7}"/>
              </a:ext>
            </a:extLst>
          </p:cNvPr>
          <p:cNvGrpSpPr/>
          <p:nvPr/>
        </p:nvGrpSpPr>
        <p:grpSpPr>
          <a:xfrm>
            <a:off x="3290405" y="3670697"/>
            <a:ext cx="1600200" cy="2523530"/>
            <a:chOff x="9748797" y="1245051"/>
            <a:chExt cx="1600200" cy="2523530"/>
          </a:xfrm>
        </p:grpSpPr>
        <p:pic>
          <p:nvPicPr>
            <p:cNvPr id="13" name="Graphic 12">
              <a:extLst>
                <a:ext uri="{FF2B5EF4-FFF2-40B4-BE49-F238E27FC236}">
                  <a16:creationId xmlns:a16="http://schemas.microsoft.com/office/drawing/2014/main" id="{4104033D-CF36-464F-9618-F7ECEAD9D4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8797" y="1245051"/>
              <a:ext cx="1600200" cy="1600200"/>
            </a:xfrm>
            <a:prstGeom prst="rect">
              <a:avLst/>
            </a:prstGeom>
          </p:spPr>
        </p:pic>
        <p:pic>
          <p:nvPicPr>
            <p:cNvPr id="18" name="Picture 17">
              <a:extLst>
                <a:ext uri="{FF2B5EF4-FFF2-40B4-BE49-F238E27FC236}">
                  <a16:creationId xmlns:a16="http://schemas.microsoft.com/office/drawing/2014/main" id="{9110DE53-E085-42C4-978C-EDA4BD282F92}"/>
                </a:ext>
              </a:extLst>
            </p:cNvPr>
            <p:cNvPicPr>
              <a:picLocks noChangeAspect="1"/>
            </p:cNvPicPr>
            <p:nvPr/>
          </p:nvPicPr>
          <p:blipFill>
            <a:blip r:embed="rId8"/>
            <a:stretch>
              <a:fillRect/>
            </a:stretch>
          </p:blipFill>
          <p:spPr>
            <a:xfrm>
              <a:off x="10217817" y="1695153"/>
              <a:ext cx="662160" cy="699996"/>
            </a:xfrm>
            <a:prstGeom prst="rect">
              <a:avLst/>
            </a:prstGeom>
          </p:spPr>
        </p:pic>
        <p:sp>
          <p:nvSpPr>
            <p:cNvPr id="23" name="TextBox 22">
              <a:extLst>
                <a:ext uri="{FF2B5EF4-FFF2-40B4-BE49-F238E27FC236}">
                  <a16:creationId xmlns:a16="http://schemas.microsoft.com/office/drawing/2014/main" id="{3FB39013-AC92-4E5E-877F-D3539E9033B9}"/>
                </a:ext>
              </a:extLst>
            </p:cNvPr>
            <p:cNvSpPr txBox="1"/>
            <p:nvPr/>
          </p:nvSpPr>
          <p:spPr>
            <a:xfrm>
              <a:off x="9848969" y="2845251"/>
              <a:ext cx="1399870" cy="923330"/>
            </a:xfrm>
            <a:prstGeom prst="rect">
              <a:avLst/>
            </a:prstGeom>
            <a:noFill/>
          </p:spPr>
          <p:txBody>
            <a:bodyPr wrap="none" rtlCol="0">
              <a:spAutoFit/>
            </a:bodyPr>
            <a:lstStyle/>
            <a:p>
              <a:pPr algn="ctr"/>
              <a:r>
                <a:rPr lang="en-US" dirty="0">
                  <a:solidFill>
                    <a:schemeClr val="tx1">
                      <a:lumMod val="50000"/>
                    </a:schemeClr>
                  </a:solidFill>
                  <a:latin typeface="Rockwell" panose="02060603020205020403" pitchFamily="18" charset="77"/>
                </a:rPr>
                <a:t>Perform </a:t>
              </a:r>
              <a:br>
                <a:rPr lang="en-US" dirty="0">
                  <a:solidFill>
                    <a:schemeClr val="tx1">
                      <a:lumMod val="50000"/>
                    </a:schemeClr>
                  </a:solidFill>
                  <a:latin typeface="Rockwell" panose="02060603020205020403" pitchFamily="18" charset="77"/>
                </a:rPr>
              </a:br>
              <a:r>
                <a:rPr lang="en-US" dirty="0">
                  <a:solidFill>
                    <a:schemeClr val="tx1">
                      <a:lumMod val="50000"/>
                    </a:schemeClr>
                  </a:solidFill>
                  <a:latin typeface="Rockwell" panose="02060603020205020403" pitchFamily="18" charset="77"/>
                </a:rPr>
                <a:t>medical </a:t>
              </a:r>
              <a:br>
                <a:rPr lang="en-US" dirty="0">
                  <a:solidFill>
                    <a:schemeClr val="tx1">
                      <a:lumMod val="50000"/>
                    </a:schemeClr>
                  </a:solidFill>
                  <a:latin typeface="Rockwell" panose="02060603020205020403" pitchFamily="18" charset="77"/>
                </a:rPr>
              </a:br>
              <a:r>
                <a:rPr lang="en-US" dirty="0">
                  <a:solidFill>
                    <a:schemeClr val="tx1">
                      <a:lumMod val="50000"/>
                    </a:schemeClr>
                  </a:solidFill>
                  <a:latin typeface="Rockwell" panose="02060603020205020403" pitchFamily="18" charset="77"/>
                </a:rPr>
                <a:t>procedures</a:t>
              </a:r>
            </a:p>
          </p:txBody>
        </p:sp>
      </p:grpSp>
      <p:grpSp>
        <p:nvGrpSpPr>
          <p:cNvPr id="29" name="Group 28">
            <a:extLst>
              <a:ext uri="{FF2B5EF4-FFF2-40B4-BE49-F238E27FC236}">
                <a16:creationId xmlns:a16="http://schemas.microsoft.com/office/drawing/2014/main" id="{64718569-35A8-45D6-BBC6-8D9EDA3D4394}"/>
              </a:ext>
            </a:extLst>
          </p:cNvPr>
          <p:cNvGrpSpPr/>
          <p:nvPr/>
        </p:nvGrpSpPr>
        <p:grpSpPr>
          <a:xfrm>
            <a:off x="5349436" y="3670697"/>
            <a:ext cx="1657826" cy="2246531"/>
            <a:chOff x="8115501" y="2710822"/>
            <a:chExt cx="1657826" cy="2246531"/>
          </a:xfrm>
        </p:grpSpPr>
        <p:pic>
          <p:nvPicPr>
            <p:cNvPr id="16" name="Graphic 15">
              <a:extLst>
                <a:ext uri="{FF2B5EF4-FFF2-40B4-BE49-F238E27FC236}">
                  <a16:creationId xmlns:a16="http://schemas.microsoft.com/office/drawing/2014/main" id="{5390CFE9-B981-4088-95FA-3CD5719D98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46780" y="2710822"/>
              <a:ext cx="1600200" cy="1600200"/>
            </a:xfrm>
            <a:prstGeom prst="rect">
              <a:avLst/>
            </a:prstGeom>
          </p:spPr>
        </p:pic>
        <p:pic>
          <p:nvPicPr>
            <p:cNvPr id="19" name="Picture 18">
              <a:extLst>
                <a:ext uri="{FF2B5EF4-FFF2-40B4-BE49-F238E27FC236}">
                  <a16:creationId xmlns:a16="http://schemas.microsoft.com/office/drawing/2014/main" id="{6F4847B8-50D9-4073-9C39-2265BB4C2F2D}"/>
                </a:ext>
              </a:extLst>
            </p:cNvPr>
            <p:cNvPicPr>
              <a:picLocks noChangeAspect="1"/>
            </p:cNvPicPr>
            <p:nvPr/>
          </p:nvPicPr>
          <p:blipFill>
            <a:blip r:embed="rId11"/>
            <a:stretch>
              <a:fillRect/>
            </a:stretch>
          </p:blipFill>
          <p:spPr>
            <a:xfrm>
              <a:off x="8689704" y="3168022"/>
              <a:ext cx="514352" cy="685800"/>
            </a:xfrm>
            <a:prstGeom prst="rect">
              <a:avLst/>
            </a:prstGeom>
          </p:spPr>
        </p:pic>
        <p:sp>
          <p:nvSpPr>
            <p:cNvPr id="24" name="TextBox 23">
              <a:extLst>
                <a:ext uri="{FF2B5EF4-FFF2-40B4-BE49-F238E27FC236}">
                  <a16:creationId xmlns:a16="http://schemas.microsoft.com/office/drawing/2014/main" id="{300DEA47-A178-44ED-8539-6233CDCAD927}"/>
                </a:ext>
              </a:extLst>
            </p:cNvPr>
            <p:cNvSpPr txBox="1"/>
            <p:nvPr/>
          </p:nvSpPr>
          <p:spPr>
            <a:xfrm>
              <a:off x="8115501" y="4311022"/>
              <a:ext cx="1657826" cy="646331"/>
            </a:xfrm>
            <a:prstGeom prst="rect">
              <a:avLst/>
            </a:prstGeom>
            <a:noFill/>
          </p:spPr>
          <p:txBody>
            <a:bodyPr wrap="none" rtlCol="0">
              <a:spAutoFit/>
            </a:bodyPr>
            <a:lstStyle/>
            <a:p>
              <a:pPr algn="ctr"/>
              <a:r>
                <a:rPr lang="en-US" dirty="0">
                  <a:solidFill>
                    <a:schemeClr val="tx1">
                      <a:lumMod val="50000"/>
                    </a:schemeClr>
                  </a:solidFill>
                  <a:latin typeface="Rockwell" panose="02060603020205020403" pitchFamily="18" charset="77"/>
                </a:rPr>
                <a:t>Order and</a:t>
              </a:r>
            </a:p>
            <a:p>
              <a:pPr algn="ctr"/>
              <a:r>
                <a:rPr lang="en-US" dirty="0">
                  <a:solidFill>
                    <a:schemeClr val="tx1">
                      <a:lumMod val="50000"/>
                    </a:schemeClr>
                  </a:solidFill>
                  <a:latin typeface="Rockwell" panose="02060603020205020403" pitchFamily="18" charset="77"/>
                </a:rPr>
                <a:t>interpret tests</a:t>
              </a:r>
            </a:p>
          </p:txBody>
        </p:sp>
      </p:grpSp>
      <p:grpSp>
        <p:nvGrpSpPr>
          <p:cNvPr id="34" name="Group 33">
            <a:extLst>
              <a:ext uri="{FF2B5EF4-FFF2-40B4-BE49-F238E27FC236}">
                <a16:creationId xmlns:a16="http://schemas.microsoft.com/office/drawing/2014/main" id="{D54BE94E-4111-4E3A-BA0A-D2B275BD52D7}"/>
              </a:ext>
            </a:extLst>
          </p:cNvPr>
          <p:cNvGrpSpPr/>
          <p:nvPr/>
        </p:nvGrpSpPr>
        <p:grpSpPr>
          <a:xfrm>
            <a:off x="7471025" y="3670697"/>
            <a:ext cx="1600200" cy="2241314"/>
            <a:chOff x="6544470" y="4176592"/>
            <a:chExt cx="1600200" cy="2241314"/>
          </a:xfrm>
        </p:grpSpPr>
        <p:pic>
          <p:nvPicPr>
            <p:cNvPr id="15" name="Graphic 14">
              <a:extLst>
                <a:ext uri="{FF2B5EF4-FFF2-40B4-BE49-F238E27FC236}">
                  <a16:creationId xmlns:a16="http://schemas.microsoft.com/office/drawing/2014/main" id="{69EDFDA6-8843-4F85-910F-66B5BDA442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44470" y="4176592"/>
              <a:ext cx="1600200" cy="1600200"/>
            </a:xfrm>
            <a:prstGeom prst="rect">
              <a:avLst/>
            </a:prstGeom>
          </p:spPr>
        </p:pic>
        <p:pic>
          <p:nvPicPr>
            <p:cNvPr id="20" name="Picture 19">
              <a:extLst>
                <a:ext uri="{FF2B5EF4-FFF2-40B4-BE49-F238E27FC236}">
                  <a16:creationId xmlns:a16="http://schemas.microsoft.com/office/drawing/2014/main" id="{ADE6FFD8-A2C3-4BAE-B620-BB1615B15829}"/>
                </a:ext>
              </a:extLst>
            </p:cNvPr>
            <p:cNvPicPr>
              <a:picLocks noChangeAspect="1"/>
            </p:cNvPicPr>
            <p:nvPr/>
          </p:nvPicPr>
          <p:blipFill>
            <a:blip r:embed="rId14"/>
            <a:stretch>
              <a:fillRect/>
            </a:stretch>
          </p:blipFill>
          <p:spPr>
            <a:xfrm>
              <a:off x="7010356" y="4661046"/>
              <a:ext cx="668428" cy="631292"/>
            </a:xfrm>
            <a:prstGeom prst="rect">
              <a:avLst/>
            </a:prstGeom>
          </p:spPr>
        </p:pic>
        <p:sp>
          <p:nvSpPr>
            <p:cNvPr id="25" name="TextBox 24">
              <a:extLst>
                <a:ext uri="{FF2B5EF4-FFF2-40B4-BE49-F238E27FC236}">
                  <a16:creationId xmlns:a16="http://schemas.microsoft.com/office/drawing/2014/main" id="{608FEDB7-CC05-4985-88B8-6C6BF78F5C23}"/>
                </a:ext>
              </a:extLst>
            </p:cNvPr>
            <p:cNvSpPr txBox="1"/>
            <p:nvPr/>
          </p:nvSpPr>
          <p:spPr>
            <a:xfrm>
              <a:off x="6815421" y="5771575"/>
              <a:ext cx="1058303" cy="646331"/>
            </a:xfrm>
            <a:prstGeom prst="rect">
              <a:avLst/>
            </a:prstGeom>
            <a:noFill/>
          </p:spPr>
          <p:txBody>
            <a:bodyPr wrap="none" rtlCol="0">
              <a:spAutoFit/>
            </a:bodyPr>
            <a:lstStyle/>
            <a:p>
              <a:pPr algn="ctr"/>
              <a:r>
                <a:rPr lang="en-US" dirty="0">
                  <a:solidFill>
                    <a:schemeClr val="tx1">
                      <a:lumMod val="50000"/>
                    </a:schemeClr>
                  </a:solidFill>
                  <a:latin typeface="Rockwell" panose="02060603020205020403" pitchFamily="18" charset="77"/>
                </a:rPr>
                <a:t>Assist in</a:t>
              </a:r>
            </a:p>
            <a:p>
              <a:pPr algn="ctr"/>
              <a:r>
                <a:rPr lang="en-US" dirty="0">
                  <a:solidFill>
                    <a:schemeClr val="tx1">
                      <a:lumMod val="50000"/>
                    </a:schemeClr>
                  </a:solidFill>
                  <a:latin typeface="Rockwell" panose="02060603020205020403" pitchFamily="18" charset="77"/>
                </a:rPr>
                <a:t>surgery</a:t>
              </a:r>
            </a:p>
          </p:txBody>
        </p:sp>
      </p:grpSp>
      <p:grpSp>
        <p:nvGrpSpPr>
          <p:cNvPr id="35" name="Group 34">
            <a:extLst>
              <a:ext uri="{FF2B5EF4-FFF2-40B4-BE49-F238E27FC236}">
                <a16:creationId xmlns:a16="http://schemas.microsoft.com/office/drawing/2014/main" id="{8823BAAC-4FCC-44C8-8DAB-C40D95700113}"/>
              </a:ext>
            </a:extLst>
          </p:cNvPr>
          <p:cNvGrpSpPr/>
          <p:nvPr/>
        </p:nvGrpSpPr>
        <p:grpSpPr>
          <a:xfrm>
            <a:off x="9518375" y="3670697"/>
            <a:ext cx="1825371" cy="2241314"/>
            <a:chOff x="9638691" y="4176592"/>
            <a:chExt cx="1825371" cy="2241314"/>
          </a:xfrm>
        </p:grpSpPr>
        <p:pic>
          <p:nvPicPr>
            <p:cNvPr id="14" name="Graphic 13">
              <a:extLst>
                <a:ext uri="{FF2B5EF4-FFF2-40B4-BE49-F238E27FC236}">
                  <a16:creationId xmlns:a16="http://schemas.microsoft.com/office/drawing/2014/main" id="{45226AFF-2F37-433A-8F0E-1998FF4B8B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48797" y="4176592"/>
              <a:ext cx="1600200" cy="1600200"/>
            </a:xfrm>
            <a:prstGeom prst="rect">
              <a:avLst/>
            </a:prstGeom>
          </p:spPr>
        </p:pic>
        <p:pic>
          <p:nvPicPr>
            <p:cNvPr id="21" name="Picture 20">
              <a:extLst>
                <a:ext uri="{FF2B5EF4-FFF2-40B4-BE49-F238E27FC236}">
                  <a16:creationId xmlns:a16="http://schemas.microsoft.com/office/drawing/2014/main" id="{DB7D9FE5-F312-4B9D-A7CC-D4A245EB5007}"/>
                </a:ext>
              </a:extLst>
            </p:cNvPr>
            <p:cNvPicPr>
              <a:picLocks noChangeAspect="1"/>
            </p:cNvPicPr>
            <p:nvPr/>
          </p:nvPicPr>
          <p:blipFill>
            <a:blip r:embed="rId17"/>
            <a:stretch>
              <a:fillRect/>
            </a:stretch>
          </p:blipFill>
          <p:spPr>
            <a:xfrm>
              <a:off x="10129797" y="4752301"/>
              <a:ext cx="838200" cy="448782"/>
            </a:xfrm>
            <a:prstGeom prst="rect">
              <a:avLst/>
            </a:prstGeom>
          </p:spPr>
        </p:pic>
        <p:sp>
          <p:nvSpPr>
            <p:cNvPr id="26" name="TextBox 25">
              <a:extLst>
                <a:ext uri="{FF2B5EF4-FFF2-40B4-BE49-F238E27FC236}">
                  <a16:creationId xmlns:a16="http://schemas.microsoft.com/office/drawing/2014/main" id="{E5FA098D-7BB5-408D-A51B-56032E9CE585}"/>
                </a:ext>
              </a:extLst>
            </p:cNvPr>
            <p:cNvSpPr txBox="1"/>
            <p:nvPr/>
          </p:nvSpPr>
          <p:spPr>
            <a:xfrm>
              <a:off x="9638691" y="5771575"/>
              <a:ext cx="1825371" cy="646331"/>
            </a:xfrm>
            <a:prstGeom prst="rect">
              <a:avLst/>
            </a:prstGeom>
            <a:noFill/>
          </p:spPr>
          <p:txBody>
            <a:bodyPr wrap="none" rtlCol="0">
              <a:spAutoFit/>
            </a:bodyPr>
            <a:lstStyle/>
            <a:p>
              <a:pPr algn="ctr"/>
              <a:r>
                <a:rPr lang="en-US" dirty="0">
                  <a:solidFill>
                    <a:schemeClr val="tx1">
                      <a:lumMod val="50000"/>
                    </a:schemeClr>
                  </a:solidFill>
                  <a:latin typeface="Rockwell" panose="02060603020205020403" pitchFamily="18" charset="77"/>
                </a:rPr>
                <a:t>Counsel on </a:t>
              </a:r>
            </a:p>
            <a:p>
              <a:pPr algn="ctr"/>
              <a:r>
                <a:rPr lang="en-US" dirty="0">
                  <a:solidFill>
                    <a:schemeClr val="tx1">
                      <a:lumMod val="50000"/>
                    </a:schemeClr>
                  </a:solidFill>
                  <a:latin typeface="Rockwell" panose="02060603020205020403" pitchFamily="18" charset="77"/>
                </a:rPr>
                <a:t>preventive care</a:t>
              </a:r>
            </a:p>
          </p:txBody>
        </p:sp>
      </p:grpSp>
      <p:grpSp>
        <p:nvGrpSpPr>
          <p:cNvPr id="36" name="Group 35">
            <a:extLst>
              <a:ext uri="{FF2B5EF4-FFF2-40B4-BE49-F238E27FC236}">
                <a16:creationId xmlns:a16="http://schemas.microsoft.com/office/drawing/2014/main" id="{F3FE547A-E844-48CE-84E2-44F3CA488EDC}"/>
              </a:ext>
            </a:extLst>
          </p:cNvPr>
          <p:cNvGrpSpPr/>
          <p:nvPr/>
        </p:nvGrpSpPr>
        <p:grpSpPr>
          <a:xfrm>
            <a:off x="5551924" y="1148481"/>
            <a:ext cx="6351686" cy="1600200"/>
            <a:chOff x="5551924" y="944633"/>
            <a:chExt cx="6351686" cy="1600200"/>
          </a:xfrm>
        </p:grpSpPr>
        <p:sp>
          <p:nvSpPr>
            <p:cNvPr id="31" name="Rectangle 30">
              <a:extLst>
                <a:ext uri="{FF2B5EF4-FFF2-40B4-BE49-F238E27FC236}">
                  <a16:creationId xmlns:a16="http://schemas.microsoft.com/office/drawing/2014/main" id="{3D4023E2-8B29-4D30-8094-B2727B2F2856}"/>
                </a:ext>
              </a:extLst>
            </p:cNvPr>
            <p:cNvSpPr/>
            <p:nvPr/>
          </p:nvSpPr>
          <p:spPr>
            <a:xfrm>
              <a:off x="5551924" y="944633"/>
              <a:ext cx="6288475"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8" name="TextBox 7">
              <a:extLst>
                <a:ext uri="{FF2B5EF4-FFF2-40B4-BE49-F238E27FC236}">
                  <a16:creationId xmlns:a16="http://schemas.microsoft.com/office/drawing/2014/main" id="{A9B5A069-E00F-40FC-A409-2A8C3B25242F}"/>
                </a:ext>
              </a:extLst>
            </p:cNvPr>
            <p:cNvSpPr txBox="1"/>
            <p:nvPr/>
          </p:nvSpPr>
          <p:spPr>
            <a:xfrm>
              <a:off x="5770242" y="1402691"/>
              <a:ext cx="1548455" cy="707886"/>
            </a:xfrm>
            <a:prstGeom prst="rect">
              <a:avLst/>
            </a:prstGeom>
            <a:noFill/>
          </p:spPr>
          <p:txBody>
            <a:bodyPr wrap="square" rtlCol="0">
              <a:spAutoFit/>
            </a:bodyPr>
            <a:lstStyle/>
            <a:p>
              <a:r>
                <a:rPr lang="en-US" sz="2000" dirty="0">
                  <a:solidFill>
                    <a:schemeClr val="bg1"/>
                  </a:solidFill>
                  <a:latin typeface="Rockwell" panose="02060603020205020403" pitchFamily="18" charset="77"/>
                </a:rPr>
                <a:t>PAs have </a:t>
              </a:r>
            </a:p>
            <a:p>
              <a:r>
                <a:rPr lang="en-US" sz="2000" dirty="0">
                  <a:solidFill>
                    <a:schemeClr val="bg1"/>
                  </a:solidFill>
                  <a:latin typeface="Rockwell" panose="02060603020205020403" pitchFamily="18" charset="77"/>
                </a:rPr>
                <a:t>more than</a:t>
              </a:r>
            </a:p>
          </p:txBody>
        </p:sp>
        <p:pic>
          <p:nvPicPr>
            <p:cNvPr id="9" name="Graphic 8">
              <a:extLst>
                <a:ext uri="{FF2B5EF4-FFF2-40B4-BE49-F238E27FC236}">
                  <a16:creationId xmlns:a16="http://schemas.microsoft.com/office/drawing/2014/main" id="{A4C6C217-44CF-4B2D-8FE4-4898217597C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81347" y="1175228"/>
              <a:ext cx="1029213" cy="1101257"/>
            </a:xfrm>
            <a:prstGeom prst="rect">
              <a:avLst/>
            </a:prstGeom>
          </p:spPr>
        </p:pic>
        <p:pic>
          <p:nvPicPr>
            <p:cNvPr id="10" name="Graphic 9">
              <a:extLst>
                <a:ext uri="{FF2B5EF4-FFF2-40B4-BE49-F238E27FC236}">
                  <a16:creationId xmlns:a16="http://schemas.microsoft.com/office/drawing/2014/main" id="{2CAB1DAA-6169-44C5-BFA0-98A31BDCDD2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01858" y="1477130"/>
              <a:ext cx="1029213" cy="733947"/>
            </a:xfrm>
            <a:prstGeom prst="rect">
              <a:avLst/>
            </a:prstGeom>
          </p:spPr>
        </p:pic>
        <p:sp>
          <p:nvSpPr>
            <p:cNvPr id="11" name="TextBox 10">
              <a:extLst>
                <a:ext uri="{FF2B5EF4-FFF2-40B4-BE49-F238E27FC236}">
                  <a16:creationId xmlns:a16="http://schemas.microsoft.com/office/drawing/2014/main" id="{C1A434A9-DF85-45F2-9432-8E1F9397D44E}"/>
                </a:ext>
              </a:extLst>
            </p:cNvPr>
            <p:cNvSpPr txBox="1"/>
            <p:nvPr/>
          </p:nvSpPr>
          <p:spPr>
            <a:xfrm>
              <a:off x="10032384" y="1264191"/>
              <a:ext cx="1871226" cy="1015663"/>
            </a:xfrm>
            <a:prstGeom prst="rect">
              <a:avLst/>
            </a:prstGeom>
            <a:noFill/>
          </p:spPr>
          <p:txBody>
            <a:bodyPr wrap="square" rtlCol="0">
              <a:spAutoFit/>
            </a:bodyPr>
            <a:lstStyle/>
            <a:p>
              <a:r>
                <a:rPr lang="en-US" sz="2000" dirty="0">
                  <a:solidFill>
                    <a:schemeClr val="bg1"/>
                  </a:solidFill>
                  <a:latin typeface="Rockwell" panose="02060603020205020403" pitchFamily="18" charset="77"/>
                </a:rPr>
                <a:t>patient </a:t>
              </a:r>
            </a:p>
            <a:p>
              <a:r>
                <a:rPr lang="en-US" sz="2000" dirty="0">
                  <a:solidFill>
                    <a:schemeClr val="bg1"/>
                  </a:solidFill>
                  <a:latin typeface="Rockwell" panose="02060603020205020403" pitchFamily="18" charset="77"/>
                </a:rPr>
                <a:t>interactions </a:t>
              </a:r>
            </a:p>
            <a:p>
              <a:r>
                <a:rPr lang="en-US" sz="2000" dirty="0">
                  <a:solidFill>
                    <a:schemeClr val="bg1"/>
                  </a:solidFill>
                  <a:latin typeface="Rockwell" panose="02060603020205020403" pitchFamily="18" charset="77"/>
                </a:rPr>
                <a:t>per year</a:t>
              </a:r>
            </a:p>
          </p:txBody>
        </p:sp>
        <p:sp>
          <p:nvSpPr>
            <p:cNvPr id="32" name="TextBox 31">
              <a:extLst>
                <a:ext uri="{FF2B5EF4-FFF2-40B4-BE49-F238E27FC236}">
                  <a16:creationId xmlns:a16="http://schemas.microsoft.com/office/drawing/2014/main" id="{053D1CE3-47A4-4404-A093-A731E874FF9F}"/>
                </a:ext>
              </a:extLst>
            </p:cNvPr>
            <p:cNvSpPr txBox="1"/>
            <p:nvPr/>
          </p:nvSpPr>
          <p:spPr>
            <a:xfrm>
              <a:off x="7355791" y="2330571"/>
              <a:ext cx="4411088" cy="212302"/>
            </a:xfrm>
            <a:prstGeom prst="rect">
              <a:avLst/>
            </a:prstGeom>
            <a:noFill/>
          </p:spPr>
          <p:txBody>
            <a:bodyPr wrap="square" rtlCol="0">
              <a:spAutoFit/>
            </a:bodyPr>
            <a:lstStyle/>
            <a:p>
              <a:pPr algn="r">
                <a:lnSpc>
                  <a:spcPts val="1000"/>
                </a:lnSpc>
              </a:pPr>
              <a:r>
                <a:rPr lang="en-US" sz="800" i="1" dirty="0">
                  <a:solidFill>
                    <a:schemeClr val="bg1"/>
                  </a:solidFill>
                  <a:latin typeface="Arial" panose="020B0604020202020204" pitchFamily="34" charset="0"/>
                </a:rPr>
                <a:t>2018 AAPA Salary Survey, All data based on clinically practicing PAs in the U.S.</a:t>
              </a:r>
              <a:endParaRPr lang="en-US" sz="800" dirty="0">
                <a:latin typeface="Rockwell" panose="02060603020205020403" pitchFamily="18" charset="77"/>
              </a:endParaRPr>
            </a:p>
          </p:txBody>
        </p:sp>
      </p:grpSp>
      <p:grpSp>
        <p:nvGrpSpPr>
          <p:cNvPr id="37" name="Group 36">
            <a:extLst>
              <a:ext uri="{FF2B5EF4-FFF2-40B4-BE49-F238E27FC236}">
                <a16:creationId xmlns:a16="http://schemas.microsoft.com/office/drawing/2014/main" id="{6B9DF972-1925-42FE-BEA2-A1710545AD26}"/>
              </a:ext>
            </a:extLst>
          </p:cNvPr>
          <p:cNvGrpSpPr/>
          <p:nvPr/>
        </p:nvGrpSpPr>
        <p:grpSpPr>
          <a:xfrm>
            <a:off x="651983" y="1148481"/>
            <a:ext cx="4681718" cy="1600200"/>
            <a:chOff x="651983" y="939108"/>
            <a:chExt cx="4681718" cy="1600200"/>
          </a:xfrm>
        </p:grpSpPr>
        <p:sp>
          <p:nvSpPr>
            <p:cNvPr id="5" name="Rectangle 4">
              <a:extLst>
                <a:ext uri="{FF2B5EF4-FFF2-40B4-BE49-F238E27FC236}">
                  <a16:creationId xmlns:a16="http://schemas.microsoft.com/office/drawing/2014/main" id="{74690592-077C-4EB6-9E61-0D823E99EE65}"/>
                </a:ext>
              </a:extLst>
            </p:cNvPr>
            <p:cNvSpPr/>
            <p:nvPr/>
          </p:nvSpPr>
          <p:spPr>
            <a:xfrm>
              <a:off x="651983" y="939108"/>
              <a:ext cx="4681718"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pic>
          <p:nvPicPr>
            <p:cNvPr id="4" name="Graphic 3">
              <a:extLst>
                <a:ext uri="{FF2B5EF4-FFF2-40B4-BE49-F238E27FC236}">
                  <a16:creationId xmlns:a16="http://schemas.microsoft.com/office/drawing/2014/main" id="{A3863C90-6350-4CE0-8653-C0722D24F0D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90737" y="1211599"/>
              <a:ext cx="1799001" cy="1100759"/>
            </a:xfrm>
            <a:prstGeom prst="rect">
              <a:avLst/>
            </a:prstGeom>
          </p:spPr>
        </p:pic>
        <p:sp>
          <p:nvSpPr>
            <p:cNvPr id="6" name="TextBox 5">
              <a:extLst>
                <a:ext uri="{FF2B5EF4-FFF2-40B4-BE49-F238E27FC236}">
                  <a16:creationId xmlns:a16="http://schemas.microsoft.com/office/drawing/2014/main" id="{1D983286-2C99-4203-A66F-0CACA8CC3ADD}"/>
                </a:ext>
              </a:extLst>
            </p:cNvPr>
            <p:cNvSpPr txBox="1"/>
            <p:nvPr/>
          </p:nvSpPr>
          <p:spPr>
            <a:xfrm>
              <a:off x="2944154" y="1125691"/>
              <a:ext cx="2238113" cy="1200329"/>
            </a:xfrm>
            <a:prstGeom prst="rect">
              <a:avLst/>
            </a:prstGeom>
            <a:noFill/>
          </p:spPr>
          <p:txBody>
            <a:bodyPr wrap="none" rtlCol="0">
              <a:spAutoFit/>
            </a:bodyPr>
            <a:lstStyle/>
            <a:p>
              <a:pPr algn="ctr"/>
              <a:r>
                <a:rPr lang="en-US" sz="5400" b="1" dirty="0">
                  <a:solidFill>
                    <a:schemeClr val="bg1"/>
                  </a:solidFill>
                  <a:latin typeface="Arial Narrow" panose="020B0604020202020204" pitchFamily="34" charset="0"/>
                  <a:cs typeface="Arial Narrow" panose="020B0604020202020204" pitchFamily="34" charset="0"/>
                </a:rPr>
                <a:t>131,000</a:t>
              </a:r>
            </a:p>
            <a:p>
              <a:pPr algn="ctr"/>
              <a:r>
                <a:rPr lang="en-US" dirty="0">
                  <a:solidFill>
                    <a:schemeClr val="bg1"/>
                  </a:solidFill>
                  <a:latin typeface="Rockwell" panose="02060603020205020403" pitchFamily="18" charset="77"/>
                </a:rPr>
                <a:t>PAs in the U.S.</a:t>
              </a:r>
            </a:p>
          </p:txBody>
        </p:sp>
        <p:sp>
          <p:nvSpPr>
            <p:cNvPr id="33" name="TextBox 32">
              <a:extLst>
                <a:ext uri="{FF2B5EF4-FFF2-40B4-BE49-F238E27FC236}">
                  <a16:creationId xmlns:a16="http://schemas.microsoft.com/office/drawing/2014/main" id="{F2102561-4E67-4161-BCD4-8E24869D6E89}"/>
                </a:ext>
              </a:extLst>
            </p:cNvPr>
            <p:cNvSpPr txBox="1"/>
            <p:nvPr/>
          </p:nvSpPr>
          <p:spPr>
            <a:xfrm>
              <a:off x="3678329" y="2302448"/>
              <a:ext cx="832279" cy="215444"/>
            </a:xfrm>
            <a:prstGeom prst="rect">
              <a:avLst/>
            </a:prstGeom>
            <a:noFill/>
          </p:spPr>
          <p:txBody>
            <a:bodyPr wrap="none" rtlCol="0">
              <a:spAutoFit/>
            </a:bodyPr>
            <a:lstStyle/>
            <a:p>
              <a:pPr algn="r"/>
              <a:r>
                <a:rPr lang="en-US" sz="800" i="1" dirty="0">
                  <a:solidFill>
                    <a:schemeClr val="bg1"/>
                  </a:solidFill>
                  <a:latin typeface="Arial" panose="020B0604020202020204" pitchFamily="34" charset="0"/>
                </a:rPr>
                <a:t>NCCPA, 2019</a:t>
              </a:r>
            </a:p>
          </p:txBody>
        </p:sp>
      </p:grpSp>
      <p:sp>
        <p:nvSpPr>
          <p:cNvPr id="38" name="TextBox 37">
            <a:extLst>
              <a:ext uri="{FF2B5EF4-FFF2-40B4-BE49-F238E27FC236}">
                <a16:creationId xmlns:a16="http://schemas.microsoft.com/office/drawing/2014/main" id="{0ECFDF86-891B-471C-B413-4F085D6964D4}"/>
              </a:ext>
            </a:extLst>
          </p:cNvPr>
          <p:cNvSpPr txBox="1"/>
          <p:nvPr/>
        </p:nvSpPr>
        <p:spPr>
          <a:xfrm>
            <a:off x="854242" y="3106257"/>
            <a:ext cx="5907505" cy="400110"/>
          </a:xfrm>
          <a:prstGeom prst="rect">
            <a:avLst/>
          </a:prstGeom>
          <a:noFill/>
        </p:spPr>
        <p:txBody>
          <a:bodyPr wrap="square" rtlCol="0">
            <a:spAutoFit/>
          </a:bodyPr>
          <a:lstStyle/>
          <a:p>
            <a:r>
              <a:rPr lang="en-US" sz="2000" dirty="0">
                <a:solidFill>
                  <a:schemeClr val="tx1">
                    <a:lumMod val="50000"/>
                  </a:schemeClr>
                </a:solidFill>
                <a:latin typeface="Rockwell" panose="02060603020205020403" pitchFamily="18" charset="77"/>
              </a:rPr>
              <a:t>In all 50 states, PAs can:</a:t>
            </a:r>
          </a:p>
        </p:txBody>
      </p:sp>
    </p:spTree>
    <p:extLst>
      <p:ext uri="{BB962C8B-B14F-4D97-AF65-F5344CB8AC3E}">
        <p14:creationId xmlns:p14="http://schemas.microsoft.com/office/powerpoint/2010/main" val="367462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1+#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ppt_x"/>
                                          </p:val>
                                        </p:tav>
                                        <p:tav tm="100000">
                                          <p:val>
                                            <p:strVal val="#ppt_x"/>
                                          </p:val>
                                        </p:tav>
                                      </p:tavLst>
                                    </p:anim>
                                    <p:anim calcmode="lin" valueType="num">
                                      <p:cBhvr additive="base">
                                        <p:cTn id="23" dur="10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5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000" fill="hold"/>
                                        <p:tgtEl>
                                          <p:spTgt spid="29"/>
                                        </p:tgtEl>
                                        <p:attrNameLst>
                                          <p:attrName>ppt_x</p:attrName>
                                        </p:attrNameLst>
                                      </p:cBhvr>
                                      <p:tavLst>
                                        <p:tav tm="0">
                                          <p:val>
                                            <p:strVal val="#ppt_x"/>
                                          </p:val>
                                        </p:tav>
                                        <p:tav tm="100000">
                                          <p:val>
                                            <p:strVal val="#ppt_x"/>
                                          </p:val>
                                        </p:tav>
                                      </p:tavLst>
                                    </p:anim>
                                    <p:anim calcmode="lin" valueType="num">
                                      <p:cBhvr additive="base">
                                        <p:cTn id="31" dur="10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75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1000" fill="hold"/>
                                        <p:tgtEl>
                                          <p:spTgt spid="34"/>
                                        </p:tgtEl>
                                        <p:attrNameLst>
                                          <p:attrName>ppt_x</p:attrName>
                                        </p:attrNameLst>
                                      </p:cBhvr>
                                      <p:tavLst>
                                        <p:tav tm="0">
                                          <p:val>
                                            <p:strVal val="#ppt_x"/>
                                          </p:val>
                                        </p:tav>
                                        <p:tav tm="100000">
                                          <p:val>
                                            <p:strVal val="#ppt_x"/>
                                          </p:val>
                                        </p:tav>
                                      </p:tavLst>
                                    </p:anim>
                                    <p:anim calcmode="lin" valueType="num">
                                      <p:cBhvr additive="base">
                                        <p:cTn id="35" dur="1000" fill="hold"/>
                                        <p:tgtEl>
                                          <p:spTgt spid="3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00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1000" fill="hold"/>
                                        <p:tgtEl>
                                          <p:spTgt spid="35"/>
                                        </p:tgtEl>
                                        <p:attrNameLst>
                                          <p:attrName>ppt_x</p:attrName>
                                        </p:attrNameLst>
                                      </p:cBhvr>
                                      <p:tavLst>
                                        <p:tav tm="0">
                                          <p:val>
                                            <p:strVal val="#ppt_x"/>
                                          </p:val>
                                        </p:tav>
                                        <p:tav tm="100000">
                                          <p:val>
                                            <p:strVal val="#ppt_x"/>
                                          </p:val>
                                        </p:tav>
                                      </p:tavLst>
                                    </p:anim>
                                    <p:anim calcmode="lin" valueType="num">
                                      <p:cBhvr additive="base">
                                        <p:cTn id="39"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C43D9-792F-46A0-A0CF-6B63EBDD7E77}"/>
              </a:ext>
            </a:extLst>
          </p:cNvPr>
          <p:cNvSpPr>
            <a:spLocks noGrp="1"/>
          </p:cNvSpPr>
          <p:nvPr>
            <p:ph type="title"/>
          </p:nvPr>
        </p:nvSpPr>
        <p:spPr/>
        <p:txBody>
          <a:bodyPr>
            <a:normAutofit fontScale="90000"/>
          </a:bodyPr>
          <a:lstStyle/>
          <a:p>
            <a:r>
              <a:rPr lang="en-US" dirty="0"/>
              <a:t>Tremendous Momentum of the Profession</a:t>
            </a:r>
          </a:p>
        </p:txBody>
      </p:sp>
      <p:grpSp>
        <p:nvGrpSpPr>
          <p:cNvPr id="7" name="Group 6">
            <a:extLst>
              <a:ext uri="{FF2B5EF4-FFF2-40B4-BE49-F238E27FC236}">
                <a16:creationId xmlns:a16="http://schemas.microsoft.com/office/drawing/2014/main" id="{063893C9-8B04-4F98-9D86-FF77B1BD9CD7}"/>
              </a:ext>
            </a:extLst>
          </p:cNvPr>
          <p:cNvGrpSpPr/>
          <p:nvPr/>
        </p:nvGrpSpPr>
        <p:grpSpPr>
          <a:xfrm>
            <a:off x="861847" y="997891"/>
            <a:ext cx="2821451" cy="1818778"/>
            <a:chOff x="861847" y="997891"/>
            <a:chExt cx="2821451" cy="1818778"/>
          </a:xfrm>
        </p:grpSpPr>
        <p:sp>
          <p:nvSpPr>
            <p:cNvPr id="8" name="Rectangle 7">
              <a:extLst>
                <a:ext uri="{FF2B5EF4-FFF2-40B4-BE49-F238E27FC236}">
                  <a16:creationId xmlns:a16="http://schemas.microsoft.com/office/drawing/2014/main" id="{50C2E0A6-F86C-4D52-B77A-039D002B344D}"/>
                </a:ext>
              </a:extLst>
            </p:cNvPr>
            <p:cNvSpPr/>
            <p:nvPr/>
          </p:nvSpPr>
          <p:spPr>
            <a:xfrm>
              <a:off x="861847" y="997891"/>
              <a:ext cx="2821451" cy="1818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9" name="TextBox 8">
              <a:extLst>
                <a:ext uri="{FF2B5EF4-FFF2-40B4-BE49-F238E27FC236}">
                  <a16:creationId xmlns:a16="http://schemas.microsoft.com/office/drawing/2014/main" id="{EB1F45E6-3D97-401C-99C3-5F178027E5F1}"/>
                </a:ext>
              </a:extLst>
            </p:cNvPr>
            <p:cNvSpPr txBox="1"/>
            <p:nvPr/>
          </p:nvSpPr>
          <p:spPr>
            <a:xfrm>
              <a:off x="861847" y="1080989"/>
              <a:ext cx="2821451" cy="1661993"/>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Demand for PAs increased more than </a:t>
              </a:r>
              <a:r>
                <a:rPr lang="en-US" sz="4800" b="1" dirty="0">
                  <a:solidFill>
                    <a:schemeClr val="bg1"/>
                  </a:solidFill>
                  <a:latin typeface="Arial Narrow" panose="020B0604020202020204" pitchFamily="34" charset="0"/>
                </a:rPr>
                <a:t>300%</a:t>
              </a:r>
            </a:p>
            <a:p>
              <a:pPr algn="ctr"/>
              <a:r>
                <a:rPr lang="en-US" dirty="0">
                  <a:solidFill>
                    <a:schemeClr val="bg1"/>
                  </a:solidFill>
                  <a:latin typeface="Rockwell" panose="02060603020205020403" pitchFamily="18" charset="77"/>
                </a:rPr>
                <a:t>from 2011 to 2014</a:t>
              </a:r>
            </a:p>
          </p:txBody>
        </p:sp>
      </p:grpSp>
      <p:grpSp>
        <p:nvGrpSpPr>
          <p:cNvPr id="10" name="Group 9">
            <a:extLst>
              <a:ext uri="{FF2B5EF4-FFF2-40B4-BE49-F238E27FC236}">
                <a16:creationId xmlns:a16="http://schemas.microsoft.com/office/drawing/2014/main" id="{4440F78A-9069-485D-B076-1D6CD7BC1EA5}"/>
              </a:ext>
            </a:extLst>
          </p:cNvPr>
          <p:cNvGrpSpPr/>
          <p:nvPr/>
        </p:nvGrpSpPr>
        <p:grpSpPr>
          <a:xfrm>
            <a:off x="861847" y="2924394"/>
            <a:ext cx="2821451" cy="1491678"/>
            <a:chOff x="861847" y="2924394"/>
            <a:chExt cx="2821451" cy="1491678"/>
          </a:xfrm>
        </p:grpSpPr>
        <p:sp>
          <p:nvSpPr>
            <p:cNvPr id="11" name="Rectangle 10">
              <a:extLst>
                <a:ext uri="{FF2B5EF4-FFF2-40B4-BE49-F238E27FC236}">
                  <a16:creationId xmlns:a16="http://schemas.microsoft.com/office/drawing/2014/main" id="{C7913BD3-6315-44B8-8A50-ED844B936D75}"/>
                </a:ext>
              </a:extLst>
            </p:cNvPr>
            <p:cNvSpPr/>
            <p:nvPr/>
          </p:nvSpPr>
          <p:spPr>
            <a:xfrm>
              <a:off x="861847" y="2924394"/>
              <a:ext cx="2821451" cy="14916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2" name="TextBox 11">
              <a:extLst>
                <a:ext uri="{FF2B5EF4-FFF2-40B4-BE49-F238E27FC236}">
                  <a16:creationId xmlns:a16="http://schemas.microsoft.com/office/drawing/2014/main" id="{3425874C-1080-4325-A025-D3D41B955B01}"/>
                </a:ext>
              </a:extLst>
            </p:cNvPr>
            <p:cNvSpPr txBox="1"/>
            <p:nvPr/>
          </p:nvSpPr>
          <p:spPr>
            <a:xfrm>
              <a:off x="861847" y="3007491"/>
              <a:ext cx="2821451" cy="1384995"/>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Employment of PAs is projected to increase </a:t>
              </a:r>
              <a:r>
                <a:rPr lang="en-US" sz="4800" b="1" dirty="0">
                  <a:solidFill>
                    <a:schemeClr val="bg1"/>
                  </a:solidFill>
                  <a:latin typeface="Arial Narrow" panose="020B0604020202020204" pitchFamily="34" charset="0"/>
                </a:rPr>
                <a:t>37% </a:t>
              </a:r>
              <a:r>
                <a:rPr lang="en-US" dirty="0">
                  <a:solidFill>
                    <a:schemeClr val="bg1"/>
                  </a:solidFill>
                  <a:latin typeface="Rockwell" panose="02060603020205020403" pitchFamily="18" charset="77"/>
                </a:rPr>
                <a:t>by 2026</a:t>
              </a:r>
            </a:p>
          </p:txBody>
        </p:sp>
      </p:grpSp>
      <p:grpSp>
        <p:nvGrpSpPr>
          <p:cNvPr id="13" name="Group 12">
            <a:extLst>
              <a:ext uri="{FF2B5EF4-FFF2-40B4-BE49-F238E27FC236}">
                <a16:creationId xmlns:a16="http://schemas.microsoft.com/office/drawing/2014/main" id="{3B3C7603-3AFE-4415-A78D-7014BDADC74D}"/>
              </a:ext>
            </a:extLst>
          </p:cNvPr>
          <p:cNvGrpSpPr/>
          <p:nvPr/>
        </p:nvGrpSpPr>
        <p:grpSpPr>
          <a:xfrm>
            <a:off x="861847" y="4537806"/>
            <a:ext cx="2821451" cy="1818778"/>
            <a:chOff x="861847" y="4537806"/>
            <a:chExt cx="2821451" cy="1818778"/>
          </a:xfrm>
        </p:grpSpPr>
        <p:sp>
          <p:nvSpPr>
            <p:cNvPr id="14" name="Rectangle 13">
              <a:extLst>
                <a:ext uri="{FF2B5EF4-FFF2-40B4-BE49-F238E27FC236}">
                  <a16:creationId xmlns:a16="http://schemas.microsoft.com/office/drawing/2014/main" id="{F436B006-88E2-4DCB-BBBB-1282E9A9B299}"/>
                </a:ext>
              </a:extLst>
            </p:cNvPr>
            <p:cNvSpPr/>
            <p:nvPr/>
          </p:nvSpPr>
          <p:spPr>
            <a:xfrm>
              <a:off x="861847" y="4537806"/>
              <a:ext cx="2821451" cy="1818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5" name="TextBox 14">
              <a:extLst>
                <a:ext uri="{FF2B5EF4-FFF2-40B4-BE49-F238E27FC236}">
                  <a16:creationId xmlns:a16="http://schemas.microsoft.com/office/drawing/2014/main" id="{07DEA710-0E55-4E0B-A3BD-51A04DDD6A35}"/>
                </a:ext>
              </a:extLst>
            </p:cNvPr>
            <p:cNvSpPr txBox="1"/>
            <p:nvPr/>
          </p:nvSpPr>
          <p:spPr>
            <a:xfrm>
              <a:off x="861847" y="4620904"/>
              <a:ext cx="2821451" cy="1661993"/>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Multiple job offers are received by </a:t>
              </a:r>
            </a:p>
            <a:p>
              <a:pPr algn="ctr"/>
              <a:r>
                <a:rPr lang="en-US" sz="4800" b="1" spc="-150" dirty="0">
                  <a:solidFill>
                    <a:schemeClr val="bg1"/>
                  </a:solidFill>
                  <a:latin typeface="Arial Narrow" panose="020B0604020202020204" pitchFamily="34" charset="0"/>
                </a:rPr>
                <a:t>76% </a:t>
              </a:r>
              <a:r>
                <a:rPr lang="en-US" dirty="0">
                  <a:solidFill>
                    <a:schemeClr val="bg1"/>
                  </a:solidFill>
                  <a:latin typeface="Rockwell" panose="02060603020205020403" pitchFamily="18" charset="77"/>
                </a:rPr>
                <a:t>of PAs </a:t>
              </a:r>
              <a:br>
                <a:rPr lang="en-US" dirty="0">
                  <a:solidFill>
                    <a:schemeClr val="bg1"/>
                  </a:solidFill>
                  <a:latin typeface="Rockwell" panose="02060603020205020403" pitchFamily="18" charset="77"/>
                </a:rPr>
              </a:br>
              <a:r>
                <a:rPr lang="en-US" dirty="0">
                  <a:solidFill>
                    <a:schemeClr val="bg1"/>
                  </a:solidFill>
                  <a:latin typeface="Rockwell" panose="02060603020205020403" pitchFamily="18" charset="77"/>
                </a:rPr>
                <a:t>upon graduation</a:t>
              </a:r>
            </a:p>
          </p:txBody>
        </p:sp>
      </p:grpSp>
      <p:grpSp>
        <p:nvGrpSpPr>
          <p:cNvPr id="16" name="Group 15">
            <a:extLst>
              <a:ext uri="{FF2B5EF4-FFF2-40B4-BE49-F238E27FC236}">
                <a16:creationId xmlns:a16="http://schemas.microsoft.com/office/drawing/2014/main" id="{87B59E31-0EB5-4347-B942-292EC1ECF969}"/>
              </a:ext>
            </a:extLst>
          </p:cNvPr>
          <p:cNvGrpSpPr/>
          <p:nvPr/>
        </p:nvGrpSpPr>
        <p:grpSpPr>
          <a:xfrm>
            <a:off x="4107244" y="1449442"/>
            <a:ext cx="3977511" cy="3959116"/>
            <a:chOff x="4107244" y="1449442"/>
            <a:chExt cx="3977511" cy="3959116"/>
          </a:xfrm>
        </p:grpSpPr>
        <p:sp>
          <p:nvSpPr>
            <p:cNvPr id="17" name="Oval 16">
              <a:extLst>
                <a:ext uri="{FF2B5EF4-FFF2-40B4-BE49-F238E27FC236}">
                  <a16:creationId xmlns:a16="http://schemas.microsoft.com/office/drawing/2014/main" id="{75FE4B55-88BB-48DC-B207-F48726E9C27C}"/>
                </a:ext>
              </a:extLst>
            </p:cNvPr>
            <p:cNvSpPr/>
            <p:nvPr/>
          </p:nvSpPr>
          <p:spPr>
            <a:xfrm>
              <a:off x="4107244" y="1449442"/>
              <a:ext cx="3977511" cy="3959116"/>
            </a:xfrm>
            <a:prstGeom prst="ellipse">
              <a:avLst/>
            </a:prstGeom>
            <a:solidFill>
              <a:srgbClr val="0094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8" name="Oval 17">
              <a:extLst>
                <a:ext uri="{FF2B5EF4-FFF2-40B4-BE49-F238E27FC236}">
                  <a16:creationId xmlns:a16="http://schemas.microsoft.com/office/drawing/2014/main" id="{34DA5952-F142-4C35-8561-6284B35C76C1}"/>
                </a:ext>
              </a:extLst>
            </p:cNvPr>
            <p:cNvSpPr/>
            <p:nvPr/>
          </p:nvSpPr>
          <p:spPr>
            <a:xfrm>
              <a:off x="4331575" y="1664576"/>
              <a:ext cx="3528848" cy="3528848"/>
            </a:xfrm>
            <a:prstGeom prst="ellipse">
              <a:avLst/>
            </a:prstGeom>
            <a:solidFill>
              <a:srgbClr val="009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9" name="Oval 18">
              <a:extLst>
                <a:ext uri="{FF2B5EF4-FFF2-40B4-BE49-F238E27FC236}">
                  <a16:creationId xmlns:a16="http://schemas.microsoft.com/office/drawing/2014/main" id="{4E4C1393-2152-4B5D-94E8-C7AB38CEC5CF}"/>
                </a:ext>
              </a:extLst>
            </p:cNvPr>
            <p:cNvSpPr/>
            <p:nvPr/>
          </p:nvSpPr>
          <p:spPr>
            <a:xfrm>
              <a:off x="4540469" y="1873469"/>
              <a:ext cx="3111062" cy="3111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pic>
          <p:nvPicPr>
            <p:cNvPr id="20" name="Graphic 19">
              <a:extLst>
                <a:ext uri="{FF2B5EF4-FFF2-40B4-BE49-F238E27FC236}">
                  <a16:creationId xmlns:a16="http://schemas.microsoft.com/office/drawing/2014/main" id="{A71A1FE7-91B3-4649-9715-54656923B9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6682" y="2214341"/>
              <a:ext cx="2504911" cy="2420476"/>
            </a:xfrm>
            <a:prstGeom prst="rect">
              <a:avLst/>
            </a:prstGeom>
          </p:spPr>
        </p:pic>
      </p:grpSp>
      <p:grpSp>
        <p:nvGrpSpPr>
          <p:cNvPr id="21" name="Group 20">
            <a:extLst>
              <a:ext uri="{FF2B5EF4-FFF2-40B4-BE49-F238E27FC236}">
                <a16:creationId xmlns:a16="http://schemas.microsoft.com/office/drawing/2014/main" id="{0E4426DD-5980-42BE-9475-47E5D0C85F41}"/>
              </a:ext>
            </a:extLst>
          </p:cNvPr>
          <p:cNvGrpSpPr/>
          <p:nvPr/>
        </p:nvGrpSpPr>
        <p:grpSpPr>
          <a:xfrm>
            <a:off x="8508701" y="1506400"/>
            <a:ext cx="3416075" cy="1160216"/>
            <a:chOff x="8508701" y="997892"/>
            <a:chExt cx="3416075" cy="1160216"/>
          </a:xfrm>
        </p:grpSpPr>
        <p:sp>
          <p:nvSpPr>
            <p:cNvPr id="22" name="Rectangle 21">
              <a:extLst>
                <a:ext uri="{FF2B5EF4-FFF2-40B4-BE49-F238E27FC236}">
                  <a16:creationId xmlns:a16="http://schemas.microsoft.com/office/drawing/2014/main" id="{25DAC04A-A8DD-4061-8951-2163FAD1F2BD}"/>
                </a:ext>
              </a:extLst>
            </p:cNvPr>
            <p:cNvSpPr/>
            <p:nvPr/>
          </p:nvSpPr>
          <p:spPr>
            <a:xfrm>
              <a:off x="8508701" y="997892"/>
              <a:ext cx="3416075" cy="1160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pic>
          <p:nvPicPr>
            <p:cNvPr id="23" name="Graphic 22">
              <a:extLst>
                <a:ext uri="{FF2B5EF4-FFF2-40B4-BE49-F238E27FC236}">
                  <a16:creationId xmlns:a16="http://schemas.microsoft.com/office/drawing/2014/main" id="{E4E43CAC-9224-4010-A0F5-95E14DF593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3387" y="1121683"/>
              <a:ext cx="638175" cy="838200"/>
            </a:xfrm>
            <a:prstGeom prst="rect">
              <a:avLst/>
            </a:prstGeom>
          </p:spPr>
        </p:pic>
        <p:sp>
          <p:nvSpPr>
            <p:cNvPr id="24" name="TextBox 23">
              <a:extLst>
                <a:ext uri="{FF2B5EF4-FFF2-40B4-BE49-F238E27FC236}">
                  <a16:creationId xmlns:a16="http://schemas.microsoft.com/office/drawing/2014/main" id="{50A195CC-1AE4-4A1E-BB17-A361FC098777}"/>
                </a:ext>
              </a:extLst>
            </p:cNvPr>
            <p:cNvSpPr txBox="1"/>
            <p:nvPr/>
          </p:nvSpPr>
          <p:spPr>
            <a:xfrm>
              <a:off x="9316248" y="1121683"/>
              <a:ext cx="2608528" cy="923330"/>
            </a:xfrm>
            <a:prstGeom prst="rect">
              <a:avLst/>
            </a:prstGeom>
            <a:noFill/>
          </p:spPr>
          <p:txBody>
            <a:bodyPr wrap="square" rtlCol="0">
              <a:spAutoFit/>
            </a:bodyPr>
            <a:lstStyle/>
            <a:p>
              <a:r>
                <a:rPr lang="en-US" b="1" dirty="0">
                  <a:solidFill>
                    <a:schemeClr val="bg1"/>
                  </a:solidFill>
                  <a:latin typeface="Rockwell" panose="02060603020205020403" pitchFamily="18" charset="77"/>
                </a:rPr>
                <a:t>Best 100 Jobs List</a:t>
              </a:r>
            </a:p>
            <a:p>
              <a:r>
                <a:rPr lang="en-US" dirty="0">
                  <a:solidFill>
                    <a:schemeClr val="bg1"/>
                  </a:solidFill>
                  <a:latin typeface="Arial Narrow" panose="020B0604020202020204" pitchFamily="34" charset="0"/>
                  <a:ea typeface="DIN Condensed Light" panose="020B0506040000020204" pitchFamily="34" charset="0"/>
                </a:rPr>
                <a:t>US News &amp; World Report</a:t>
              </a:r>
            </a:p>
            <a:p>
              <a:r>
                <a:rPr lang="en-US" dirty="0">
                  <a:solidFill>
                    <a:schemeClr val="bg1"/>
                  </a:solidFill>
                  <a:latin typeface="Arial Narrow" panose="020B0604020202020204" pitchFamily="34" charset="0"/>
                  <a:ea typeface="DIN Condensed Light" panose="020B0506040000020204" pitchFamily="34" charset="0"/>
                </a:rPr>
                <a:t>2019</a:t>
              </a:r>
            </a:p>
          </p:txBody>
        </p:sp>
      </p:grpSp>
      <p:grpSp>
        <p:nvGrpSpPr>
          <p:cNvPr id="33" name="Group 32">
            <a:extLst>
              <a:ext uri="{FF2B5EF4-FFF2-40B4-BE49-F238E27FC236}">
                <a16:creationId xmlns:a16="http://schemas.microsoft.com/office/drawing/2014/main" id="{90A2985B-0717-4357-A747-AB43A10F0787}"/>
              </a:ext>
            </a:extLst>
          </p:cNvPr>
          <p:cNvGrpSpPr/>
          <p:nvPr/>
        </p:nvGrpSpPr>
        <p:grpSpPr>
          <a:xfrm>
            <a:off x="8508699" y="4234385"/>
            <a:ext cx="3416075" cy="1413209"/>
            <a:chOff x="8508699" y="5066765"/>
            <a:chExt cx="3416075" cy="1413209"/>
          </a:xfrm>
        </p:grpSpPr>
        <p:sp>
          <p:nvSpPr>
            <p:cNvPr id="34" name="Rectangle 33">
              <a:extLst>
                <a:ext uri="{FF2B5EF4-FFF2-40B4-BE49-F238E27FC236}">
                  <a16:creationId xmlns:a16="http://schemas.microsoft.com/office/drawing/2014/main" id="{3023B0C5-2395-4239-AE21-5722A58E2C6C}"/>
                </a:ext>
              </a:extLst>
            </p:cNvPr>
            <p:cNvSpPr/>
            <p:nvPr/>
          </p:nvSpPr>
          <p:spPr>
            <a:xfrm>
              <a:off x="8508699" y="5066765"/>
              <a:ext cx="3416075" cy="1413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pic>
          <p:nvPicPr>
            <p:cNvPr id="35" name="Graphic 34">
              <a:extLst>
                <a:ext uri="{FF2B5EF4-FFF2-40B4-BE49-F238E27FC236}">
                  <a16:creationId xmlns:a16="http://schemas.microsoft.com/office/drawing/2014/main" id="{63E8D909-1A5B-4C15-BD88-DB441A6CAB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3387" y="5233832"/>
              <a:ext cx="638175" cy="838200"/>
            </a:xfrm>
            <a:prstGeom prst="rect">
              <a:avLst/>
            </a:prstGeom>
          </p:spPr>
        </p:pic>
        <p:sp>
          <p:nvSpPr>
            <p:cNvPr id="36" name="TextBox 35">
              <a:extLst>
                <a:ext uri="{FF2B5EF4-FFF2-40B4-BE49-F238E27FC236}">
                  <a16:creationId xmlns:a16="http://schemas.microsoft.com/office/drawing/2014/main" id="{394901ED-8039-4194-A2A8-15879F7A9371}"/>
                </a:ext>
              </a:extLst>
            </p:cNvPr>
            <p:cNvSpPr txBox="1"/>
            <p:nvPr/>
          </p:nvSpPr>
          <p:spPr>
            <a:xfrm>
              <a:off x="9316248" y="5189640"/>
              <a:ext cx="2608526" cy="1200329"/>
            </a:xfrm>
            <a:prstGeom prst="rect">
              <a:avLst/>
            </a:prstGeom>
            <a:noFill/>
          </p:spPr>
          <p:txBody>
            <a:bodyPr wrap="square" rtlCol="0">
              <a:spAutoFit/>
            </a:bodyPr>
            <a:lstStyle/>
            <a:p>
              <a:r>
                <a:rPr lang="en-US" b="1" dirty="0">
                  <a:solidFill>
                    <a:schemeClr val="bg1"/>
                  </a:solidFill>
                  <a:latin typeface="Rockwell" panose="02060603020205020403" pitchFamily="18" charset="77"/>
                </a:rPr>
                <a:t>Fastest Growing Jobs</a:t>
              </a:r>
            </a:p>
            <a:p>
              <a:r>
                <a:rPr lang="en-US" dirty="0">
                  <a:solidFill>
                    <a:schemeClr val="bg1"/>
                  </a:solidFill>
                  <a:latin typeface="Arial Narrow" panose="020B0604020202020204" pitchFamily="34" charset="0"/>
                </a:rPr>
                <a:t>In America</a:t>
              </a:r>
            </a:p>
            <a:p>
              <a:r>
                <a:rPr lang="en-US" dirty="0">
                  <a:solidFill>
                    <a:schemeClr val="bg1"/>
                  </a:solidFill>
                  <a:latin typeface="Arial Narrow" panose="020B0604020202020204" pitchFamily="34" charset="0"/>
                  <a:ea typeface="DIN Condensed Light" panose="020B0506040000020204" pitchFamily="34" charset="0"/>
                </a:rPr>
                <a:t>Bureau of Labor Statistics</a:t>
              </a:r>
            </a:p>
            <a:p>
              <a:r>
                <a:rPr lang="en-US" dirty="0">
                  <a:solidFill>
                    <a:schemeClr val="bg1"/>
                  </a:solidFill>
                  <a:latin typeface="Arial Narrow" panose="020B0604020202020204" pitchFamily="34" charset="0"/>
                  <a:ea typeface="DIN Condensed Light" panose="020B0506040000020204" pitchFamily="34" charset="0"/>
                </a:rPr>
                <a:t>2018</a:t>
              </a:r>
            </a:p>
          </p:txBody>
        </p:sp>
      </p:grpSp>
      <p:sp>
        <p:nvSpPr>
          <p:cNvPr id="29" name="Slide Number Placeholder 5">
            <a:extLst>
              <a:ext uri="{FF2B5EF4-FFF2-40B4-BE49-F238E27FC236}">
                <a16:creationId xmlns:a16="http://schemas.microsoft.com/office/drawing/2014/main" id="{C36E4AFE-1461-4C0E-A779-A4CE8D998C5C}"/>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algn="ctr"/>
            <a:fld id="{C0F8539E-2858-43AB-BA9D-8F72C138F5B5}" type="slidenum">
              <a:rPr lang="en-US" smtClean="0"/>
              <a:pPr algn="ctr"/>
              <a:t>5</a:t>
            </a:fld>
            <a:endParaRPr lang="en-US" dirty="0"/>
          </a:p>
        </p:txBody>
      </p:sp>
      <p:grpSp>
        <p:nvGrpSpPr>
          <p:cNvPr id="4" name="Group 3">
            <a:extLst>
              <a:ext uri="{FF2B5EF4-FFF2-40B4-BE49-F238E27FC236}">
                <a16:creationId xmlns:a16="http://schemas.microsoft.com/office/drawing/2014/main" id="{67810183-5A62-485D-B2A2-F388AB51D1AB}"/>
              </a:ext>
            </a:extLst>
          </p:cNvPr>
          <p:cNvGrpSpPr/>
          <p:nvPr/>
        </p:nvGrpSpPr>
        <p:grpSpPr>
          <a:xfrm>
            <a:off x="8508700" y="2791378"/>
            <a:ext cx="3416076" cy="1329185"/>
            <a:chOff x="8508700" y="2815195"/>
            <a:chExt cx="3416076" cy="1329185"/>
          </a:xfrm>
        </p:grpSpPr>
        <p:grpSp>
          <p:nvGrpSpPr>
            <p:cNvPr id="25" name="Group 24">
              <a:extLst>
                <a:ext uri="{FF2B5EF4-FFF2-40B4-BE49-F238E27FC236}">
                  <a16:creationId xmlns:a16="http://schemas.microsoft.com/office/drawing/2014/main" id="{64424BE6-754A-4068-B9F0-D18E5B69653C}"/>
                </a:ext>
              </a:extLst>
            </p:cNvPr>
            <p:cNvGrpSpPr/>
            <p:nvPr/>
          </p:nvGrpSpPr>
          <p:grpSpPr>
            <a:xfrm>
              <a:off x="8508700" y="2815195"/>
              <a:ext cx="3416076" cy="1329185"/>
              <a:chOff x="8508700" y="2206605"/>
              <a:chExt cx="3416076" cy="1329185"/>
            </a:xfrm>
          </p:grpSpPr>
          <p:sp>
            <p:nvSpPr>
              <p:cNvPr id="26" name="Rectangle 25">
                <a:extLst>
                  <a:ext uri="{FF2B5EF4-FFF2-40B4-BE49-F238E27FC236}">
                    <a16:creationId xmlns:a16="http://schemas.microsoft.com/office/drawing/2014/main" id="{EB3560A3-5F64-407F-B20E-8A360AD2AE70}"/>
                  </a:ext>
                </a:extLst>
              </p:cNvPr>
              <p:cNvSpPr/>
              <p:nvPr/>
            </p:nvSpPr>
            <p:spPr>
              <a:xfrm>
                <a:off x="8508700" y="2206605"/>
                <a:ext cx="3416076" cy="132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28" name="TextBox 27">
                <a:extLst>
                  <a:ext uri="{FF2B5EF4-FFF2-40B4-BE49-F238E27FC236}">
                    <a16:creationId xmlns:a16="http://schemas.microsoft.com/office/drawing/2014/main" id="{47432A3C-F098-482C-9AB3-AA0E21138CD6}"/>
                  </a:ext>
                </a:extLst>
              </p:cNvPr>
              <p:cNvSpPr txBox="1"/>
              <p:nvPr/>
            </p:nvSpPr>
            <p:spPr>
              <a:xfrm>
                <a:off x="9316248" y="2286863"/>
                <a:ext cx="2608526" cy="1200329"/>
              </a:xfrm>
              <a:prstGeom prst="rect">
                <a:avLst/>
              </a:prstGeom>
              <a:noFill/>
            </p:spPr>
            <p:txBody>
              <a:bodyPr wrap="square" rtlCol="0">
                <a:spAutoFit/>
              </a:bodyPr>
              <a:lstStyle/>
              <a:p>
                <a:r>
                  <a:rPr lang="en-US" b="1" dirty="0">
                    <a:solidFill>
                      <a:schemeClr val="bg1"/>
                    </a:solidFill>
                    <a:latin typeface="Rockwell" panose="02060603020205020403" pitchFamily="18" charset="77"/>
                  </a:rPr>
                  <a:t>Best Healthcare Jobs List</a:t>
                </a:r>
              </a:p>
              <a:p>
                <a:r>
                  <a:rPr lang="en-US" dirty="0">
                    <a:solidFill>
                      <a:schemeClr val="bg1"/>
                    </a:solidFill>
                    <a:latin typeface="Arial Narrow" panose="020B0604020202020204" pitchFamily="34" charset="0"/>
                    <a:ea typeface="DIN Condensed Light" panose="020B0506040000020204" pitchFamily="34" charset="0"/>
                  </a:rPr>
                  <a:t>US News &amp; World Report</a:t>
                </a:r>
              </a:p>
              <a:p>
                <a:r>
                  <a:rPr lang="en-US" dirty="0">
                    <a:solidFill>
                      <a:schemeClr val="bg1"/>
                    </a:solidFill>
                    <a:latin typeface="Arial Narrow" panose="020B0604020202020204" pitchFamily="34" charset="0"/>
                    <a:ea typeface="DIN Condensed Light" panose="020B0506040000020204" pitchFamily="34" charset="0"/>
                  </a:rPr>
                  <a:t>2019</a:t>
                </a:r>
              </a:p>
            </p:txBody>
          </p:sp>
        </p:grpSp>
        <p:pic>
          <p:nvPicPr>
            <p:cNvPr id="2" name="Graphic 1">
              <a:extLst>
                <a:ext uri="{FF2B5EF4-FFF2-40B4-BE49-F238E27FC236}">
                  <a16:creationId xmlns:a16="http://schemas.microsoft.com/office/drawing/2014/main" id="{891C4F5A-B8E6-42E1-B667-0A4F1E66C2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03920" y="2942497"/>
              <a:ext cx="617110" cy="829242"/>
            </a:xfrm>
            <a:prstGeom prst="rect">
              <a:avLst/>
            </a:prstGeom>
          </p:spPr>
        </p:pic>
      </p:grpSp>
    </p:spTree>
    <p:extLst>
      <p:ext uri="{BB962C8B-B14F-4D97-AF65-F5344CB8AC3E}">
        <p14:creationId xmlns:p14="http://schemas.microsoft.com/office/powerpoint/2010/main" val="14609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par>
                                <p:cTn id="10" presetID="2" presetClass="entr" presetSubtype="4"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250"/>
                            </p:stCondLst>
                            <p:childTnLst>
                              <p:par>
                                <p:cTn id="23" presetID="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ppt_x"/>
                                          </p:val>
                                        </p:tav>
                                        <p:tav tm="100000">
                                          <p:val>
                                            <p:strVal val="#ppt_x"/>
                                          </p:val>
                                        </p:tav>
                                      </p:tavLst>
                                    </p:anim>
                                    <p:anim calcmode="lin" valueType="num">
                                      <p:cBhvr additive="base">
                                        <p:cTn id="26" dur="10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ppt_x"/>
                                          </p:val>
                                        </p:tav>
                                        <p:tav tm="100000">
                                          <p:val>
                                            <p:strVal val="#ppt_x"/>
                                          </p:val>
                                        </p:tav>
                                      </p:tavLst>
                                    </p:anim>
                                    <p:anim calcmode="lin" valueType="num">
                                      <p:cBhvr additive="base">
                                        <p:cTn id="30" dur="10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000" fill="hold"/>
                                        <p:tgtEl>
                                          <p:spTgt spid="33"/>
                                        </p:tgtEl>
                                        <p:attrNameLst>
                                          <p:attrName>ppt_x</p:attrName>
                                        </p:attrNameLst>
                                      </p:cBhvr>
                                      <p:tavLst>
                                        <p:tav tm="0">
                                          <p:val>
                                            <p:strVal val="#ppt_x"/>
                                          </p:val>
                                        </p:tav>
                                        <p:tav tm="100000">
                                          <p:val>
                                            <p:strVal val="#ppt_x"/>
                                          </p:val>
                                        </p:tav>
                                      </p:tavLst>
                                    </p:anim>
                                    <p:anim calcmode="lin" valueType="num">
                                      <p:cBhvr additive="base">
                                        <p:cTn id="3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DB6888-D91D-4755-96F1-A435CF0CA2D2}"/>
              </a:ext>
            </a:extLst>
          </p:cNvPr>
          <p:cNvSpPr>
            <a:spLocks noGrp="1"/>
          </p:cNvSpPr>
          <p:nvPr>
            <p:ph type="title"/>
          </p:nvPr>
        </p:nvSpPr>
        <p:spPr>
          <a:xfrm>
            <a:off x="322197" y="7138"/>
            <a:ext cx="11869803" cy="941483"/>
          </a:xfrm>
        </p:spPr>
        <p:txBody>
          <a:bodyPr/>
          <a:lstStyle/>
          <a:p>
            <a:r>
              <a:rPr lang="en-US" dirty="0"/>
              <a:t>Healthcare CEOs Recognize PA Value</a:t>
            </a:r>
          </a:p>
        </p:txBody>
      </p:sp>
      <p:sp>
        <p:nvSpPr>
          <p:cNvPr id="4" name="Rectangle 3">
            <a:extLst>
              <a:ext uri="{FF2B5EF4-FFF2-40B4-BE49-F238E27FC236}">
                <a16:creationId xmlns:a16="http://schemas.microsoft.com/office/drawing/2014/main" id="{CECC04FB-7F52-4DAD-BEC2-B4792D67552A}"/>
              </a:ext>
            </a:extLst>
          </p:cNvPr>
          <p:cNvSpPr/>
          <p:nvPr/>
        </p:nvSpPr>
        <p:spPr>
          <a:xfrm>
            <a:off x="644916" y="1088858"/>
            <a:ext cx="5773803" cy="4680284"/>
          </a:xfrm>
          <a:prstGeom prst="rect">
            <a:avLst/>
          </a:prstGeom>
          <a:gradFill flip="none" rotWithShape="1">
            <a:gsLst>
              <a:gs pos="3000">
                <a:schemeClr val="accent3">
                  <a:shade val="30000"/>
                  <a:satMod val="115000"/>
                </a:schemeClr>
              </a:gs>
              <a:gs pos="25000">
                <a:schemeClr val="accent3">
                  <a:shade val="67500"/>
                  <a:satMod val="115000"/>
                </a:schemeClr>
              </a:gs>
              <a:gs pos="100000">
                <a:schemeClr val="accent3">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5" name="Rectangle 4">
            <a:extLst>
              <a:ext uri="{FF2B5EF4-FFF2-40B4-BE49-F238E27FC236}">
                <a16:creationId xmlns:a16="http://schemas.microsoft.com/office/drawing/2014/main" id="{62C992B9-B68A-49D6-AF92-0BE6F92379BB}"/>
              </a:ext>
            </a:extLst>
          </p:cNvPr>
          <p:cNvSpPr/>
          <p:nvPr/>
        </p:nvSpPr>
        <p:spPr>
          <a:xfrm>
            <a:off x="6622711" y="1088858"/>
            <a:ext cx="5297134" cy="4680284"/>
          </a:xfrm>
          <a:prstGeom prst="rect">
            <a:avLst/>
          </a:prstGeom>
          <a:gradFill flip="none" rotWithShape="1">
            <a:gsLst>
              <a:gs pos="0">
                <a:schemeClr val="accent4">
                  <a:shade val="30000"/>
                  <a:satMod val="115000"/>
                </a:schemeClr>
              </a:gs>
              <a:gs pos="25000">
                <a:schemeClr val="accent4">
                  <a:shade val="67500"/>
                  <a:satMod val="115000"/>
                </a:schemeClr>
              </a:gs>
              <a:gs pos="100000">
                <a:schemeClr val="accent4">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6" name="TextBox 5">
            <a:extLst>
              <a:ext uri="{FF2B5EF4-FFF2-40B4-BE49-F238E27FC236}">
                <a16:creationId xmlns:a16="http://schemas.microsoft.com/office/drawing/2014/main" id="{3C2528BB-154C-432F-91E7-5A5A32BB2CC3}"/>
              </a:ext>
            </a:extLst>
          </p:cNvPr>
          <p:cNvSpPr txBox="1"/>
          <p:nvPr/>
        </p:nvSpPr>
        <p:spPr>
          <a:xfrm>
            <a:off x="644915" y="1837047"/>
            <a:ext cx="5773803" cy="1428853"/>
          </a:xfrm>
          <a:prstGeom prst="rect">
            <a:avLst/>
          </a:prstGeom>
          <a:noFill/>
        </p:spPr>
        <p:txBody>
          <a:bodyPr wrap="square" rtlCol="0">
            <a:spAutoFit/>
          </a:bodyPr>
          <a:lstStyle/>
          <a:p>
            <a:pPr algn="ctr">
              <a:lnSpc>
                <a:spcPts val="5400"/>
              </a:lnSpc>
            </a:pPr>
            <a:r>
              <a:rPr lang="en-US" sz="4400" b="1" dirty="0">
                <a:solidFill>
                  <a:schemeClr val="bg1"/>
                </a:solidFill>
                <a:latin typeface="Arial Narrow" panose="020B0604020202020204" pitchFamily="34" charset="0"/>
              </a:rPr>
              <a:t>MAXIMIZATION </a:t>
            </a:r>
            <a:br>
              <a:rPr lang="en-US" sz="4400" b="1" dirty="0">
                <a:solidFill>
                  <a:schemeClr val="bg1"/>
                </a:solidFill>
                <a:latin typeface="Arial Narrow" panose="020B0604020202020204" pitchFamily="34" charset="0"/>
              </a:rPr>
            </a:br>
            <a:r>
              <a:rPr lang="en-US" sz="4400" b="1" dirty="0">
                <a:solidFill>
                  <a:schemeClr val="bg1"/>
                </a:solidFill>
                <a:latin typeface="Arial Narrow" panose="020B0604020202020204" pitchFamily="34" charset="0"/>
              </a:rPr>
              <a:t>OF PAs and NPs</a:t>
            </a:r>
            <a:endParaRPr lang="en-US" sz="2800" b="1" dirty="0">
              <a:solidFill>
                <a:schemeClr val="bg1"/>
              </a:solidFill>
              <a:latin typeface="Arial Narrow" panose="020B0604020202020204" pitchFamily="34" charset="0"/>
            </a:endParaRPr>
          </a:p>
        </p:txBody>
      </p:sp>
      <p:sp>
        <p:nvSpPr>
          <p:cNvPr id="11" name="TextBox 10">
            <a:extLst>
              <a:ext uri="{FF2B5EF4-FFF2-40B4-BE49-F238E27FC236}">
                <a16:creationId xmlns:a16="http://schemas.microsoft.com/office/drawing/2014/main" id="{0FBA7FE1-E41E-455C-A4DF-858C99345C52}"/>
              </a:ext>
            </a:extLst>
          </p:cNvPr>
          <p:cNvSpPr txBox="1"/>
          <p:nvPr/>
        </p:nvSpPr>
        <p:spPr>
          <a:xfrm>
            <a:off x="829340" y="4732494"/>
            <a:ext cx="5415515" cy="646331"/>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for CFOs Becker’s Review </a:t>
            </a:r>
            <a:br>
              <a:rPr lang="en-US" dirty="0">
                <a:solidFill>
                  <a:schemeClr val="bg1"/>
                </a:solidFill>
                <a:latin typeface="Rockwell" panose="02060603020205020403" pitchFamily="18" charset="77"/>
              </a:rPr>
            </a:br>
            <a:r>
              <a:rPr lang="en-US" dirty="0">
                <a:solidFill>
                  <a:schemeClr val="bg1"/>
                </a:solidFill>
                <a:latin typeface="Rockwell" panose="02060603020205020403" pitchFamily="18" charset="77"/>
              </a:rPr>
              <a:t>Annual Conference</a:t>
            </a:r>
            <a:endParaRPr lang="en-US" dirty="0">
              <a:latin typeface="Rockwell" panose="02060603020205020403" pitchFamily="18" charset="77"/>
            </a:endParaRPr>
          </a:p>
        </p:txBody>
      </p:sp>
      <p:sp>
        <p:nvSpPr>
          <p:cNvPr id="12" name="TextBox 11">
            <a:extLst>
              <a:ext uri="{FF2B5EF4-FFF2-40B4-BE49-F238E27FC236}">
                <a16:creationId xmlns:a16="http://schemas.microsoft.com/office/drawing/2014/main" id="{3B60CA5F-AB75-45D9-8E15-5A0EE53EAE40}"/>
              </a:ext>
            </a:extLst>
          </p:cNvPr>
          <p:cNvSpPr txBox="1"/>
          <p:nvPr/>
        </p:nvSpPr>
        <p:spPr>
          <a:xfrm>
            <a:off x="2449629" y="3609553"/>
            <a:ext cx="2164374" cy="369332"/>
          </a:xfrm>
          <a:prstGeom prst="rect">
            <a:avLst/>
          </a:prstGeom>
          <a:noFill/>
        </p:spPr>
        <p:txBody>
          <a:bodyPr wrap="none" rtlCol="0">
            <a:spAutoFit/>
          </a:bodyPr>
          <a:lstStyle/>
          <a:p>
            <a:pPr algn="ctr"/>
            <a:r>
              <a:rPr lang="en-US" dirty="0">
                <a:solidFill>
                  <a:schemeClr val="bg1"/>
                </a:solidFill>
                <a:latin typeface="Rockwell" panose="02060603020205020403" pitchFamily="18" charset="77"/>
              </a:rPr>
              <a:t>listed as one of the</a:t>
            </a:r>
          </a:p>
        </p:txBody>
      </p:sp>
      <p:sp>
        <p:nvSpPr>
          <p:cNvPr id="13" name="TextBox 12">
            <a:extLst>
              <a:ext uri="{FF2B5EF4-FFF2-40B4-BE49-F238E27FC236}">
                <a16:creationId xmlns:a16="http://schemas.microsoft.com/office/drawing/2014/main" id="{4038CB9C-EB76-46D2-B58C-063A718175C4}"/>
              </a:ext>
            </a:extLst>
          </p:cNvPr>
          <p:cNvSpPr txBox="1"/>
          <p:nvPr/>
        </p:nvSpPr>
        <p:spPr>
          <a:xfrm>
            <a:off x="2369478" y="3978885"/>
            <a:ext cx="2244525" cy="646331"/>
          </a:xfrm>
          <a:prstGeom prst="rect">
            <a:avLst/>
          </a:prstGeom>
          <a:noFill/>
        </p:spPr>
        <p:txBody>
          <a:bodyPr wrap="none" rtlCol="0">
            <a:spAutoFit/>
          </a:bodyPr>
          <a:lstStyle/>
          <a:p>
            <a:r>
              <a:rPr lang="en-US" sz="3600" dirty="0">
                <a:solidFill>
                  <a:schemeClr val="bg1"/>
                </a:solidFill>
                <a:latin typeface="Arial Narrow" panose="020B0604020202020204" pitchFamily="34" charset="0"/>
              </a:rPr>
              <a:t>top priorities</a:t>
            </a:r>
          </a:p>
        </p:txBody>
      </p:sp>
      <p:sp>
        <p:nvSpPr>
          <p:cNvPr id="14" name="TextBox 13">
            <a:extLst>
              <a:ext uri="{FF2B5EF4-FFF2-40B4-BE49-F238E27FC236}">
                <a16:creationId xmlns:a16="http://schemas.microsoft.com/office/drawing/2014/main" id="{2D924902-3182-44D6-8D68-3B7BA3AB2D85}"/>
              </a:ext>
            </a:extLst>
          </p:cNvPr>
          <p:cNvSpPr txBox="1"/>
          <p:nvPr/>
        </p:nvSpPr>
        <p:spPr>
          <a:xfrm>
            <a:off x="6599655" y="3204672"/>
            <a:ext cx="5343246" cy="1831271"/>
          </a:xfrm>
          <a:prstGeom prst="rect">
            <a:avLst/>
          </a:prstGeom>
          <a:noFill/>
        </p:spPr>
        <p:txBody>
          <a:bodyPr wrap="square" rtlCol="0">
            <a:spAutoFit/>
          </a:bodyPr>
          <a:lstStyle/>
          <a:p>
            <a:pPr algn="ctr">
              <a:lnSpc>
                <a:spcPts val="5400"/>
              </a:lnSpc>
            </a:pPr>
            <a:r>
              <a:rPr lang="en-US" sz="4400" b="1" dirty="0">
                <a:solidFill>
                  <a:schemeClr val="bg1"/>
                </a:solidFill>
                <a:latin typeface="Arial Narrow" panose="020B0604020202020204" pitchFamily="34" charset="0"/>
              </a:rPr>
              <a:t>EMPLOY PAs</a:t>
            </a:r>
          </a:p>
          <a:p>
            <a:pPr algn="ctr"/>
            <a:r>
              <a:rPr lang="en-US" sz="2400" b="1" dirty="0">
                <a:solidFill>
                  <a:schemeClr val="bg1"/>
                </a:solidFill>
                <a:latin typeface="Arial Narrow" panose="020B0604020202020204" pitchFamily="34" charset="0"/>
              </a:rPr>
              <a:t>and NPs </a:t>
            </a:r>
            <a:br>
              <a:rPr lang="en-US" sz="4400" b="1" dirty="0">
                <a:solidFill>
                  <a:schemeClr val="bg1"/>
                </a:solidFill>
                <a:latin typeface="Arial Narrow" panose="020B0604020202020204" pitchFamily="34" charset="0"/>
              </a:rPr>
            </a:br>
            <a:endParaRPr lang="en-US" sz="4400" b="1" dirty="0">
              <a:solidFill>
                <a:schemeClr val="bg1"/>
              </a:solidFill>
              <a:latin typeface="Arial Narrow" panose="020B0604020202020204" pitchFamily="34" charset="0"/>
            </a:endParaRPr>
          </a:p>
        </p:txBody>
      </p:sp>
      <p:sp>
        <p:nvSpPr>
          <p:cNvPr id="15" name="TextBox 14">
            <a:extLst>
              <a:ext uri="{FF2B5EF4-FFF2-40B4-BE49-F238E27FC236}">
                <a16:creationId xmlns:a16="http://schemas.microsoft.com/office/drawing/2014/main" id="{16AF609B-C27F-4E02-B1BF-E86C7F18888A}"/>
              </a:ext>
            </a:extLst>
          </p:cNvPr>
          <p:cNvSpPr txBox="1"/>
          <p:nvPr/>
        </p:nvSpPr>
        <p:spPr>
          <a:xfrm>
            <a:off x="8360612" y="1348730"/>
            <a:ext cx="1821332" cy="830997"/>
          </a:xfrm>
          <a:prstGeom prst="rect">
            <a:avLst/>
          </a:prstGeom>
          <a:noFill/>
        </p:spPr>
        <p:txBody>
          <a:bodyPr wrap="none" rtlCol="0">
            <a:spAutoFit/>
          </a:bodyPr>
          <a:lstStyle/>
          <a:p>
            <a:r>
              <a:rPr lang="en-US" sz="4800" b="1" spc="-150" dirty="0">
                <a:solidFill>
                  <a:schemeClr val="bg1"/>
                </a:solidFill>
                <a:latin typeface="Rockwell" panose="02060603020205020403" pitchFamily="18" charset="77"/>
              </a:rPr>
              <a:t>78% </a:t>
            </a:r>
            <a:r>
              <a:rPr lang="en-US" sz="2800" dirty="0">
                <a:solidFill>
                  <a:schemeClr val="bg1"/>
                </a:solidFill>
                <a:latin typeface="Rockwell" panose="02060603020205020403" pitchFamily="18" charset="77"/>
              </a:rPr>
              <a:t>of</a:t>
            </a:r>
            <a:endParaRPr lang="en-US" sz="2800" dirty="0">
              <a:latin typeface="Rockwell" panose="02060603020205020403" pitchFamily="18" charset="77"/>
            </a:endParaRPr>
          </a:p>
        </p:txBody>
      </p:sp>
      <p:sp>
        <p:nvSpPr>
          <p:cNvPr id="17" name="TextBox 16">
            <a:extLst>
              <a:ext uri="{FF2B5EF4-FFF2-40B4-BE49-F238E27FC236}">
                <a16:creationId xmlns:a16="http://schemas.microsoft.com/office/drawing/2014/main" id="{849D051F-C2C8-4021-8A56-14AB9C45A756}"/>
              </a:ext>
            </a:extLst>
          </p:cNvPr>
          <p:cNvSpPr txBox="1"/>
          <p:nvPr/>
        </p:nvSpPr>
        <p:spPr>
          <a:xfrm>
            <a:off x="6917909" y="2223161"/>
            <a:ext cx="4706738" cy="646331"/>
          </a:xfrm>
          <a:prstGeom prst="rect">
            <a:avLst/>
          </a:prstGeom>
          <a:noFill/>
        </p:spPr>
        <p:txBody>
          <a:bodyPr wrap="none" rtlCol="0">
            <a:spAutoFit/>
          </a:bodyPr>
          <a:lstStyle/>
          <a:p>
            <a:r>
              <a:rPr lang="en-US" sz="3600" dirty="0">
                <a:solidFill>
                  <a:schemeClr val="bg1"/>
                </a:solidFill>
                <a:latin typeface="Arial Narrow" panose="020B0604020202020204" pitchFamily="34" charset="0"/>
              </a:rPr>
              <a:t>better-performing practices</a:t>
            </a:r>
          </a:p>
        </p:txBody>
      </p:sp>
      <p:sp>
        <p:nvSpPr>
          <p:cNvPr id="18" name="Slide Number Placeholder 5">
            <a:extLst>
              <a:ext uri="{FF2B5EF4-FFF2-40B4-BE49-F238E27FC236}">
                <a16:creationId xmlns:a16="http://schemas.microsoft.com/office/drawing/2014/main" id="{ED2213B5-9688-40B0-BF73-C86B7EA69957}"/>
              </a:ext>
            </a:extLst>
          </p:cNvPr>
          <p:cNvSpPr>
            <a:spLocks noGrp="1"/>
          </p:cNvSpPr>
          <p:nvPr>
            <p:ph type="sldNum" sz="quarter" idx="4"/>
          </p:nvPr>
        </p:nvSpPr>
        <p:spPr>
          <a:xfrm>
            <a:off x="-31532" y="6512138"/>
            <a:ext cx="362116" cy="365125"/>
          </a:xfrm>
          <a:prstGeom prst="rect">
            <a:avLst/>
          </a:prstGeom>
        </p:spPr>
        <p:txBody>
          <a:bodyPr/>
          <a:lstStyle>
            <a:lvl1pPr>
              <a:defRPr sz="1200">
                <a:solidFill>
                  <a:schemeClr val="bg1"/>
                </a:solidFill>
              </a:defRPr>
            </a:lvl1pPr>
          </a:lstStyle>
          <a:p>
            <a:pPr algn="ctr"/>
            <a:fld id="{C0F8539E-2858-43AB-BA9D-8F72C138F5B5}" type="slidenum">
              <a:rPr lang="en-US" smtClean="0"/>
              <a:pPr algn="ctr"/>
              <a:t>6</a:t>
            </a:fld>
            <a:endParaRPr lang="en-US" dirty="0"/>
          </a:p>
        </p:txBody>
      </p:sp>
      <p:sp>
        <p:nvSpPr>
          <p:cNvPr id="19" name="TextBox 18">
            <a:extLst>
              <a:ext uri="{FF2B5EF4-FFF2-40B4-BE49-F238E27FC236}">
                <a16:creationId xmlns:a16="http://schemas.microsoft.com/office/drawing/2014/main" id="{85924132-0FB6-4D08-A0E5-D19D95C56AE0}"/>
              </a:ext>
            </a:extLst>
          </p:cNvPr>
          <p:cNvSpPr txBox="1"/>
          <p:nvPr/>
        </p:nvSpPr>
        <p:spPr>
          <a:xfrm>
            <a:off x="7462174" y="4892621"/>
            <a:ext cx="3618208" cy="369332"/>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(Advanced Practice Providers)</a:t>
            </a:r>
            <a:endParaRPr lang="en-US" dirty="0">
              <a:latin typeface="Rockwell" panose="02060603020205020403" pitchFamily="18" charset="77"/>
            </a:endParaRPr>
          </a:p>
        </p:txBody>
      </p:sp>
    </p:spTree>
    <p:extLst>
      <p:ext uri="{BB962C8B-B14F-4D97-AF65-F5344CB8AC3E}">
        <p14:creationId xmlns:p14="http://schemas.microsoft.com/office/powerpoint/2010/main" val="7652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1" grpId="0"/>
      <p:bldP spid="12" grpId="0"/>
      <p:bldP spid="13" grpId="0"/>
      <p:bldP spid="14" grpId="0"/>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1698B-2375-4E07-8CAE-345D80667692}"/>
              </a:ext>
            </a:extLst>
          </p:cNvPr>
          <p:cNvSpPr>
            <a:spLocks noGrp="1"/>
          </p:cNvSpPr>
          <p:nvPr>
            <p:ph type="sldNum" sz="quarter" idx="4"/>
          </p:nvPr>
        </p:nvSpPr>
        <p:spPr/>
        <p:txBody>
          <a:bodyPr/>
          <a:lstStyle/>
          <a:p>
            <a:fld id="{C0F8539E-2858-43AB-BA9D-8F72C138F5B5}" type="slidenum">
              <a:rPr lang="en-US" smtClean="0"/>
              <a:pPr/>
              <a:t>7</a:t>
            </a:fld>
            <a:endParaRPr lang="en-US" dirty="0"/>
          </a:p>
        </p:txBody>
      </p:sp>
      <p:sp>
        <p:nvSpPr>
          <p:cNvPr id="23" name="Pentagon 22">
            <a:extLst>
              <a:ext uri="{FF2B5EF4-FFF2-40B4-BE49-F238E27FC236}">
                <a16:creationId xmlns:a16="http://schemas.microsoft.com/office/drawing/2014/main" id="{F3990FB8-9A62-F845-B1BD-9A42360019E5}"/>
              </a:ext>
            </a:extLst>
          </p:cNvPr>
          <p:cNvSpPr/>
          <p:nvPr/>
        </p:nvSpPr>
        <p:spPr>
          <a:xfrm>
            <a:off x="3416300" y="915703"/>
            <a:ext cx="7861300" cy="548640"/>
          </a:xfrm>
          <a:prstGeom prst="homePlate">
            <a:avLst/>
          </a:prstGeom>
          <a:gradFill flip="none" rotWithShape="1">
            <a:gsLst>
              <a:gs pos="75000">
                <a:schemeClr val="tx2">
                  <a:alpha val="20000"/>
                </a:schemeClr>
              </a:gs>
              <a:gs pos="99000">
                <a:schemeClr val="tx2">
                  <a:lumMod val="75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The State of the PA Profession</a:t>
            </a:r>
          </a:p>
        </p:txBody>
      </p:sp>
      <p:sp>
        <p:nvSpPr>
          <p:cNvPr id="24" name="Pentagon 23">
            <a:extLst>
              <a:ext uri="{FF2B5EF4-FFF2-40B4-BE49-F238E27FC236}">
                <a16:creationId xmlns:a16="http://schemas.microsoft.com/office/drawing/2014/main" id="{335EBA32-73DF-0949-B45E-32CC7FA0BA73}"/>
              </a:ext>
            </a:extLst>
          </p:cNvPr>
          <p:cNvSpPr/>
          <p:nvPr/>
        </p:nvSpPr>
        <p:spPr>
          <a:xfrm>
            <a:off x="3416300" y="1597056"/>
            <a:ext cx="7861300" cy="548640"/>
          </a:xfrm>
          <a:prstGeom prst="homePlate">
            <a:avLst/>
          </a:prstGeom>
          <a:gradFill flip="none" rotWithShape="1">
            <a:gsLst>
              <a:gs pos="74000">
                <a:schemeClr val="accent1"/>
              </a:gs>
              <a:gs pos="99000">
                <a:schemeClr val="accent1">
                  <a:lumMod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Understanding AAPA </a:t>
            </a:r>
          </a:p>
        </p:txBody>
      </p:sp>
      <p:sp>
        <p:nvSpPr>
          <p:cNvPr id="25" name="Pentagon 24">
            <a:extLst>
              <a:ext uri="{FF2B5EF4-FFF2-40B4-BE49-F238E27FC236}">
                <a16:creationId xmlns:a16="http://schemas.microsoft.com/office/drawing/2014/main" id="{D96B61D6-41EE-2B40-92E6-6B561AB729C5}"/>
              </a:ext>
            </a:extLst>
          </p:cNvPr>
          <p:cNvSpPr/>
          <p:nvPr/>
        </p:nvSpPr>
        <p:spPr>
          <a:xfrm>
            <a:off x="3416300" y="2278409"/>
            <a:ext cx="7861300" cy="548640"/>
          </a:xfrm>
          <a:prstGeom prst="homePlate">
            <a:avLst/>
          </a:prstGeom>
          <a:gradFill>
            <a:gsLst>
              <a:gs pos="74000">
                <a:schemeClr val="accent2">
                  <a:alpha val="20000"/>
                </a:schemeClr>
              </a:gs>
              <a:gs pos="100000">
                <a:schemeClr val="accent2">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Supporting PAs at Every Stage</a:t>
            </a:r>
          </a:p>
        </p:txBody>
      </p:sp>
      <p:sp>
        <p:nvSpPr>
          <p:cNvPr id="26" name="Pentagon 25">
            <a:extLst>
              <a:ext uri="{FF2B5EF4-FFF2-40B4-BE49-F238E27FC236}">
                <a16:creationId xmlns:a16="http://schemas.microsoft.com/office/drawing/2014/main" id="{70361146-0EE1-104E-AAEA-C60FEA64C908}"/>
              </a:ext>
            </a:extLst>
          </p:cNvPr>
          <p:cNvSpPr/>
          <p:nvPr/>
        </p:nvSpPr>
        <p:spPr>
          <a:xfrm>
            <a:off x="3416300" y="2959762"/>
            <a:ext cx="7861300" cy="548640"/>
          </a:xfrm>
          <a:prstGeom prst="homePlate">
            <a:avLst/>
          </a:prstGeom>
          <a:gradFill>
            <a:gsLst>
              <a:gs pos="75000">
                <a:schemeClr val="accent3">
                  <a:alpha val="20000"/>
                </a:schemeClr>
              </a:gs>
              <a:gs pos="100000">
                <a:schemeClr val="accent3">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Rockwell" panose="02060603020205020403" pitchFamily="18" charset="0"/>
                <a:cs typeface="Arial" panose="020B0604020202020204" pitchFamily="34" charset="0"/>
              </a:rPr>
              <a:t>Modernizing PA Legislation</a:t>
            </a:r>
          </a:p>
        </p:txBody>
      </p:sp>
      <p:sp>
        <p:nvSpPr>
          <p:cNvPr id="27" name="Pentagon 26">
            <a:extLst>
              <a:ext uri="{FF2B5EF4-FFF2-40B4-BE49-F238E27FC236}">
                <a16:creationId xmlns:a16="http://schemas.microsoft.com/office/drawing/2014/main" id="{280EC3F7-CA61-2347-B660-B3446C5DC7FF}"/>
              </a:ext>
            </a:extLst>
          </p:cNvPr>
          <p:cNvSpPr/>
          <p:nvPr/>
        </p:nvSpPr>
        <p:spPr>
          <a:xfrm>
            <a:off x="3416300" y="3641115"/>
            <a:ext cx="7861300" cy="548640"/>
          </a:xfrm>
          <a:prstGeom prst="homePlate">
            <a:avLst/>
          </a:prstGeom>
          <a:gradFill>
            <a:gsLst>
              <a:gs pos="75000">
                <a:schemeClr val="accent4">
                  <a:alpha val="20000"/>
                </a:schemeClr>
              </a:gs>
              <a:gs pos="99000">
                <a:schemeClr val="accent4">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Investigating the PA Title</a:t>
            </a:r>
          </a:p>
        </p:txBody>
      </p:sp>
      <p:sp>
        <p:nvSpPr>
          <p:cNvPr id="28" name="Pentagon 27">
            <a:extLst>
              <a:ext uri="{FF2B5EF4-FFF2-40B4-BE49-F238E27FC236}">
                <a16:creationId xmlns:a16="http://schemas.microsoft.com/office/drawing/2014/main" id="{F236C412-3E2B-0346-86A7-E1FDD93A0703}"/>
              </a:ext>
            </a:extLst>
          </p:cNvPr>
          <p:cNvSpPr/>
          <p:nvPr/>
        </p:nvSpPr>
        <p:spPr>
          <a:xfrm>
            <a:off x="3416300" y="4322468"/>
            <a:ext cx="7861300" cy="548640"/>
          </a:xfrm>
          <a:prstGeom prst="homePlate">
            <a:avLst/>
          </a:prstGeom>
          <a:gradFill>
            <a:gsLst>
              <a:gs pos="75000">
                <a:schemeClr val="accent5">
                  <a:alpha val="20000"/>
                </a:schemeClr>
              </a:gs>
              <a:gs pos="100000">
                <a:schemeClr val="accent5">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Leveraging Student Leadership Opportunities</a:t>
            </a:r>
          </a:p>
        </p:txBody>
      </p:sp>
      <p:sp>
        <p:nvSpPr>
          <p:cNvPr id="29" name="Pentagon 28">
            <a:extLst>
              <a:ext uri="{FF2B5EF4-FFF2-40B4-BE49-F238E27FC236}">
                <a16:creationId xmlns:a16="http://schemas.microsoft.com/office/drawing/2014/main" id="{74FC02AB-1FA3-F54D-9AF3-A344CC60F31F}"/>
              </a:ext>
            </a:extLst>
          </p:cNvPr>
          <p:cNvSpPr/>
          <p:nvPr/>
        </p:nvSpPr>
        <p:spPr>
          <a:xfrm>
            <a:off x="3416300" y="5003823"/>
            <a:ext cx="7861300" cy="548640"/>
          </a:xfrm>
          <a:prstGeom prst="homePlate">
            <a:avLst/>
          </a:prstGeom>
          <a:gradFill>
            <a:gsLst>
              <a:gs pos="75000">
                <a:schemeClr val="accent6">
                  <a:alpha val="20000"/>
                </a:schemeClr>
              </a:gs>
              <a:gs pos="100000">
                <a:schemeClr val="accent6">
                  <a:lumMod val="75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panose="02060603020205020403" pitchFamily="18" charset="0"/>
                <a:cs typeface="Arial" panose="020B0604020202020204" pitchFamily="34" charset="0"/>
              </a:rPr>
              <a:t>Celebrating and Connecting with PAs </a:t>
            </a:r>
          </a:p>
        </p:txBody>
      </p:sp>
      <p:sp>
        <p:nvSpPr>
          <p:cNvPr id="30" name="Rectangle 29">
            <a:extLst>
              <a:ext uri="{FF2B5EF4-FFF2-40B4-BE49-F238E27FC236}">
                <a16:creationId xmlns:a16="http://schemas.microsoft.com/office/drawing/2014/main" id="{7018061D-74F4-B946-BD2F-567E0E8B37DC}"/>
              </a:ext>
            </a:extLst>
          </p:cNvPr>
          <p:cNvSpPr/>
          <p:nvPr/>
        </p:nvSpPr>
        <p:spPr>
          <a:xfrm>
            <a:off x="-31532" y="914022"/>
            <a:ext cx="3606502" cy="4638441"/>
          </a:xfrm>
          <a:prstGeom prst="rect">
            <a:avLst/>
          </a:prstGeom>
          <a:gradFill flip="none" rotWithShape="1">
            <a:gsLst>
              <a:gs pos="0">
                <a:schemeClr val="tx2"/>
              </a:gs>
              <a:gs pos="75000">
                <a:schemeClr val="tx2">
                  <a:lumMod val="75000"/>
                </a:schemeClr>
              </a:gs>
            </a:gsLst>
            <a:lin ang="8100000" scaled="1"/>
            <a:tileRect/>
          </a:gradFill>
          <a:ln>
            <a:noFill/>
          </a:ln>
          <a:effectLst>
            <a:outerShdw blurRad="368300" sx="109000" sy="10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0"/>
              <a:cs typeface="Arial" panose="020B0604020202020204" pitchFamily="34" charset="0"/>
            </a:endParaRPr>
          </a:p>
        </p:txBody>
      </p:sp>
      <p:pic>
        <p:nvPicPr>
          <p:cNvPr id="31" name="Picture 30">
            <a:extLst>
              <a:ext uri="{FF2B5EF4-FFF2-40B4-BE49-F238E27FC236}">
                <a16:creationId xmlns:a16="http://schemas.microsoft.com/office/drawing/2014/main" id="{673950F2-7849-334F-B0DE-BF9DF1523216}"/>
              </a:ext>
            </a:extLst>
          </p:cNvPr>
          <p:cNvPicPr>
            <a:picLocks noChangeAspect="1"/>
          </p:cNvPicPr>
          <p:nvPr/>
        </p:nvPicPr>
        <p:blipFill>
          <a:blip r:embed="rId3"/>
          <a:stretch>
            <a:fillRect/>
          </a:stretch>
        </p:blipFill>
        <p:spPr>
          <a:xfrm>
            <a:off x="506590" y="2013654"/>
            <a:ext cx="2371588" cy="1177384"/>
          </a:xfrm>
          <a:prstGeom prst="rect">
            <a:avLst/>
          </a:prstGeom>
        </p:spPr>
      </p:pic>
    </p:spTree>
    <p:extLst>
      <p:ext uri="{BB962C8B-B14F-4D97-AF65-F5344CB8AC3E}">
        <p14:creationId xmlns:p14="http://schemas.microsoft.com/office/powerpoint/2010/main" val="35476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 calcmode="lin" valueType="num">
                                      <p:cBhvr additive="base">
                                        <p:cTn id="7" dur="1000" fill="hold"/>
                                        <p:tgtEl>
                                          <p:spTgt spid="24">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2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10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23">
                                            <p:bg/>
                                          </p:spTgt>
                                        </p:tgtEl>
                                        <p:attrNameLst>
                                          <p:attrName>style.visibility</p:attrName>
                                        </p:attrNameLst>
                                      </p:cBhvr>
                                      <p:to>
                                        <p:strVal val="visible"/>
                                      </p:to>
                                    </p:set>
                                    <p:anim calcmode="lin" valueType="num">
                                      <p:cBhvr additive="base">
                                        <p:cTn id="16" dur="1000" fill="hold"/>
                                        <p:tgtEl>
                                          <p:spTgt spid="23">
                                            <p:bg/>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3">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10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23">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5">
                                            <p:bg/>
                                          </p:spTgt>
                                        </p:tgtEl>
                                        <p:attrNameLst>
                                          <p:attrName>style.visibility</p:attrName>
                                        </p:attrNameLst>
                                      </p:cBhvr>
                                      <p:to>
                                        <p:strVal val="visible"/>
                                      </p:to>
                                    </p:set>
                                    <p:anim calcmode="lin" valueType="num">
                                      <p:cBhvr additive="base">
                                        <p:cTn id="24" dur="1000" fill="hold"/>
                                        <p:tgtEl>
                                          <p:spTgt spid="25">
                                            <p:bg/>
                                          </p:spTgt>
                                        </p:tgtEl>
                                        <p:attrNameLst>
                                          <p:attrName>ppt_x</p:attrName>
                                        </p:attrNameLst>
                                      </p:cBhvr>
                                      <p:tavLst>
                                        <p:tav tm="0">
                                          <p:val>
                                            <p:strVal val="0-#ppt_w/2"/>
                                          </p:val>
                                        </p:tav>
                                        <p:tav tm="100000">
                                          <p:val>
                                            <p:strVal val="#ppt_x"/>
                                          </p:val>
                                        </p:tav>
                                      </p:tavLst>
                                    </p:anim>
                                    <p:anim calcmode="lin" valueType="num">
                                      <p:cBhvr additive="base">
                                        <p:cTn id="25" dur="1000" fill="hold"/>
                                        <p:tgtEl>
                                          <p:spTgt spid="25">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 calcmode="lin" valueType="num">
                                      <p:cBhvr additive="base">
                                        <p:cTn id="28" dur="10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2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6">
                                            <p:bg/>
                                          </p:spTgt>
                                        </p:tgtEl>
                                        <p:attrNameLst>
                                          <p:attrName>style.visibility</p:attrName>
                                        </p:attrNameLst>
                                      </p:cBhvr>
                                      <p:to>
                                        <p:strVal val="visible"/>
                                      </p:to>
                                    </p:set>
                                    <p:anim calcmode="lin" valueType="num">
                                      <p:cBhvr additive="base">
                                        <p:cTn id="32" dur="1000" fill="hold"/>
                                        <p:tgtEl>
                                          <p:spTgt spid="26">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26">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10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26">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7">
                                            <p:bg/>
                                          </p:spTgt>
                                        </p:tgtEl>
                                        <p:attrNameLst>
                                          <p:attrName>style.visibility</p:attrName>
                                        </p:attrNameLst>
                                      </p:cBhvr>
                                      <p:to>
                                        <p:strVal val="visible"/>
                                      </p:to>
                                    </p:set>
                                    <p:anim calcmode="lin" valueType="num">
                                      <p:cBhvr additive="base">
                                        <p:cTn id="40" dur="1000" fill="hold"/>
                                        <p:tgtEl>
                                          <p:spTgt spid="27">
                                            <p:bg/>
                                          </p:spTgt>
                                        </p:tgtEl>
                                        <p:attrNameLst>
                                          <p:attrName>ppt_x</p:attrName>
                                        </p:attrNameLst>
                                      </p:cBhvr>
                                      <p:tavLst>
                                        <p:tav tm="0">
                                          <p:val>
                                            <p:strVal val="0-#ppt_w/2"/>
                                          </p:val>
                                        </p:tav>
                                        <p:tav tm="100000">
                                          <p:val>
                                            <p:strVal val="#ppt_x"/>
                                          </p:val>
                                        </p:tav>
                                      </p:tavLst>
                                    </p:anim>
                                    <p:anim calcmode="lin" valueType="num">
                                      <p:cBhvr additive="base">
                                        <p:cTn id="41" dur="1000" fill="hold"/>
                                        <p:tgtEl>
                                          <p:spTgt spid="27">
                                            <p:bg/>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7">
                                            <p:txEl>
                                              <p:pRg st="0" end="0"/>
                                            </p:txEl>
                                          </p:spTgt>
                                        </p:tgtEl>
                                        <p:attrNameLst>
                                          <p:attrName>style.visibility</p:attrName>
                                        </p:attrNameLst>
                                      </p:cBhvr>
                                      <p:to>
                                        <p:strVal val="visible"/>
                                      </p:to>
                                    </p:set>
                                    <p:anim calcmode="lin" valueType="num">
                                      <p:cBhvr additive="base">
                                        <p:cTn id="44" dur="10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27">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28">
                                            <p:bg/>
                                          </p:spTgt>
                                        </p:tgtEl>
                                        <p:attrNameLst>
                                          <p:attrName>style.visibility</p:attrName>
                                        </p:attrNameLst>
                                      </p:cBhvr>
                                      <p:to>
                                        <p:strVal val="visible"/>
                                      </p:to>
                                    </p:set>
                                    <p:anim calcmode="lin" valueType="num">
                                      <p:cBhvr additive="base">
                                        <p:cTn id="48" dur="1000" fill="hold"/>
                                        <p:tgtEl>
                                          <p:spTgt spid="28">
                                            <p:bg/>
                                          </p:spTgt>
                                        </p:tgtEl>
                                        <p:attrNameLst>
                                          <p:attrName>ppt_x</p:attrName>
                                        </p:attrNameLst>
                                      </p:cBhvr>
                                      <p:tavLst>
                                        <p:tav tm="0">
                                          <p:val>
                                            <p:strVal val="0-#ppt_w/2"/>
                                          </p:val>
                                        </p:tav>
                                        <p:tav tm="100000">
                                          <p:val>
                                            <p:strVal val="#ppt_x"/>
                                          </p:val>
                                        </p:tav>
                                      </p:tavLst>
                                    </p:anim>
                                    <p:anim calcmode="lin" valueType="num">
                                      <p:cBhvr additive="base">
                                        <p:cTn id="49" dur="1000" fill="hold"/>
                                        <p:tgtEl>
                                          <p:spTgt spid="28">
                                            <p:bg/>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 calcmode="lin" valueType="num">
                                      <p:cBhvr additive="base">
                                        <p:cTn id="52"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28">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9">
                                            <p:bg/>
                                          </p:spTgt>
                                        </p:tgtEl>
                                        <p:attrNameLst>
                                          <p:attrName>style.visibility</p:attrName>
                                        </p:attrNameLst>
                                      </p:cBhvr>
                                      <p:to>
                                        <p:strVal val="visible"/>
                                      </p:to>
                                    </p:set>
                                    <p:anim calcmode="lin" valueType="num">
                                      <p:cBhvr additive="base">
                                        <p:cTn id="56" dur="1000" fill="hold"/>
                                        <p:tgtEl>
                                          <p:spTgt spid="29">
                                            <p:bg/>
                                          </p:spTgt>
                                        </p:tgtEl>
                                        <p:attrNameLst>
                                          <p:attrName>ppt_x</p:attrName>
                                        </p:attrNameLst>
                                      </p:cBhvr>
                                      <p:tavLst>
                                        <p:tav tm="0">
                                          <p:val>
                                            <p:strVal val="0-#ppt_w/2"/>
                                          </p:val>
                                        </p:tav>
                                        <p:tav tm="100000">
                                          <p:val>
                                            <p:strVal val="#ppt_x"/>
                                          </p:val>
                                        </p:tav>
                                      </p:tavLst>
                                    </p:anim>
                                    <p:anim calcmode="lin" valueType="num">
                                      <p:cBhvr additive="base">
                                        <p:cTn id="57" dur="1000" fill="hold"/>
                                        <p:tgtEl>
                                          <p:spTgt spid="29">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9">
                                            <p:txEl>
                                              <p:pRg st="0" end="0"/>
                                            </p:txEl>
                                          </p:spTgt>
                                        </p:tgtEl>
                                        <p:attrNameLst>
                                          <p:attrName>style.visibility</p:attrName>
                                        </p:attrNameLst>
                                      </p:cBhvr>
                                      <p:to>
                                        <p:strVal val="visible"/>
                                      </p:to>
                                    </p:set>
                                    <p:anim calcmode="lin" valueType="num">
                                      <p:cBhvr additive="base">
                                        <p:cTn id="60" dur="10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4" grpId="0" uiExpand="1" build="allAtOnce" animBg="1"/>
      <p:bldP spid="25" grpId="0" uiExpand="1" build="allAtOnce" animBg="1"/>
      <p:bldP spid="26" grpId="0" uiExpand="1" build="allAtOnce" animBg="1"/>
      <p:bldP spid="27" grpId="0" uiExpand="1" build="allAtOnce" animBg="1"/>
      <p:bldP spid="28" grpId="0" uiExpand="1" build="allAtOnce" animBg="1"/>
      <p:bldP spid="29"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7B659-3681-46F1-ADE1-6E9949DB3F03}"/>
              </a:ext>
            </a:extLst>
          </p:cNvPr>
          <p:cNvSpPr>
            <a:spLocks noGrp="1"/>
          </p:cNvSpPr>
          <p:nvPr>
            <p:ph type="sldNum" sz="quarter" idx="12"/>
          </p:nvPr>
        </p:nvSpPr>
        <p:spPr>
          <a:xfrm>
            <a:off x="322197" y="6356350"/>
            <a:ext cx="256754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F8539E-2858-43AB-BA9D-8F72C138F5B5}" type="slidenum">
              <a:rPr lang="en-US" smtClean="0">
                <a:latin typeface="Rockwell" panose="02060603020205020403" pitchFamily="18" charset="77"/>
              </a:rPr>
              <a:pPr/>
              <a:t>8</a:t>
            </a:fld>
            <a:endParaRPr lang="en-US" dirty="0">
              <a:latin typeface="Rockwell" panose="02060603020205020403" pitchFamily="18" charset="77"/>
            </a:endParaRPr>
          </a:p>
        </p:txBody>
      </p:sp>
      <p:sp>
        <p:nvSpPr>
          <p:cNvPr id="4" name="Title 3">
            <a:extLst>
              <a:ext uri="{FF2B5EF4-FFF2-40B4-BE49-F238E27FC236}">
                <a16:creationId xmlns:a16="http://schemas.microsoft.com/office/drawing/2014/main" id="{B1D7F67E-30CD-4B1B-B81E-62F15F6A2D12}"/>
              </a:ext>
            </a:extLst>
          </p:cNvPr>
          <p:cNvSpPr>
            <a:spLocks noGrp="1"/>
          </p:cNvSpPr>
          <p:nvPr>
            <p:ph type="title"/>
          </p:nvPr>
        </p:nvSpPr>
        <p:spPr/>
        <p:txBody>
          <a:bodyPr/>
          <a:lstStyle/>
          <a:p>
            <a:r>
              <a:rPr lang="en-US" dirty="0"/>
              <a:t>About AAPA</a:t>
            </a:r>
          </a:p>
        </p:txBody>
      </p:sp>
      <p:sp>
        <p:nvSpPr>
          <p:cNvPr id="5" name="Arrow: Pentagon 4">
            <a:extLst>
              <a:ext uri="{FF2B5EF4-FFF2-40B4-BE49-F238E27FC236}">
                <a16:creationId xmlns:a16="http://schemas.microsoft.com/office/drawing/2014/main" id="{9A3868E0-4B42-41DB-8C09-E30886863DD6}"/>
              </a:ext>
            </a:extLst>
          </p:cNvPr>
          <p:cNvSpPr/>
          <p:nvPr/>
        </p:nvSpPr>
        <p:spPr>
          <a:xfrm rot="16200000">
            <a:off x="6021973" y="2361827"/>
            <a:ext cx="3245004" cy="2468880"/>
          </a:xfrm>
          <a:prstGeom prst="homePlate">
            <a:avLst>
              <a:gd name="adj" fmla="val 23967"/>
            </a:avLst>
          </a:prstGeom>
          <a:gradFill flip="none" rotWithShape="1">
            <a:gsLst>
              <a:gs pos="0">
                <a:schemeClr val="accent1">
                  <a:lumMod val="67000"/>
                </a:schemeClr>
              </a:gs>
              <a:gs pos="50000">
                <a:schemeClr val="accent1">
                  <a:lumMod val="97000"/>
                  <a:lumOff val="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9" name="TextBox 8">
            <a:extLst>
              <a:ext uri="{FF2B5EF4-FFF2-40B4-BE49-F238E27FC236}">
                <a16:creationId xmlns:a16="http://schemas.microsoft.com/office/drawing/2014/main" id="{2D5994D7-5CD7-476A-8F82-1CC70BA650A5}"/>
              </a:ext>
            </a:extLst>
          </p:cNvPr>
          <p:cNvSpPr txBox="1"/>
          <p:nvPr/>
        </p:nvSpPr>
        <p:spPr>
          <a:xfrm>
            <a:off x="6615989" y="2537413"/>
            <a:ext cx="2056973" cy="805349"/>
          </a:xfrm>
          <a:prstGeom prst="rect">
            <a:avLst/>
          </a:prstGeom>
          <a:noFill/>
        </p:spPr>
        <p:txBody>
          <a:bodyPr wrap="none" rtlCol="0">
            <a:spAutoFit/>
          </a:bodyPr>
          <a:lstStyle/>
          <a:p>
            <a:pPr algn="ctr"/>
            <a:r>
              <a:rPr lang="en-US" dirty="0">
                <a:solidFill>
                  <a:schemeClr val="bg1"/>
                </a:solidFill>
                <a:latin typeface="Rockwell" panose="02060603020205020403" pitchFamily="18" charset="77"/>
              </a:rPr>
              <a:t>We</a:t>
            </a:r>
          </a:p>
          <a:p>
            <a:pPr algn="ctr">
              <a:lnSpc>
                <a:spcPts val="3400"/>
              </a:lnSpc>
            </a:pPr>
            <a:r>
              <a:rPr lang="en-US" sz="3600" b="1" dirty="0">
                <a:solidFill>
                  <a:schemeClr val="bg1"/>
                </a:solidFill>
                <a:latin typeface="Arial Narrow" panose="020B0604020202020204" pitchFamily="34" charset="0"/>
              </a:rPr>
              <a:t>CONVENE</a:t>
            </a:r>
          </a:p>
        </p:txBody>
      </p:sp>
      <p:sp>
        <p:nvSpPr>
          <p:cNvPr id="6" name="Arrow: Pentagon 5">
            <a:extLst>
              <a:ext uri="{FF2B5EF4-FFF2-40B4-BE49-F238E27FC236}">
                <a16:creationId xmlns:a16="http://schemas.microsoft.com/office/drawing/2014/main" id="{A7FF7A2D-1DD5-45C6-BD84-397FA6C9B619}"/>
              </a:ext>
            </a:extLst>
          </p:cNvPr>
          <p:cNvSpPr/>
          <p:nvPr/>
        </p:nvSpPr>
        <p:spPr>
          <a:xfrm rot="16200000">
            <a:off x="3261515" y="2361827"/>
            <a:ext cx="3245005" cy="2468880"/>
          </a:xfrm>
          <a:prstGeom prst="homePlate">
            <a:avLst>
              <a:gd name="adj" fmla="val 23967"/>
            </a:avLst>
          </a:prstGeom>
          <a:gradFill flip="none" rotWithShape="1">
            <a:gsLst>
              <a:gs pos="0">
                <a:schemeClr val="accent2">
                  <a:lumMod val="67000"/>
                </a:schemeClr>
              </a:gs>
              <a:gs pos="51000">
                <a:schemeClr val="accent2">
                  <a:lumMod val="97000"/>
                  <a:lumOff val="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0" name="TextBox 9">
            <a:extLst>
              <a:ext uri="{FF2B5EF4-FFF2-40B4-BE49-F238E27FC236}">
                <a16:creationId xmlns:a16="http://schemas.microsoft.com/office/drawing/2014/main" id="{E6E9EF4E-510C-4011-924A-6E46CCA6415B}"/>
              </a:ext>
            </a:extLst>
          </p:cNvPr>
          <p:cNvSpPr txBox="1"/>
          <p:nvPr/>
        </p:nvSpPr>
        <p:spPr>
          <a:xfrm>
            <a:off x="3891824" y="2537413"/>
            <a:ext cx="1984390" cy="805349"/>
          </a:xfrm>
          <a:prstGeom prst="rect">
            <a:avLst/>
          </a:prstGeom>
          <a:noFill/>
        </p:spPr>
        <p:txBody>
          <a:bodyPr wrap="none" rtlCol="0">
            <a:spAutoFit/>
          </a:bodyPr>
          <a:lstStyle/>
          <a:p>
            <a:pPr algn="ctr"/>
            <a:r>
              <a:rPr lang="en-US" dirty="0">
                <a:solidFill>
                  <a:schemeClr val="bg1"/>
                </a:solidFill>
                <a:latin typeface="Rockwell" panose="02060603020205020403" pitchFamily="18" charset="77"/>
              </a:rPr>
              <a:t>We</a:t>
            </a:r>
          </a:p>
          <a:p>
            <a:pPr algn="ctr">
              <a:lnSpc>
                <a:spcPts val="3400"/>
              </a:lnSpc>
            </a:pPr>
            <a:r>
              <a:rPr lang="en-US" sz="3600" b="1" dirty="0">
                <a:solidFill>
                  <a:schemeClr val="bg1"/>
                </a:solidFill>
                <a:latin typeface="Arial Narrow" panose="020B0604020202020204" pitchFamily="34" charset="0"/>
              </a:rPr>
              <a:t>EDUCATE</a:t>
            </a:r>
          </a:p>
        </p:txBody>
      </p:sp>
      <p:sp>
        <p:nvSpPr>
          <p:cNvPr id="7" name="Arrow: Pentagon 6">
            <a:extLst>
              <a:ext uri="{FF2B5EF4-FFF2-40B4-BE49-F238E27FC236}">
                <a16:creationId xmlns:a16="http://schemas.microsoft.com/office/drawing/2014/main" id="{51E39029-0E89-4ED0-91B9-40DEF35806BD}"/>
              </a:ext>
            </a:extLst>
          </p:cNvPr>
          <p:cNvSpPr/>
          <p:nvPr/>
        </p:nvSpPr>
        <p:spPr>
          <a:xfrm rot="16200000">
            <a:off x="494892" y="2361825"/>
            <a:ext cx="3245005" cy="2468880"/>
          </a:xfrm>
          <a:prstGeom prst="homePlate">
            <a:avLst>
              <a:gd name="adj" fmla="val 23967"/>
            </a:avLst>
          </a:prstGeom>
          <a:gradFill flip="none" rotWithShape="1">
            <a:gsLst>
              <a:gs pos="0">
                <a:schemeClr val="accent3">
                  <a:lumMod val="67000"/>
                </a:schemeClr>
              </a:gs>
              <a:gs pos="50000">
                <a:schemeClr val="accent3">
                  <a:lumMod val="97000"/>
                  <a:lumOff val="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1" name="TextBox 10">
            <a:extLst>
              <a:ext uri="{FF2B5EF4-FFF2-40B4-BE49-F238E27FC236}">
                <a16:creationId xmlns:a16="http://schemas.microsoft.com/office/drawing/2014/main" id="{4630C2F6-EC0E-4DCC-B11C-CC8F9076530B}"/>
              </a:ext>
            </a:extLst>
          </p:cNvPr>
          <p:cNvSpPr txBox="1"/>
          <p:nvPr/>
        </p:nvSpPr>
        <p:spPr>
          <a:xfrm>
            <a:off x="977725" y="2541362"/>
            <a:ext cx="2279342" cy="805349"/>
          </a:xfrm>
          <a:prstGeom prst="rect">
            <a:avLst/>
          </a:prstGeom>
          <a:noFill/>
        </p:spPr>
        <p:txBody>
          <a:bodyPr wrap="none" rtlCol="0">
            <a:spAutoFit/>
          </a:bodyPr>
          <a:lstStyle/>
          <a:p>
            <a:pPr algn="ctr"/>
            <a:r>
              <a:rPr lang="en-US" dirty="0">
                <a:solidFill>
                  <a:schemeClr val="bg1"/>
                </a:solidFill>
                <a:latin typeface="Rockwell" panose="02060603020205020403" pitchFamily="18" charset="77"/>
              </a:rPr>
              <a:t>We</a:t>
            </a:r>
          </a:p>
          <a:p>
            <a:pPr algn="ctr">
              <a:lnSpc>
                <a:spcPts val="3400"/>
              </a:lnSpc>
            </a:pPr>
            <a:r>
              <a:rPr lang="en-US" sz="3600" b="1" dirty="0">
                <a:solidFill>
                  <a:schemeClr val="bg1"/>
                </a:solidFill>
                <a:latin typeface="Arial Narrow" panose="020B0604020202020204" pitchFamily="34" charset="0"/>
              </a:rPr>
              <a:t>ADVOCATE</a:t>
            </a:r>
          </a:p>
        </p:txBody>
      </p:sp>
      <p:sp>
        <p:nvSpPr>
          <p:cNvPr id="8" name="Arrow: Pentagon 7">
            <a:extLst>
              <a:ext uri="{FF2B5EF4-FFF2-40B4-BE49-F238E27FC236}">
                <a16:creationId xmlns:a16="http://schemas.microsoft.com/office/drawing/2014/main" id="{201B2DB6-57AC-4960-862E-BCE92753D723}"/>
              </a:ext>
            </a:extLst>
          </p:cNvPr>
          <p:cNvSpPr/>
          <p:nvPr/>
        </p:nvSpPr>
        <p:spPr>
          <a:xfrm rot="16200000">
            <a:off x="8759057" y="2361825"/>
            <a:ext cx="3245005" cy="2468880"/>
          </a:xfrm>
          <a:prstGeom prst="homePlate">
            <a:avLst>
              <a:gd name="adj" fmla="val 23967"/>
            </a:avLst>
          </a:prstGeom>
          <a:gradFill flip="none" rotWithShape="1">
            <a:gsLst>
              <a:gs pos="0">
                <a:schemeClr val="accent4">
                  <a:lumMod val="67000"/>
                </a:schemeClr>
              </a:gs>
              <a:gs pos="48000">
                <a:schemeClr val="accent4">
                  <a:lumMod val="97000"/>
                  <a:lumOff val="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ckwell" panose="02060603020205020403" pitchFamily="18" charset="77"/>
            </a:endParaRPr>
          </a:p>
        </p:txBody>
      </p:sp>
      <p:sp>
        <p:nvSpPr>
          <p:cNvPr id="12" name="TextBox 11">
            <a:extLst>
              <a:ext uri="{FF2B5EF4-FFF2-40B4-BE49-F238E27FC236}">
                <a16:creationId xmlns:a16="http://schemas.microsoft.com/office/drawing/2014/main" id="{27694F2B-7992-44CE-A1F9-74C6B5AF3C8B}"/>
              </a:ext>
            </a:extLst>
          </p:cNvPr>
          <p:cNvSpPr txBox="1"/>
          <p:nvPr/>
        </p:nvSpPr>
        <p:spPr>
          <a:xfrm>
            <a:off x="9774663" y="2541363"/>
            <a:ext cx="1213795" cy="805349"/>
          </a:xfrm>
          <a:prstGeom prst="rect">
            <a:avLst/>
          </a:prstGeom>
          <a:noFill/>
        </p:spPr>
        <p:txBody>
          <a:bodyPr wrap="none" rtlCol="0">
            <a:spAutoFit/>
          </a:bodyPr>
          <a:lstStyle/>
          <a:p>
            <a:pPr algn="ctr"/>
            <a:r>
              <a:rPr lang="en-US" dirty="0">
                <a:solidFill>
                  <a:schemeClr val="bg1"/>
                </a:solidFill>
                <a:latin typeface="Rockwell" panose="02060603020205020403" pitchFamily="18" charset="77"/>
              </a:rPr>
              <a:t>We</a:t>
            </a:r>
          </a:p>
          <a:p>
            <a:pPr algn="ctr">
              <a:lnSpc>
                <a:spcPts val="3400"/>
              </a:lnSpc>
            </a:pPr>
            <a:r>
              <a:rPr lang="en-US" sz="3600" b="1" dirty="0">
                <a:solidFill>
                  <a:schemeClr val="bg1"/>
                </a:solidFill>
                <a:latin typeface="Arial Narrow" panose="020B0604020202020204" pitchFamily="34" charset="0"/>
              </a:rPr>
              <a:t>LEAD</a:t>
            </a:r>
          </a:p>
        </p:txBody>
      </p:sp>
      <p:pic>
        <p:nvPicPr>
          <p:cNvPr id="17" name="Graphic 16">
            <a:extLst>
              <a:ext uri="{FF2B5EF4-FFF2-40B4-BE49-F238E27FC236}">
                <a16:creationId xmlns:a16="http://schemas.microsoft.com/office/drawing/2014/main" id="{AFD1F3F6-7309-4C2C-86F2-F867144D2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0705" y="3757617"/>
            <a:ext cx="2567540" cy="1668148"/>
          </a:xfrm>
          <a:prstGeom prst="rect">
            <a:avLst/>
          </a:prstGeom>
        </p:spPr>
      </p:pic>
      <p:pic>
        <p:nvPicPr>
          <p:cNvPr id="22" name="Graphic 21">
            <a:extLst>
              <a:ext uri="{FF2B5EF4-FFF2-40B4-BE49-F238E27FC236}">
                <a16:creationId xmlns:a16="http://schemas.microsoft.com/office/drawing/2014/main" id="{58AE820B-EA03-458E-8564-B1C5D49927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6836" y="3554437"/>
            <a:ext cx="2221107" cy="1860177"/>
          </a:xfrm>
          <a:prstGeom prst="rect">
            <a:avLst/>
          </a:prstGeom>
        </p:spPr>
      </p:pic>
      <p:pic>
        <p:nvPicPr>
          <p:cNvPr id="24" name="Graphic 23">
            <a:extLst>
              <a:ext uri="{FF2B5EF4-FFF2-40B4-BE49-F238E27FC236}">
                <a16:creationId xmlns:a16="http://schemas.microsoft.com/office/drawing/2014/main" id="{77084D79-E121-4DA2-92DD-92ABF35D0D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1843" y="3342762"/>
            <a:ext cx="1800109" cy="1995818"/>
          </a:xfrm>
          <a:prstGeom prst="rect">
            <a:avLst/>
          </a:prstGeom>
        </p:spPr>
      </p:pic>
      <p:pic>
        <p:nvPicPr>
          <p:cNvPr id="26" name="Graphic 25">
            <a:extLst>
              <a:ext uri="{FF2B5EF4-FFF2-40B4-BE49-F238E27FC236}">
                <a16:creationId xmlns:a16="http://schemas.microsoft.com/office/drawing/2014/main" id="{ECF745FC-3C48-4DE8-83FC-A19A9DF326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72658" y="3481625"/>
            <a:ext cx="1249224" cy="1856955"/>
          </a:xfrm>
          <a:prstGeom prst="rect">
            <a:avLst/>
          </a:prstGeom>
        </p:spPr>
      </p:pic>
      <p:pic>
        <p:nvPicPr>
          <p:cNvPr id="28" name="Graphic 27">
            <a:extLst>
              <a:ext uri="{FF2B5EF4-FFF2-40B4-BE49-F238E27FC236}">
                <a16:creationId xmlns:a16="http://schemas.microsoft.com/office/drawing/2014/main" id="{E637A1C3-48A3-4495-A303-14550E0CC5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6959" y="1087224"/>
            <a:ext cx="1482997" cy="736240"/>
          </a:xfrm>
          <a:prstGeom prst="rect">
            <a:avLst/>
          </a:prstGeom>
        </p:spPr>
      </p:pic>
    </p:spTree>
    <p:extLst>
      <p:ext uri="{BB962C8B-B14F-4D97-AF65-F5344CB8AC3E}">
        <p14:creationId xmlns:p14="http://schemas.microsoft.com/office/powerpoint/2010/main" val="389198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par>
                          <p:cTn id="47" fill="hold">
                            <p:stCondLst>
                              <p:cond delay="3250"/>
                            </p:stCondLst>
                            <p:childTnLst>
                              <p:par>
                                <p:cTn id="48" presetID="42"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25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25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6" grpId="0" animBg="1"/>
      <p:bldP spid="10" grpId="0"/>
      <p:bldP spid="7" grpId="0" animBg="1"/>
      <p:bldP spid="11" grpId="0"/>
      <p:bldP spid="8"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32A47-DAFA-43F3-A51D-B01F136E45AE}"/>
              </a:ext>
            </a:extLst>
          </p:cNvPr>
          <p:cNvSpPr>
            <a:spLocks noGrp="1"/>
          </p:cNvSpPr>
          <p:nvPr>
            <p:ph type="title"/>
          </p:nvPr>
        </p:nvSpPr>
        <p:spPr/>
        <p:txBody>
          <a:bodyPr/>
          <a:lstStyle/>
          <a:p>
            <a:r>
              <a:rPr lang="en-US" dirty="0"/>
              <a:t>Structure of AAPA </a:t>
            </a:r>
          </a:p>
        </p:txBody>
      </p:sp>
      <p:sp>
        <p:nvSpPr>
          <p:cNvPr id="4" name="Slide Number Placeholder 3">
            <a:extLst>
              <a:ext uri="{FF2B5EF4-FFF2-40B4-BE49-F238E27FC236}">
                <a16:creationId xmlns:a16="http://schemas.microsoft.com/office/drawing/2014/main" id="{E1A22E68-30F2-4906-9506-34BC735E9AB6}"/>
              </a:ext>
            </a:extLst>
          </p:cNvPr>
          <p:cNvSpPr>
            <a:spLocks noGrp="1"/>
          </p:cNvSpPr>
          <p:nvPr>
            <p:ph type="sldNum" sz="quarter" idx="4"/>
          </p:nvPr>
        </p:nvSpPr>
        <p:spPr/>
        <p:txBody>
          <a:bodyPr/>
          <a:lstStyle/>
          <a:p>
            <a:fld id="{C0F8539E-2858-43AB-BA9D-8F72C138F5B5}" type="slidenum">
              <a:rPr lang="en-US" smtClean="0"/>
              <a:pPr/>
              <a:t>9</a:t>
            </a:fld>
            <a:endParaRPr lang="en-US" dirty="0"/>
          </a:p>
        </p:txBody>
      </p:sp>
      <p:sp>
        <p:nvSpPr>
          <p:cNvPr id="10" name="TextBox 9">
            <a:extLst>
              <a:ext uri="{FF2B5EF4-FFF2-40B4-BE49-F238E27FC236}">
                <a16:creationId xmlns:a16="http://schemas.microsoft.com/office/drawing/2014/main" id="{FB40002D-7A5A-4C12-9A01-D90F8A936558}"/>
              </a:ext>
            </a:extLst>
          </p:cNvPr>
          <p:cNvSpPr txBox="1"/>
          <p:nvPr/>
        </p:nvSpPr>
        <p:spPr>
          <a:xfrm>
            <a:off x="878268" y="1136069"/>
            <a:ext cx="10718307" cy="554000"/>
          </a:xfrm>
          <a:prstGeom prst="rect">
            <a:avLst/>
          </a:prstGeom>
          <a:gradFill>
            <a:gsLst>
              <a:gs pos="0">
                <a:schemeClr val="tx2">
                  <a:lumMod val="75000"/>
                </a:schemeClr>
              </a:gs>
              <a:gs pos="49000">
                <a:schemeClr val="tx2"/>
              </a:gs>
            </a:gsLst>
            <a:lin ang="5400000" scaled="1"/>
          </a:gradFill>
        </p:spPr>
        <p:txBody>
          <a:bodyPr wrap="square" rtlCol="0" anchor="ctr" anchorCtr="0">
            <a:noAutofit/>
          </a:bodyPr>
          <a:lstStyle/>
          <a:p>
            <a:pPr algn="ctr"/>
            <a:r>
              <a:rPr lang="en-US" sz="2800" b="1" dirty="0">
                <a:solidFill>
                  <a:schemeClr val="bg1"/>
                </a:solidFill>
                <a:latin typeface="Arial" panose="020B0604020202020204" pitchFamily="34" charset="0"/>
                <a:cs typeface="Arial" panose="020B0604020202020204" pitchFamily="34" charset="0"/>
              </a:rPr>
              <a:t>AAPA consists of</a:t>
            </a:r>
          </a:p>
        </p:txBody>
      </p:sp>
      <p:graphicFrame>
        <p:nvGraphicFramePr>
          <p:cNvPr id="2" name="Diagram 1">
            <a:extLst>
              <a:ext uri="{FF2B5EF4-FFF2-40B4-BE49-F238E27FC236}">
                <a16:creationId xmlns:a16="http://schemas.microsoft.com/office/drawing/2014/main" id="{31059CDB-D48E-0A44-901D-84831AF0D90D}"/>
              </a:ext>
            </a:extLst>
          </p:cNvPr>
          <p:cNvGraphicFramePr/>
          <p:nvPr>
            <p:extLst>
              <p:ext uri="{D42A27DB-BD31-4B8C-83A1-F6EECF244321}">
                <p14:modId xmlns:p14="http://schemas.microsoft.com/office/powerpoint/2010/main" val="2748850730"/>
              </p:ext>
            </p:extLst>
          </p:nvPr>
        </p:nvGraphicFramePr>
        <p:xfrm>
          <a:off x="878269" y="1687033"/>
          <a:ext cx="10718308" cy="4034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4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2" grpId="0">
        <p:bldAsOne/>
      </p:bldGraphic>
    </p:bldLst>
  </p:timing>
</p:sld>
</file>

<file path=ppt/theme/theme1.xml><?xml version="1.0" encoding="utf-8"?>
<a:theme xmlns:a="http://schemas.openxmlformats.org/drawingml/2006/main" name="1_Office Theme">
  <a:themeElements>
    <a:clrScheme name="2018 Stump Speech">
      <a:dk1>
        <a:srgbClr val="7F7F7F"/>
      </a:dk1>
      <a:lt1>
        <a:sysClr val="window" lastClr="FFFFFF"/>
      </a:lt1>
      <a:dk2>
        <a:srgbClr val="003C69"/>
      </a:dk2>
      <a:lt2>
        <a:srgbClr val="FFFFFF"/>
      </a:lt2>
      <a:accent1>
        <a:srgbClr val="FF6D22"/>
      </a:accent1>
      <a:accent2>
        <a:srgbClr val="C0A494"/>
      </a:accent2>
      <a:accent3>
        <a:srgbClr val="007A87"/>
      </a:accent3>
      <a:accent4>
        <a:srgbClr val="68478D"/>
      </a:accent4>
      <a:accent5>
        <a:srgbClr val="6F9AD3"/>
      </a:accent5>
      <a:accent6>
        <a:srgbClr val="981E32"/>
      </a:accent6>
      <a:hlink>
        <a:srgbClr val="003C69"/>
      </a:hlink>
      <a:folHlink>
        <a:srgbClr val="800080"/>
      </a:folHlink>
    </a:clrScheme>
    <a:fontScheme name="UniversalFonts">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s_Volunteer Presentation" id="{FD705089-6DA8-4E69-90FC-CE47EF6CC66A}" vid="{E05B3489-F75E-4659-B3D2-4FCED32B9207}"/>
    </a:ext>
  </a:extLst>
</a:theme>
</file>

<file path=ppt/theme/theme2.xml><?xml version="1.0" encoding="utf-8"?>
<a:theme xmlns:a="http://schemas.openxmlformats.org/drawingml/2006/main" name="1_Office Theme">
  <a:themeElements>
    <a:clrScheme name="2018 Stump Speech">
      <a:dk1>
        <a:srgbClr val="7F7F7F"/>
      </a:dk1>
      <a:lt1>
        <a:sysClr val="window" lastClr="FFFFFF"/>
      </a:lt1>
      <a:dk2>
        <a:srgbClr val="003C69"/>
      </a:dk2>
      <a:lt2>
        <a:srgbClr val="FFFFFF"/>
      </a:lt2>
      <a:accent1>
        <a:srgbClr val="FF6D22"/>
      </a:accent1>
      <a:accent2>
        <a:srgbClr val="C0A494"/>
      </a:accent2>
      <a:accent3>
        <a:srgbClr val="007A87"/>
      </a:accent3>
      <a:accent4>
        <a:srgbClr val="68478D"/>
      </a:accent4>
      <a:accent5>
        <a:srgbClr val="6F9AD3"/>
      </a:accent5>
      <a:accent6>
        <a:srgbClr val="981E32"/>
      </a:accent6>
      <a:hlink>
        <a:srgbClr val="003C69"/>
      </a:hlink>
      <a:folHlink>
        <a:srgbClr val="800080"/>
      </a:folHlink>
    </a:clrScheme>
    <a:fontScheme name="Custom 5">
      <a:majorFont>
        <a:latin typeface="DINOT-CondBold"/>
        <a:ea typeface=""/>
        <a:cs typeface=""/>
      </a:majorFont>
      <a:minorFont>
        <a:latin typeface="Museo Slab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s_Volunteer Presentation" id="{FD705089-6DA8-4E69-90FC-CE47EF6CC66A}" vid="{E05B3489-F75E-4659-B3D2-4FCED32B92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10254</TotalTime>
  <Words>5469</Words>
  <Application>Microsoft Office PowerPoint</Application>
  <PresentationFormat>Widescreen</PresentationFormat>
  <Paragraphs>529</Paragraphs>
  <Slides>33</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Arial Narrow</vt:lpstr>
      <vt:lpstr>Calibri</vt:lpstr>
      <vt:lpstr>Courier New</vt:lpstr>
      <vt:lpstr>Museo Slab 500</vt:lpstr>
      <vt:lpstr>Rockwell</vt:lpstr>
      <vt:lpstr>Symbol</vt:lpstr>
      <vt:lpstr>1_Office Theme</vt:lpstr>
      <vt:lpstr>1_Office Theme</vt:lpstr>
      <vt:lpstr>AAPA: Your Lifetime Partner on Your  PA Journey  </vt:lpstr>
      <vt:lpstr>What Will We Cover Today?</vt:lpstr>
      <vt:lpstr>PowerPoint Presentation</vt:lpstr>
      <vt:lpstr>PAs are Transforming Healthcare</vt:lpstr>
      <vt:lpstr>Tremendous Momentum of the Profession</vt:lpstr>
      <vt:lpstr>Healthcare CEOs Recognize PA Value</vt:lpstr>
      <vt:lpstr>PowerPoint Presentation</vt:lpstr>
      <vt:lpstr>About AAPA</vt:lpstr>
      <vt:lpstr>Structure of AAPA </vt:lpstr>
      <vt:lpstr>PowerPoint Presentation</vt:lpstr>
      <vt:lpstr>Supporting PAs at Every Stage</vt:lpstr>
      <vt:lpstr>Didactic Year Dilemmas</vt:lpstr>
      <vt:lpstr>Keeping Cool in Your Clinical Year</vt:lpstr>
      <vt:lpstr>Finding Your First Job</vt:lpstr>
      <vt:lpstr>PowerPoint Presentation</vt:lpstr>
      <vt:lpstr>PowerPoint Presentation</vt:lpstr>
      <vt:lpstr>Achieving Optimal Team Practice</vt:lpstr>
      <vt:lpstr>Achieving Optimal Team Practice</vt:lpstr>
      <vt:lpstr>Number of States where NPs Have  Full Practice Authority</vt:lpstr>
      <vt:lpstr>Federal Momentum on Capitol Hill </vt:lpstr>
      <vt:lpstr>PowerPoint Presentation</vt:lpstr>
      <vt:lpstr>Investigating the PA Title </vt:lpstr>
      <vt:lpstr>PowerPoint Presentation</vt:lpstr>
      <vt:lpstr>Leveraging Student Leadership  Opportunities for PAs</vt:lpstr>
      <vt:lpstr>Leveraging Student Leadership  Opportunities for PAs</vt:lpstr>
      <vt:lpstr>Leveraging Student Leadership  Opportunities for PAs</vt:lpstr>
      <vt:lpstr>Leveraging Student Leadership  Opportunities for PAs</vt:lpstr>
      <vt:lpstr>PowerPoint Presentation</vt:lpstr>
      <vt:lpstr>Staying Current and Connected</vt:lpstr>
      <vt:lpstr>Students Power PA Week!</vt:lpstr>
      <vt:lpstr>AAPA 2020</vt:lpstr>
      <vt:lpstr>Connecting on Social</vt:lpstr>
      <vt:lpstr>“The beauty of AAPA student membership is that it costs less than a cup of coffee every week, but what you get out of it is priceless.”                                 – Student Member Katie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Perspectives on the PA Profession July 23, 2019</dc:title>
  <dc:creator>Sarah Blugis</dc:creator>
  <cp:lastModifiedBy>Katie Desmond</cp:lastModifiedBy>
  <cp:revision>201</cp:revision>
  <cp:lastPrinted>2019-08-01T20:19:30Z</cp:lastPrinted>
  <dcterms:created xsi:type="dcterms:W3CDTF">2019-07-11T17:36:30Z</dcterms:created>
  <dcterms:modified xsi:type="dcterms:W3CDTF">2019-09-06T18:41:26Z</dcterms:modified>
</cp:coreProperties>
</file>