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9" r:id="rId3"/>
    <p:sldId id="260" r:id="rId4"/>
    <p:sldId id="261" r:id="rId5"/>
    <p:sldId id="278" r:id="rId6"/>
    <p:sldId id="269" r:id="rId7"/>
    <p:sldId id="287" r:id="rId8"/>
    <p:sldId id="264" r:id="rId9"/>
    <p:sldId id="266" r:id="rId10"/>
    <p:sldId id="267" r:id="rId11"/>
    <p:sldId id="268" r:id="rId12"/>
    <p:sldId id="263" r:id="rId13"/>
    <p:sldId id="288" r:id="rId14"/>
    <p:sldId id="279" r:id="rId15"/>
    <p:sldId id="271" r:id="rId16"/>
    <p:sldId id="280" r:id="rId17"/>
    <p:sldId id="27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69"/>
    <a:srgbClr val="00365F"/>
    <a:srgbClr val="007A87"/>
    <a:srgbClr val="A23244"/>
    <a:srgbClr val="002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084" autoAdjust="0"/>
  </p:normalViewPr>
  <p:slideViewPr>
    <p:cSldViewPr>
      <p:cViewPr varScale="1">
        <p:scale>
          <a:sx n="62" d="100"/>
          <a:sy n="62" d="100"/>
        </p:scale>
        <p:origin x="-20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B165A-DEC3-48A0-B160-AE529315101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</dgm:pt>
    <dgm:pt modelId="{22940E44-62CD-454B-A2C1-3E4C6914E738}">
      <dgm:prSet phldrT="[Text]"/>
      <dgm:spPr/>
      <dgm:t>
        <a:bodyPr/>
        <a:lstStyle/>
        <a:p>
          <a:r>
            <a:rPr lang="en-US" dirty="0"/>
            <a:t>PA Research </a:t>
          </a:r>
          <a:r>
            <a:rPr lang="en-US" dirty="0" smtClean="0"/>
            <a:t>Summit</a:t>
          </a:r>
          <a:endParaRPr lang="en-US" dirty="0"/>
        </a:p>
      </dgm:t>
    </dgm:pt>
    <dgm:pt modelId="{3A9E1E7C-57B8-4CC6-8752-CE5DC68504EA}" type="parTrans" cxnId="{AF1D696E-AD0C-4F4F-8F90-6BC54050C536}">
      <dgm:prSet/>
      <dgm:spPr/>
      <dgm:t>
        <a:bodyPr/>
        <a:lstStyle/>
        <a:p>
          <a:endParaRPr lang="en-US"/>
        </a:p>
      </dgm:t>
    </dgm:pt>
    <dgm:pt modelId="{038CA286-CFB8-4D3B-9135-69B1ECF5CBF7}" type="sibTrans" cxnId="{AF1D696E-AD0C-4F4F-8F90-6BC54050C536}">
      <dgm:prSet/>
      <dgm:spPr/>
      <dgm:t>
        <a:bodyPr/>
        <a:lstStyle/>
        <a:p>
          <a:endParaRPr lang="en-US"/>
        </a:p>
      </dgm:t>
    </dgm:pt>
    <dgm:pt modelId="{8648D757-D6FC-44F0-906D-5AF6E9B497D3}">
      <dgm:prSet phldrT="[Text]"/>
      <dgm:spPr/>
      <dgm:t>
        <a:bodyPr/>
        <a:lstStyle/>
        <a:p>
          <a:r>
            <a:rPr lang="en-US" dirty="0"/>
            <a:t>Research Steering Committee Draft Research Agenda</a:t>
          </a:r>
        </a:p>
      </dgm:t>
    </dgm:pt>
    <dgm:pt modelId="{2F6FFB54-724C-43BF-A3A6-634E1DF3FBDC}" type="parTrans" cxnId="{ADB4B74B-E8FD-4CFD-909B-ABF8AC8D05CF}">
      <dgm:prSet/>
      <dgm:spPr/>
      <dgm:t>
        <a:bodyPr/>
        <a:lstStyle/>
        <a:p>
          <a:endParaRPr lang="en-US"/>
        </a:p>
      </dgm:t>
    </dgm:pt>
    <dgm:pt modelId="{2220B8A1-3B0D-4981-8647-6326B064CDA2}" type="sibTrans" cxnId="{ADB4B74B-E8FD-4CFD-909B-ABF8AC8D05CF}">
      <dgm:prSet/>
      <dgm:spPr/>
      <dgm:t>
        <a:bodyPr/>
        <a:lstStyle/>
        <a:p>
          <a:endParaRPr lang="en-US"/>
        </a:p>
      </dgm:t>
    </dgm:pt>
    <dgm:pt modelId="{AC9E8CAA-4665-452D-BAB7-7A96EDC05687}">
      <dgm:prSet phldrT="[Text]"/>
      <dgm:spPr/>
      <dgm:t>
        <a:bodyPr/>
        <a:lstStyle/>
        <a:p>
          <a:r>
            <a:rPr lang="en-US" dirty="0" smtClean="0"/>
            <a:t>PA Research Agenda</a:t>
          </a:r>
          <a:endParaRPr lang="en-US" dirty="0"/>
        </a:p>
      </dgm:t>
    </dgm:pt>
    <dgm:pt modelId="{72D9B975-49AE-462D-BD49-1C6C1369F0AA}" type="parTrans" cxnId="{A17E3FFF-298D-4883-8D92-42CC3198EF77}">
      <dgm:prSet/>
      <dgm:spPr/>
      <dgm:t>
        <a:bodyPr/>
        <a:lstStyle/>
        <a:p>
          <a:endParaRPr lang="en-US"/>
        </a:p>
      </dgm:t>
    </dgm:pt>
    <dgm:pt modelId="{0B356219-44E1-4F1C-84F0-D7874F23B0DB}" type="sibTrans" cxnId="{A17E3FFF-298D-4883-8D92-42CC3198EF77}">
      <dgm:prSet/>
      <dgm:spPr/>
      <dgm:t>
        <a:bodyPr/>
        <a:lstStyle/>
        <a:p>
          <a:endParaRPr lang="en-US"/>
        </a:p>
      </dgm:t>
    </dgm:pt>
    <dgm:pt modelId="{AD94AFF7-F58F-4A7F-B563-58BE4084B5DC}" type="pres">
      <dgm:prSet presAssocID="{4D2B165A-DEC3-48A0-B160-AE5293151012}" presName="Name0" presStyleCnt="0">
        <dgm:presLayoutVars>
          <dgm:dir/>
          <dgm:animLvl val="lvl"/>
          <dgm:resizeHandles val="exact"/>
        </dgm:presLayoutVars>
      </dgm:prSet>
      <dgm:spPr/>
    </dgm:pt>
    <dgm:pt modelId="{4E7161FB-9640-4705-B8C3-18DB3770F8F3}" type="pres">
      <dgm:prSet presAssocID="{AC9E8CAA-4665-452D-BAB7-7A96EDC05687}" presName="boxAndChildren" presStyleCnt="0"/>
      <dgm:spPr/>
    </dgm:pt>
    <dgm:pt modelId="{304E071B-FD12-41B9-90C3-972718B1FD6E}" type="pres">
      <dgm:prSet presAssocID="{AC9E8CAA-4665-452D-BAB7-7A96EDC05687}" presName="parentTextBox" presStyleLbl="node1" presStyleIdx="0" presStyleCnt="3"/>
      <dgm:spPr/>
      <dgm:t>
        <a:bodyPr/>
        <a:lstStyle/>
        <a:p>
          <a:endParaRPr lang="en-US"/>
        </a:p>
      </dgm:t>
    </dgm:pt>
    <dgm:pt modelId="{DC7D65D8-C024-4B39-91BD-671589706658}" type="pres">
      <dgm:prSet presAssocID="{2220B8A1-3B0D-4981-8647-6326B064CDA2}" presName="sp" presStyleCnt="0"/>
      <dgm:spPr/>
    </dgm:pt>
    <dgm:pt modelId="{355E40DE-EA7B-4891-A15C-8A0FA3831177}" type="pres">
      <dgm:prSet presAssocID="{8648D757-D6FC-44F0-906D-5AF6E9B497D3}" presName="arrowAndChildren" presStyleCnt="0"/>
      <dgm:spPr/>
    </dgm:pt>
    <dgm:pt modelId="{54019617-E842-4CBD-8839-D3A6AB812C7F}" type="pres">
      <dgm:prSet presAssocID="{8648D757-D6FC-44F0-906D-5AF6E9B497D3}" presName="parentTextArrow" presStyleLbl="node1" presStyleIdx="1" presStyleCnt="3" custLinFactNeighborY="0"/>
      <dgm:spPr/>
      <dgm:t>
        <a:bodyPr/>
        <a:lstStyle/>
        <a:p>
          <a:endParaRPr lang="en-US"/>
        </a:p>
      </dgm:t>
    </dgm:pt>
    <dgm:pt modelId="{F3000087-6103-4696-9697-B41847B65AD6}" type="pres">
      <dgm:prSet presAssocID="{038CA286-CFB8-4D3B-9135-69B1ECF5CBF7}" presName="sp" presStyleCnt="0"/>
      <dgm:spPr/>
    </dgm:pt>
    <dgm:pt modelId="{6D67C1D4-78CC-40A1-963C-BE829B853BC7}" type="pres">
      <dgm:prSet presAssocID="{22940E44-62CD-454B-A2C1-3E4C6914E738}" presName="arrowAndChildren" presStyleCnt="0"/>
      <dgm:spPr/>
    </dgm:pt>
    <dgm:pt modelId="{B7F0D24C-1AA4-4268-A02A-F7070965763A}" type="pres">
      <dgm:prSet presAssocID="{22940E44-62CD-454B-A2C1-3E4C6914E738}" presName="parentTextArrow" presStyleLbl="node1" presStyleIdx="2" presStyleCnt="3" custLinFactNeighborX="618" custLinFactNeighborY="-2620"/>
      <dgm:spPr/>
      <dgm:t>
        <a:bodyPr/>
        <a:lstStyle/>
        <a:p>
          <a:endParaRPr lang="en-US"/>
        </a:p>
      </dgm:t>
    </dgm:pt>
  </dgm:ptLst>
  <dgm:cxnLst>
    <dgm:cxn modelId="{D0968BC0-0C2D-4CFC-9B49-C636AF2E393C}" type="presOf" srcId="{8648D757-D6FC-44F0-906D-5AF6E9B497D3}" destId="{54019617-E842-4CBD-8839-D3A6AB812C7F}" srcOrd="0" destOrd="0" presId="urn:microsoft.com/office/officeart/2005/8/layout/process4"/>
    <dgm:cxn modelId="{1551C4F9-47C7-4CD3-92E4-3752C0FD2390}" type="presOf" srcId="{AC9E8CAA-4665-452D-BAB7-7A96EDC05687}" destId="{304E071B-FD12-41B9-90C3-972718B1FD6E}" srcOrd="0" destOrd="0" presId="urn:microsoft.com/office/officeart/2005/8/layout/process4"/>
    <dgm:cxn modelId="{499E5B1B-BD6F-40DE-A78F-ECF709EF4E72}" type="presOf" srcId="{22940E44-62CD-454B-A2C1-3E4C6914E738}" destId="{B7F0D24C-1AA4-4268-A02A-F7070965763A}" srcOrd="0" destOrd="0" presId="urn:microsoft.com/office/officeart/2005/8/layout/process4"/>
    <dgm:cxn modelId="{E428978C-3701-4ACB-942D-CBAD96AD6655}" type="presOf" srcId="{4D2B165A-DEC3-48A0-B160-AE5293151012}" destId="{AD94AFF7-F58F-4A7F-B563-58BE4084B5DC}" srcOrd="0" destOrd="0" presId="urn:microsoft.com/office/officeart/2005/8/layout/process4"/>
    <dgm:cxn modelId="{A17E3FFF-298D-4883-8D92-42CC3198EF77}" srcId="{4D2B165A-DEC3-48A0-B160-AE5293151012}" destId="{AC9E8CAA-4665-452D-BAB7-7A96EDC05687}" srcOrd="2" destOrd="0" parTransId="{72D9B975-49AE-462D-BD49-1C6C1369F0AA}" sibTransId="{0B356219-44E1-4F1C-84F0-D7874F23B0DB}"/>
    <dgm:cxn modelId="{ADB4B74B-E8FD-4CFD-909B-ABF8AC8D05CF}" srcId="{4D2B165A-DEC3-48A0-B160-AE5293151012}" destId="{8648D757-D6FC-44F0-906D-5AF6E9B497D3}" srcOrd="1" destOrd="0" parTransId="{2F6FFB54-724C-43BF-A3A6-634E1DF3FBDC}" sibTransId="{2220B8A1-3B0D-4981-8647-6326B064CDA2}"/>
    <dgm:cxn modelId="{AF1D696E-AD0C-4F4F-8F90-6BC54050C536}" srcId="{4D2B165A-DEC3-48A0-B160-AE5293151012}" destId="{22940E44-62CD-454B-A2C1-3E4C6914E738}" srcOrd="0" destOrd="0" parTransId="{3A9E1E7C-57B8-4CC6-8752-CE5DC68504EA}" sibTransId="{038CA286-CFB8-4D3B-9135-69B1ECF5CBF7}"/>
    <dgm:cxn modelId="{A0851247-0FA8-422E-B650-25C6B136DDC7}" type="presParOf" srcId="{AD94AFF7-F58F-4A7F-B563-58BE4084B5DC}" destId="{4E7161FB-9640-4705-B8C3-18DB3770F8F3}" srcOrd="0" destOrd="0" presId="urn:microsoft.com/office/officeart/2005/8/layout/process4"/>
    <dgm:cxn modelId="{445773AC-264B-4E65-B91E-A86329BF8B3D}" type="presParOf" srcId="{4E7161FB-9640-4705-B8C3-18DB3770F8F3}" destId="{304E071B-FD12-41B9-90C3-972718B1FD6E}" srcOrd="0" destOrd="0" presId="urn:microsoft.com/office/officeart/2005/8/layout/process4"/>
    <dgm:cxn modelId="{A1801C51-F51D-4BC8-A57D-5385B46F0862}" type="presParOf" srcId="{AD94AFF7-F58F-4A7F-B563-58BE4084B5DC}" destId="{DC7D65D8-C024-4B39-91BD-671589706658}" srcOrd="1" destOrd="0" presId="urn:microsoft.com/office/officeart/2005/8/layout/process4"/>
    <dgm:cxn modelId="{73B4C1A6-2C37-494E-89A6-74E203F57428}" type="presParOf" srcId="{AD94AFF7-F58F-4A7F-B563-58BE4084B5DC}" destId="{355E40DE-EA7B-4891-A15C-8A0FA3831177}" srcOrd="2" destOrd="0" presId="urn:microsoft.com/office/officeart/2005/8/layout/process4"/>
    <dgm:cxn modelId="{327B9841-854B-44B0-A717-853EBFCC42C3}" type="presParOf" srcId="{355E40DE-EA7B-4891-A15C-8A0FA3831177}" destId="{54019617-E842-4CBD-8839-D3A6AB812C7F}" srcOrd="0" destOrd="0" presId="urn:microsoft.com/office/officeart/2005/8/layout/process4"/>
    <dgm:cxn modelId="{17BE05C4-94BD-46C3-A85B-B31478D8DE14}" type="presParOf" srcId="{AD94AFF7-F58F-4A7F-B563-58BE4084B5DC}" destId="{F3000087-6103-4696-9697-B41847B65AD6}" srcOrd="3" destOrd="0" presId="urn:microsoft.com/office/officeart/2005/8/layout/process4"/>
    <dgm:cxn modelId="{F5FDE529-B91F-412A-8069-D64AF8BC3563}" type="presParOf" srcId="{AD94AFF7-F58F-4A7F-B563-58BE4084B5DC}" destId="{6D67C1D4-78CC-40A1-963C-BE829B853BC7}" srcOrd="4" destOrd="0" presId="urn:microsoft.com/office/officeart/2005/8/layout/process4"/>
    <dgm:cxn modelId="{1974000B-D66B-4DC2-971C-95EBA06622AD}" type="presParOf" srcId="{6D67C1D4-78CC-40A1-963C-BE829B853BC7}" destId="{B7F0D24C-1AA4-4268-A02A-F7070965763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D0EA5B-D9D2-413D-9B4F-A6FEB8E3FF14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08FC3F-8BBC-4236-8788-DBEA3C92A771}">
      <dgm:prSet phldrT="[Text]"/>
      <dgm:spPr>
        <a:solidFill>
          <a:srgbClr val="00365F"/>
        </a:solidFill>
      </dgm:spPr>
      <dgm:t>
        <a:bodyPr/>
        <a:lstStyle/>
        <a:p>
          <a:r>
            <a:rPr lang="en-US" dirty="0"/>
            <a:t>PA Value and Impact</a:t>
          </a:r>
        </a:p>
      </dgm:t>
    </dgm:pt>
    <dgm:pt modelId="{DD6AEC21-75E1-4435-88B2-7CE334710986}" type="parTrans" cxnId="{92BA5ACE-CA57-4AD9-876C-D9AECF628725}">
      <dgm:prSet/>
      <dgm:spPr/>
      <dgm:t>
        <a:bodyPr/>
        <a:lstStyle/>
        <a:p>
          <a:endParaRPr lang="en-US"/>
        </a:p>
      </dgm:t>
    </dgm:pt>
    <dgm:pt modelId="{3E364894-CADE-4D0F-AC4A-1D64833F6FAB}" type="sibTrans" cxnId="{92BA5ACE-CA57-4AD9-876C-D9AECF628725}">
      <dgm:prSet/>
      <dgm:spPr/>
      <dgm:t>
        <a:bodyPr/>
        <a:lstStyle/>
        <a:p>
          <a:endParaRPr lang="en-US"/>
        </a:p>
      </dgm:t>
    </dgm:pt>
    <dgm:pt modelId="{EFA8BF21-6339-472C-A8AB-3D6D808E3AEA}">
      <dgm:prSet phldrT="[Text]" custT="1"/>
      <dgm:spPr>
        <a:solidFill>
          <a:srgbClr val="003C69"/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Cost-effective-ness</a:t>
          </a:r>
        </a:p>
        <a:p>
          <a:r>
            <a:rPr lang="en-US" sz="1400" b="1" dirty="0">
              <a:solidFill>
                <a:schemeClr val="bg1"/>
              </a:solidFill>
            </a:rPr>
            <a:t>High priority</a:t>
          </a:r>
        </a:p>
        <a:p>
          <a:r>
            <a:rPr lang="en-US" sz="1400" b="1" dirty="0">
              <a:solidFill>
                <a:schemeClr val="bg1"/>
              </a:solidFill>
            </a:rPr>
            <a:t>1</a:t>
          </a:r>
        </a:p>
      </dgm:t>
    </dgm:pt>
    <dgm:pt modelId="{E00FB391-24B0-4E38-9370-2EAD80B5E941}" type="parTrans" cxnId="{729E594D-581D-48BC-B860-C08D79953D75}">
      <dgm:prSet/>
      <dgm:spPr>
        <a:solidFill>
          <a:srgbClr val="003C69"/>
        </a:solidFill>
      </dgm:spPr>
      <dgm:t>
        <a:bodyPr/>
        <a:lstStyle/>
        <a:p>
          <a:endParaRPr lang="en-US">
            <a:solidFill>
              <a:srgbClr val="003C69"/>
            </a:solidFill>
          </a:endParaRPr>
        </a:p>
      </dgm:t>
    </dgm:pt>
    <dgm:pt modelId="{5E69F6DB-7CD6-4326-ABED-33E7DDE1E9FA}" type="sibTrans" cxnId="{729E594D-581D-48BC-B860-C08D79953D75}">
      <dgm:prSet/>
      <dgm:spPr/>
      <dgm:t>
        <a:bodyPr/>
        <a:lstStyle/>
        <a:p>
          <a:endParaRPr lang="en-US"/>
        </a:p>
      </dgm:t>
    </dgm:pt>
    <dgm:pt modelId="{D1A10062-DC11-4329-AD19-E671476E9F96}">
      <dgm:prSet custT="1"/>
      <dgm:spPr>
        <a:solidFill>
          <a:srgbClr val="003C69"/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Access to care</a:t>
          </a:r>
        </a:p>
        <a:p>
          <a:r>
            <a:rPr lang="en-US" sz="1400" b="1" dirty="0">
              <a:solidFill>
                <a:schemeClr val="bg1"/>
              </a:solidFill>
            </a:rPr>
            <a:t>High priority</a:t>
          </a:r>
        </a:p>
        <a:p>
          <a:r>
            <a:rPr lang="en-US" sz="1400" b="1" dirty="0">
              <a:solidFill>
                <a:schemeClr val="bg1"/>
              </a:solidFill>
            </a:rPr>
            <a:t>2</a:t>
          </a:r>
        </a:p>
      </dgm:t>
    </dgm:pt>
    <dgm:pt modelId="{91C5360F-8D61-45CB-A781-F6FD9DAE3F17}" type="parTrans" cxnId="{A3148212-88D7-4698-B086-0BE9766071A3}">
      <dgm:prSet/>
      <dgm:spPr>
        <a:solidFill>
          <a:srgbClr val="003C69"/>
        </a:solidFill>
      </dgm:spPr>
      <dgm:t>
        <a:bodyPr/>
        <a:lstStyle/>
        <a:p>
          <a:endParaRPr lang="en-US">
            <a:solidFill>
              <a:srgbClr val="003C69"/>
            </a:solidFill>
          </a:endParaRPr>
        </a:p>
      </dgm:t>
    </dgm:pt>
    <dgm:pt modelId="{33DEA343-A0F4-4033-81CE-0DA82D159317}" type="sibTrans" cxnId="{A3148212-88D7-4698-B086-0BE9766071A3}">
      <dgm:prSet/>
      <dgm:spPr/>
      <dgm:t>
        <a:bodyPr/>
        <a:lstStyle/>
        <a:p>
          <a:endParaRPr lang="en-US"/>
        </a:p>
      </dgm:t>
    </dgm:pt>
    <dgm:pt modelId="{AB2501D8-943D-492E-93AD-7B5FBAD71D9E}">
      <dgm:prSet custT="1"/>
      <dgm:spPr>
        <a:solidFill>
          <a:srgbClr val="003C69"/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Patient satisfaction</a:t>
          </a:r>
        </a:p>
        <a:p>
          <a:r>
            <a:rPr lang="en-US" sz="1400" b="1" dirty="0">
              <a:solidFill>
                <a:schemeClr val="bg1"/>
              </a:solidFill>
            </a:rPr>
            <a:t>Med low priority</a:t>
          </a:r>
        </a:p>
        <a:p>
          <a:r>
            <a:rPr lang="en-US" sz="1400" b="1" dirty="0">
              <a:solidFill>
                <a:schemeClr val="bg1"/>
              </a:solidFill>
            </a:rPr>
            <a:t>8</a:t>
          </a:r>
        </a:p>
      </dgm:t>
    </dgm:pt>
    <dgm:pt modelId="{289B02F6-54F7-4614-AECC-B41FAA703569}" type="parTrans" cxnId="{1780690D-9B18-4846-AEA7-B985152CA002}">
      <dgm:prSet/>
      <dgm:spPr>
        <a:solidFill>
          <a:srgbClr val="003C69"/>
        </a:solidFill>
      </dgm:spPr>
      <dgm:t>
        <a:bodyPr/>
        <a:lstStyle/>
        <a:p>
          <a:endParaRPr lang="en-US">
            <a:solidFill>
              <a:srgbClr val="003C69"/>
            </a:solidFill>
          </a:endParaRPr>
        </a:p>
      </dgm:t>
    </dgm:pt>
    <dgm:pt modelId="{6F2DCADD-0B84-4338-9442-BDCCAA70AE4A}" type="sibTrans" cxnId="{1780690D-9B18-4846-AEA7-B985152CA002}">
      <dgm:prSet/>
      <dgm:spPr/>
      <dgm:t>
        <a:bodyPr/>
        <a:lstStyle/>
        <a:p>
          <a:endParaRPr lang="en-US"/>
        </a:p>
      </dgm:t>
    </dgm:pt>
    <dgm:pt modelId="{541E3A41-FFA2-4D33-8A17-D02B863FCB1C}">
      <dgm:prSet custT="1"/>
      <dgm:spPr>
        <a:solidFill>
          <a:srgbClr val="003C69"/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Patient safety</a:t>
          </a:r>
        </a:p>
        <a:p>
          <a:r>
            <a:rPr lang="en-US" sz="1400" b="1" dirty="0">
              <a:solidFill>
                <a:schemeClr val="bg1"/>
              </a:solidFill>
            </a:rPr>
            <a:t>Med high priority</a:t>
          </a:r>
        </a:p>
        <a:p>
          <a:r>
            <a:rPr lang="en-US" sz="1400" b="1" dirty="0">
              <a:solidFill>
                <a:schemeClr val="bg1"/>
              </a:solidFill>
            </a:rPr>
            <a:t>7</a:t>
          </a:r>
        </a:p>
      </dgm:t>
    </dgm:pt>
    <dgm:pt modelId="{3D138ACB-EDD0-46C1-9477-36FA49CF8525}" type="parTrans" cxnId="{926DAF99-A135-4096-8F17-766716844AC9}">
      <dgm:prSet/>
      <dgm:spPr>
        <a:solidFill>
          <a:srgbClr val="003C69"/>
        </a:solidFill>
      </dgm:spPr>
      <dgm:t>
        <a:bodyPr/>
        <a:lstStyle/>
        <a:p>
          <a:endParaRPr lang="en-US">
            <a:solidFill>
              <a:srgbClr val="003C69"/>
            </a:solidFill>
          </a:endParaRPr>
        </a:p>
      </dgm:t>
    </dgm:pt>
    <dgm:pt modelId="{7476A714-F48D-4EAE-B921-C82ED247A5E8}" type="sibTrans" cxnId="{926DAF99-A135-4096-8F17-766716844AC9}">
      <dgm:prSet/>
      <dgm:spPr/>
      <dgm:t>
        <a:bodyPr/>
        <a:lstStyle/>
        <a:p>
          <a:endParaRPr lang="en-US"/>
        </a:p>
      </dgm:t>
    </dgm:pt>
    <dgm:pt modelId="{A0F5112F-0679-447A-9C3D-9B5E0F837888}">
      <dgm:prSet custT="1"/>
      <dgm:spPr>
        <a:solidFill>
          <a:srgbClr val="003C69"/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PA roles outside of care</a:t>
          </a:r>
        </a:p>
        <a:p>
          <a:r>
            <a:rPr lang="en-US" sz="1400" b="1" dirty="0">
              <a:solidFill>
                <a:schemeClr val="bg1"/>
              </a:solidFill>
            </a:rPr>
            <a:t>Low priority </a:t>
          </a:r>
        </a:p>
        <a:p>
          <a:r>
            <a:rPr lang="en-US" sz="1400" b="1" dirty="0">
              <a:solidFill>
                <a:schemeClr val="bg1"/>
              </a:solidFill>
            </a:rPr>
            <a:t>19</a:t>
          </a:r>
        </a:p>
      </dgm:t>
    </dgm:pt>
    <dgm:pt modelId="{CB731806-AB15-42F5-BA6F-D8228C8BC9E4}" type="parTrans" cxnId="{853CF714-879D-4049-8A82-6EFD4AD162D1}">
      <dgm:prSet/>
      <dgm:spPr>
        <a:solidFill>
          <a:srgbClr val="003C69"/>
        </a:solidFill>
      </dgm:spPr>
      <dgm:t>
        <a:bodyPr/>
        <a:lstStyle/>
        <a:p>
          <a:endParaRPr lang="en-US">
            <a:solidFill>
              <a:srgbClr val="003C69"/>
            </a:solidFill>
          </a:endParaRPr>
        </a:p>
      </dgm:t>
    </dgm:pt>
    <dgm:pt modelId="{E56D3E5C-6A35-47F5-9327-B796931C31F5}" type="sibTrans" cxnId="{853CF714-879D-4049-8A82-6EFD4AD162D1}">
      <dgm:prSet/>
      <dgm:spPr/>
      <dgm:t>
        <a:bodyPr/>
        <a:lstStyle/>
        <a:p>
          <a:endParaRPr lang="en-US"/>
        </a:p>
      </dgm:t>
    </dgm:pt>
    <dgm:pt modelId="{732A834A-92D8-4E19-A0D0-71CA00421CAD}" type="pres">
      <dgm:prSet presAssocID="{01D0EA5B-D9D2-413D-9B4F-A6FEB8E3FF1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76F88D-912C-4B57-B80C-79A59F44D117}" type="pres">
      <dgm:prSet presAssocID="{6E08FC3F-8BBC-4236-8788-DBEA3C92A771}" presName="centerShape" presStyleLbl="node0" presStyleIdx="0" presStyleCnt="1" custScaleX="147056" custScaleY="147056" custLinFactNeighborX="1375" custLinFactNeighborY="5767"/>
      <dgm:spPr/>
      <dgm:t>
        <a:bodyPr/>
        <a:lstStyle/>
        <a:p>
          <a:endParaRPr lang="en-US"/>
        </a:p>
      </dgm:t>
    </dgm:pt>
    <dgm:pt modelId="{31A63388-461D-4B4C-B178-8C804576CD9E}" type="pres">
      <dgm:prSet presAssocID="{E00FB391-24B0-4E38-9370-2EAD80B5E941}" presName="parTrans" presStyleLbl="sibTrans2D1" presStyleIdx="0" presStyleCnt="5"/>
      <dgm:spPr/>
      <dgm:t>
        <a:bodyPr/>
        <a:lstStyle/>
        <a:p>
          <a:endParaRPr lang="en-US"/>
        </a:p>
      </dgm:t>
    </dgm:pt>
    <dgm:pt modelId="{CEAD6864-E65E-47BD-BE14-D9A1DAA33545}" type="pres">
      <dgm:prSet presAssocID="{E00FB391-24B0-4E38-9370-2EAD80B5E94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2173E92-6DB1-4117-9329-676C763475CF}" type="pres">
      <dgm:prSet presAssocID="{EFA8BF21-6339-472C-A8AB-3D6D808E3AEA}" presName="node" presStyleLbl="node1" presStyleIdx="0" presStyleCnt="5" custScaleX="121321" custScaleY="121321" custRadScaleRad="98731" custRadScaleInc="67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6F61C-5D19-4DCB-8830-76C8520BA321}" type="pres">
      <dgm:prSet presAssocID="{91C5360F-8D61-45CB-A781-F6FD9DAE3F17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6671C06-38A0-41CB-91FB-EF6D14A42A9F}" type="pres">
      <dgm:prSet presAssocID="{91C5360F-8D61-45CB-A781-F6FD9DAE3F1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E32933E-8583-4BCD-ADB3-5CBA6090588B}" type="pres">
      <dgm:prSet presAssocID="{D1A10062-DC11-4329-AD19-E671476E9F96}" presName="node" presStyleLbl="node1" presStyleIdx="1" presStyleCnt="5" custScaleX="118699" custScaleY="118699" custRadScaleRad="127852" custRadScaleInc="-93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7F5DE8-54C2-4592-9F7D-6C49FD80BB3D}" type="pres">
      <dgm:prSet presAssocID="{289B02F6-54F7-4614-AECC-B41FAA703569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A1EC371-D63E-45B8-A1D8-DC1BE6A90F8A}" type="pres">
      <dgm:prSet presAssocID="{289B02F6-54F7-4614-AECC-B41FAA70356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BBAE3B9-C735-48EC-9353-F6A3B1C1D64C}" type="pres">
      <dgm:prSet presAssocID="{AB2501D8-943D-492E-93AD-7B5FBAD71D9E}" presName="node" presStyleLbl="node1" presStyleIdx="2" presStyleCnt="5" custScaleX="126835" custScaleY="126835" custRadScaleRad="133903" custRadScaleInc="-65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7EB16-A065-484E-8013-47BEC19B282E}" type="pres">
      <dgm:prSet presAssocID="{3D138ACB-EDD0-46C1-9477-36FA49CF8525}" presName="parTrans" presStyleLbl="sibTrans2D1" presStyleIdx="3" presStyleCnt="5"/>
      <dgm:spPr/>
      <dgm:t>
        <a:bodyPr/>
        <a:lstStyle/>
        <a:p>
          <a:endParaRPr lang="en-US"/>
        </a:p>
      </dgm:t>
    </dgm:pt>
    <dgm:pt modelId="{BB20D05F-C0E5-43A3-B99E-40BA3BBF112E}" type="pres">
      <dgm:prSet presAssocID="{3D138ACB-EDD0-46C1-9477-36FA49CF852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15FA902-BB83-4076-A234-819D67CCFAAF}" type="pres">
      <dgm:prSet presAssocID="{541E3A41-FFA2-4D33-8A17-D02B863FCB1C}" presName="node" presStyleLbl="node1" presStyleIdx="3" presStyleCnt="5" custScaleX="121321" custScaleY="121321" custRadScaleRad="131560" custRadScaleInc="570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F94768-F0A2-4774-BC40-B036B9419E39}" type="pres">
      <dgm:prSet presAssocID="{CB731806-AB15-42F5-BA6F-D8228C8BC9E4}" presName="parTrans" presStyleLbl="sibTrans2D1" presStyleIdx="4" presStyleCnt="5"/>
      <dgm:spPr/>
      <dgm:t>
        <a:bodyPr/>
        <a:lstStyle/>
        <a:p>
          <a:endParaRPr lang="en-US"/>
        </a:p>
      </dgm:t>
    </dgm:pt>
    <dgm:pt modelId="{E058DB32-BC27-4EA6-8A1C-F03E5D231DC7}" type="pres">
      <dgm:prSet presAssocID="{CB731806-AB15-42F5-BA6F-D8228C8BC9E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7F78703-D8B9-4E96-A947-80DF6415D64E}" type="pres">
      <dgm:prSet presAssocID="{A0F5112F-0679-447A-9C3D-9B5E0F837888}" presName="node" presStyleLbl="node1" presStyleIdx="4" presStyleCnt="5" custScaleX="121321" custScaleY="121321" custRadScaleRad="132682" custRadScaleInc="-2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3F2D73-0FA7-44EE-9AF2-F85F41B3FC96}" type="presOf" srcId="{01D0EA5B-D9D2-413D-9B4F-A6FEB8E3FF14}" destId="{732A834A-92D8-4E19-A0D0-71CA00421CAD}" srcOrd="0" destOrd="0" presId="urn:microsoft.com/office/officeart/2005/8/layout/radial5"/>
    <dgm:cxn modelId="{1780690D-9B18-4846-AEA7-B985152CA002}" srcId="{6E08FC3F-8BBC-4236-8788-DBEA3C92A771}" destId="{AB2501D8-943D-492E-93AD-7B5FBAD71D9E}" srcOrd="2" destOrd="0" parTransId="{289B02F6-54F7-4614-AECC-B41FAA703569}" sibTransId="{6F2DCADD-0B84-4338-9442-BDCCAA70AE4A}"/>
    <dgm:cxn modelId="{729E594D-581D-48BC-B860-C08D79953D75}" srcId="{6E08FC3F-8BBC-4236-8788-DBEA3C92A771}" destId="{EFA8BF21-6339-472C-A8AB-3D6D808E3AEA}" srcOrd="0" destOrd="0" parTransId="{E00FB391-24B0-4E38-9370-2EAD80B5E941}" sibTransId="{5E69F6DB-7CD6-4326-ABED-33E7DDE1E9FA}"/>
    <dgm:cxn modelId="{9C5E9FD2-2DC9-4A0F-9DA3-5388086762BE}" type="presOf" srcId="{91C5360F-8D61-45CB-A781-F6FD9DAE3F17}" destId="{56671C06-38A0-41CB-91FB-EF6D14A42A9F}" srcOrd="1" destOrd="0" presId="urn:microsoft.com/office/officeart/2005/8/layout/radial5"/>
    <dgm:cxn modelId="{1FBA2DA3-A015-41E8-91CA-185699F6693D}" type="presOf" srcId="{541E3A41-FFA2-4D33-8A17-D02B863FCB1C}" destId="{515FA902-BB83-4076-A234-819D67CCFAAF}" srcOrd="0" destOrd="0" presId="urn:microsoft.com/office/officeart/2005/8/layout/radial5"/>
    <dgm:cxn modelId="{4D976663-42B0-4B51-98B0-EC3BE08D8E44}" type="presOf" srcId="{EFA8BF21-6339-472C-A8AB-3D6D808E3AEA}" destId="{D2173E92-6DB1-4117-9329-676C763475CF}" srcOrd="0" destOrd="0" presId="urn:microsoft.com/office/officeart/2005/8/layout/radial5"/>
    <dgm:cxn modelId="{CB5A70D4-2623-4DAE-A3FA-2904CA4E4003}" type="presOf" srcId="{D1A10062-DC11-4329-AD19-E671476E9F96}" destId="{9E32933E-8583-4BCD-ADB3-5CBA6090588B}" srcOrd="0" destOrd="0" presId="urn:microsoft.com/office/officeart/2005/8/layout/radial5"/>
    <dgm:cxn modelId="{252AC79A-9244-49B0-8253-838CD6548E2B}" type="presOf" srcId="{3D138ACB-EDD0-46C1-9477-36FA49CF8525}" destId="{05E7EB16-A065-484E-8013-47BEC19B282E}" srcOrd="0" destOrd="0" presId="urn:microsoft.com/office/officeart/2005/8/layout/radial5"/>
    <dgm:cxn modelId="{CF766FB0-C68D-4F6E-8214-088C4368DAC5}" type="presOf" srcId="{CB731806-AB15-42F5-BA6F-D8228C8BC9E4}" destId="{3DF94768-F0A2-4774-BC40-B036B9419E39}" srcOrd="0" destOrd="0" presId="urn:microsoft.com/office/officeart/2005/8/layout/radial5"/>
    <dgm:cxn modelId="{926DAF99-A135-4096-8F17-766716844AC9}" srcId="{6E08FC3F-8BBC-4236-8788-DBEA3C92A771}" destId="{541E3A41-FFA2-4D33-8A17-D02B863FCB1C}" srcOrd="3" destOrd="0" parTransId="{3D138ACB-EDD0-46C1-9477-36FA49CF8525}" sibTransId="{7476A714-F48D-4EAE-B921-C82ED247A5E8}"/>
    <dgm:cxn modelId="{C3D77F49-52C4-43A5-9B2C-9F1890CC5FC5}" type="presOf" srcId="{E00FB391-24B0-4E38-9370-2EAD80B5E941}" destId="{31A63388-461D-4B4C-B178-8C804576CD9E}" srcOrd="0" destOrd="0" presId="urn:microsoft.com/office/officeart/2005/8/layout/radial5"/>
    <dgm:cxn modelId="{F9AB80D6-41DD-4949-BEB1-A09946933210}" type="presOf" srcId="{A0F5112F-0679-447A-9C3D-9B5E0F837888}" destId="{A7F78703-D8B9-4E96-A947-80DF6415D64E}" srcOrd="0" destOrd="0" presId="urn:microsoft.com/office/officeart/2005/8/layout/radial5"/>
    <dgm:cxn modelId="{BFA17978-7028-40CE-8BEE-1E7DA245F14C}" type="presOf" srcId="{AB2501D8-943D-492E-93AD-7B5FBAD71D9E}" destId="{0BBAE3B9-C735-48EC-9353-F6A3B1C1D64C}" srcOrd="0" destOrd="0" presId="urn:microsoft.com/office/officeart/2005/8/layout/radial5"/>
    <dgm:cxn modelId="{699917B0-812D-4FE1-B5E6-6550D288D746}" type="presOf" srcId="{3D138ACB-EDD0-46C1-9477-36FA49CF8525}" destId="{BB20D05F-C0E5-43A3-B99E-40BA3BBF112E}" srcOrd="1" destOrd="0" presId="urn:microsoft.com/office/officeart/2005/8/layout/radial5"/>
    <dgm:cxn modelId="{92BA5ACE-CA57-4AD9-876C-D9AECF628725}" srcId="{01D0EA5B-D9D2-413D-9B4F-A6FEB8E3FF14}" destId="{6E08FC3F-8BBC-4236-8788-DBEA3C92A771}" srcOrd="0" destOrd="0" parTransId="{DD6AEC21-75E1-4435-88B2-7CE334710986}" sibTransId="{3E364894-CADE-4D0F-AC4A-1D64833F6FAB}"/>
    <dgm:cxn modelId="{8025122A-A60D-4178-97CC-EEA36B707855}" type="presOf" srcId="{91C5360F-8D61-45CB-A781-F6FD9DAE3F17}" destId="{D096F61C-5D19-4DCB-8830-76C8520BA321}" srcOrd="0" destOrd="0" presId="urn:microsoft.com/office/officeart/2005/8/layout/radial5"/>
    <dgm:cxn modelId="{45644A78-F2F8-4349-B09E-715BB03C5F38}" type="presOf" srcId="{E00FB391-24B0-4E38-9370-2EAD80B5E941}" destId="{CEAD6864-E65E-47BD-BE14-D9A1DAA33545}" srcOrd="1" destOrd="0" presId="urn:microsoft.com/office/officeart/2005/8/layout/radial5"/>
    <dgm:cxn modelId="{853CF714-879D-4049-8A82-6EFD4AD162D1}" srcId="{6E08FC3F-8BBC-4236-8788-DBEA3C92A771}" destId="{A0F5112F-0679-447A-9C3D-9B5E0F837888}" srcOrd="4" destOrd="0" parTransId="{CB731806-AB15-42F5-BA6F-D8228C8BC9E4}" sibTransId="{E56D3E5C-6A35-47F5-9327-B796931C31F5}"/>
    <dgm:cxn modelId="{9D6F8B5E-B1FC-4C64-9EB8-DDCD75951B74}" type="presOf" srcId="{289B02F6-54F7-4614-AECC-B41FAA703569}" destId="{A97F5DE8-54C2-4592-9F7D-6C49FD80BB3D}" srcOrd="0" destOrd="0" presId="urn:microsoft.com/office/officeart/2005/8/layout/radial5"/>
    <dgm:cxn modelId="{F76225E8-5B70-41A2-A5F9-15B185F40897}" type="presOf" srcId="{289B02F6-54F7-4614-AECC-B41FAA703569}" destId="{FA1EC371-D63E-45B8-A1D8-DC1BE6A90F8A}" srcOrd="1" destOrd="0" presId="urn:microsoft.com/office/officeart/2005/8/layout/radial5"/>
    <dgm:cxn modelId="{81205174-9B10-4A2E-963F-3788645FCA25}" type="presOf" srcId="{6E08FC3F-8BBC-4236-8788-DBEA3C92A771}" destId="{E376F88D-912C-4B57-B80C-79A59F44D117}" srcOrd="0" destOrd="0" presId="urn:microsoft.com/office/officeart/2005/8/layout/radial5"/>
    <dgm:cxn modelId="{A3148212-88D7-4698-B086-0BE9766071A3}" srcId="{6E08FC3F-8BBC-4236-8788-DBEA3C92A771}" destId="{D1A10062-DC11-4329-AD19-E671476E9F96}" srcOrd="1" destOrd="0" parTransId="{91C5360F-8D61-45CB-A781-F6FD9DAE3F17}" sibTransId="{33DEA343-A0F4-4033-81CE-0DA82D159317}"/>
    <dgm:cxn modelId="{0BFA5A54-7F93-4B3A-8B27-FB68B4B9F2F2}" type="presOf" srcId="{CB731806-AB15-42F5-BA6F-D8228C8BC9E4}" destId="{E058DB32-BC27-4EA6-8A1C-F03E5D231DC7}" srcOrd="1" destOrd="0" presId="urn:microsoft.com/office/officeart/2005/8/layout/radial5"/>
    <dgm:cxn modelId="{24F290B7-A4DD-4FA2-9B3F-269019A2A6C3}" type="presParOf" srcId="{732A834A-92D8-4E19-A0D0-71CA00421CAD}" destId="{E376F88D-912C-4B57-B80C-79A59F44D117}" srcOrd="0" destOrd="0" presId="urn:microsoft.com/office/officeart/2005/8/layout/radial5"/>
    <dgm:cxn modelId="{4CF4DB4D-561D-4951-B8AF-8DC890ED9EBF}" type="presParOf" srcId="{732A834A-92D8-4E19-A0D0-71CA00421CAD}" destId="{31A63388-461D-4B4C-B178-8C804576CD9E}" srcOrd="1" destOrd="0" presId="urn:microsoft.com/office/officeart/2005/8/layout/radial5"/>
    <dgm:cxn modelId="{8C115599-E642-463E-B240-0F5EAA62A275}" type="presParOf" srcId="{31A63388-461D-4B4C-B178-8C804576CD9E}" destId="{CEAD6864-E65E-47BD-BE14-D9A1DAA33545}" srcOrd="0" destOrd="0" presId="urn:microsoft.com/office/officeart/2005/8/layout/radial5"/>
    <dgm:cxn modelId="{EF01C5F3-1D89-4F2F-948B-F3498D2F8CAE}" type="presParOf" srcId="{732A834A-92D8-4E19-A0D0-71CA00421CAD}" destId="{D2173E92-6DB1-4117-9329-676C763475CF}" srcOrd="2" destOrd="0" presId="urn:microsoft.com/office/officeart/2005/8/layout/radial5"/>
    <dgm:cxn modelId="{CBE653A1-BBE5-4106-BD36-F037BA99206A}" type="presParOf" srcId="{732A834A-92D8-4E19-A0D0-71CA00421CAD}" destId="{D096F61C-5D19-4DCB-8830-76C8520BA321}" srcOrd="3" destOrd="0" presId="urn:microsoft.com/office/officeart/2005/8/layout/radial5"/>
    <dgm:cxn modelId="{A6BB6BFB-608F-44DF-82E2-E12F2C6E2B77}" type="presParOf" srcId="{D096F61C-5D19-4DCB-8830-76C8520BA321}" destId="{56671C06-38A0-41CB-91FB-EF6D14A42A9F}" srcOrd="0" destOrd="0" presId="urn:microsoft.com/office/officeart/2005/8/layout/radial5"/>
    <dgm:cxn modelId="{9C4D96A8-DF1E-4CEB-91BB-841E62997D84}" type="presParOf" srcId="{732A834A-92D8-4E19-A0D0-71CA00421CAD}" destId="{9E32933E-8583-4BCD-ADB3-5CBA6090588B}" srcOrd="4" destOrd="0" presId="urn:microsoft.com/office/officeart/2005/8/layout/radial5"/>
    <dgm:cxn modelId="{CA911875-B838-41F4-A08C-EC0D284004A5}" type="presParOf" srcId="{732A834A-92D8-4E19-A0D0-71CA00421CAD}" destId="{A97F5DE8-54C2-4592-9F7D-6C49FD80BB3D}" srcOrd="5" destOrd="0" presId="urn:microsoft.com/office/officeart/2005/8/layout/radial5"/>
    <dgm:cxn modelId="{18B480EE-2435-406F-ACBC-089923A1EF15}" type="presParOf" srcId="{A97F5DE8-54C2-4592-9F7D-6C49FD80BB3D}" destId="{FA1EC371-D63E-45B8-A1D8-DC1BE6A90F8A}" srcOrd="0" destOrd="0" presId="urn:microsoft.com/office/officeart/2005/8/layout/radial5"/>
    <dgm:cxn modelId="{C42BBBE6-4DB2-43CB-BC30-5AF4C74927A1}" type="presParOf" srcId="{732A834A-92D8-4E19-A0D0-71CA00421CAD}" destId="{0BBAE3B9-C735-48EC-9353-F6A3B1C1D64C}" srcOrd="6" destOrd="0" presId="urn:microsoft.com/office/officeart/2005/8/layout/radial5"/>
    <dgm:cxn modelId="{984E3E0E-CB8B-4290-AC83-E21B73080FFE}" type="presParOf" srcId="{732A834A-92D8-4E19-A0D0-71CA00421CAD}" destId="{05E7EB16-A065-484E-8013-47BEC19B282E}" srcOrd="7" destOrd="0" presId="urn:microsoft.com/office/officeart/2005/8/layout/radial5"/>
    <dgm:cxn modelId="{823EFCBC-51B0-4C24-B485-1C5DE27F0771}" type="presParOf" srcId="{05E7EB16-A065-484E-8013-47BEC19B282E}" destId="{BB20D05F-C0E5-43A3-B99E-40BA3BBF112E}" srcOrd="0" destOrd="0" presId="urn:microsoft.com/office/officeart/2005/8/layout/radial5"/>
    <dgm:cxn modelId="{F915D024-142A-42CA-ACA6-5AE5040E5B19}" type="presParOf" srcId="{732A834A-92D8-4E19-A0D0-71CA00421CAD}" destId="{515FA902-BB83-4076-A234-819D67CCFAAF}" srcOrd="8" destOrd="0" presId="urn:microsoft.com/office/officeart/2005/8/layout/radial5"/>
    <dgm:cxn modelId="{564C562F-A486-43A8-AD2B-F4A391FB5ED1}" type="presParOf" srcId="{732A834A-92D8-4E19-A0D0-71CA00421CAD}" destId="{3DF94768-F0A2-4774-BC40-B036B9419E39}" srcOrd="9" destOrd="0" presId="urn:microsoft.com/office/officeart/2005/8/layout/radial5"/>
    <dgm:cxn modelId="{60A80453-51E5-4A7A-A47C-92FE80F6381D}" type="presParOf" srcId="{3DF94768-F0A2-4774-BC40-B036B9419E39}" destId="{E058DB32-BC27-4EA6-8A1C-F03E5D231DC7}" srcOrd="0" destOrd="0" presId="urn:microsoft.com/office/officeart/2005/8/layout/radial5"/>
    <dgm:cxn modelId="{1802CEDF-D536-46C9-8F4A-F6C96B4DCC61}" type="presParOf" srcId="{732A834A-92D8-4E19-A0D0-71CA00421CAD}" destId="{A7F78703-D8B9-4E96-A947-80DF6415D64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7FBBBB-9C88-41C6-94C3-ABBCEA49A58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A58DB2-B1C2-4C56-A157-AE8EB38739B2}">
      <dgm:prSet phldrT="[Text]" custT="1"/>
      <dgm:spPr/>
      <dgm:t>
        <a:bodyPr/>
        <a:lstStyle/>
        <a:p>
          <a:r>
            <a:rPr lang="en-US" sz="2800" b="1" dirty="0"/>
            <a:t>PA Workforce</a:t>
          </a:r>
        </a:p>
      </dgm:t>
    </dgm:pt>
    <dgm:pt modelId="{7169C5A1-2B37-420E-B29C-D2B2A3E1928C}" type="parTrans" cxnId="{A13A2A20-F549-439F-A128-38B8645BE1A3}">
      <dgm:prSet/>
      <dgm:spPr/>
      <dgm:t>
        <a:bodyPr/>
        <a:lstStyle/>
        <a:p>
          <a:endParaRPr lang="en-US"/>
        </a:p>
      </dgm:t>
    </dgm:pt>
    <dgm:pt modelId="{3828F209-182E-4C54-B0AC-93E9362714A8}" type="sibTrans" cxnId="{A13A2A20-F549-439F-A128-38B8645BE1A3}">
      <dgm:prSet/>
      <dgm:spPr/>
      <dgm:t>
        <a:bodyPr/>
        <a:lstStyle/>
        <a:p>
          <a:endParaRPr lang="en-US"/>
        </a:p>
      </dgm:t>
    </dgm:pt>
    <dgm:pt modelId="{2C86636A-339B-4381-A5F0-A78ADB889392}">
      <dgm:prSet phldrT="[Text]" custT="1"/>
      <dgm:spPr/>
      <dgm:t>
        <a:bodyPr/>
        <a:lstStyle/>
        <a:p>
          <a:r>
            <a:rPr lang="en-US" sz="2200" b="1" dirty="0"/>
            <a:t>Composition</a:t>
          </a:r>
        </a:p>
        <a:p>
          <a:r>
            <a:rPr lang="en-US" sz="1400" b="1" dirty="0"/>
            <a:t>High priority </a:t>
          </a:r>
        </a:p>
        <a:p>
          <a:r>
            <a:rPr lang="en-US" sz="1400" b="1" dirty="0"/>
            <a:t>3</a:t>
          </a:r>
        </a:p>
      </dgm:t>
    </dgm:pt>
    <dgm:pt modelId="{536D4C6D-736D-4210-9F60-27C2A824062A}" type="parTrans" cxnId="{57B98489-AABD-4C88-9A79-490E04D29C0D}">
      <dgm:prSet/>
      <dgm:spPr>
        <a:solidFill>
          <a:schemeClr val="accent1">
            <a:alpha val="40000"/>
          </a:schemeClr>
        </a:solidFill>
      </dgm:spPr>
      <dgm:t>
        <a:bodyPr/>
        <a:lstStyle/>
        <a:p>
          <a:endParaRPr lang="en-US"/>
        </a:p>
      </dgm:t>
    </dgm:pt>
    <dgm:pt modelId="{1692B893-3EFD-422A-B788-D95D61C27945}" type="sibTrans" cxnId="{57B98489-AABD-4C88-9A79-490E04D29C0D}">
      <dgm:prSet/>
      <dgm:spPr/>
      <dgm:t>
        <a:bodyPr/>
        <a:lstStyle/>
        <a:p>
          <a:endParaRPr lang="en-US"/>
        </a:p>
      </dgm:t>
    </dgm:pt>
    <dgm:pt modelId="{62850C6C-8F39-4077-A82F-F382D608A43B}">
      <dgm:prSet phldrT="[Text]" custT="1"/>
      <dgm:spPr/>
      <dgm:t>
        <a:bodyPr/>
        <a:lstStyle/>
        <a:p>
          <a:r>
            <a:rPr lang="en-US" sz="2200" b="1" dirty="0"/>
            <a:t>Diversity</a:t>
          </a:r>
        </a:p>
        <a:p>
          <a:r>
            <a:rPr lang="en-US" sz="1400" b="1" dirty="0"/>
            <a:t>Med high priority </a:t>
          </a:r>
        </a:p>
        <a:p>
          <a:r>
            <a:rPr lang="en-US" sz="1400" b="1" dirty="0"/>
            <a:t>9</a:t>
          </a:r>
        </a:p>
      </dgm:t>
    </dgm:pt>
    <dgm:pt modelId="{45F69CF1-9746-47B8-A195-6730B741CBEA}" type="parTrans" cxnId="{F08303B5-E955-4F54-BB07-8A666E094F51}">
      <dgm:prSet/>
      <dgm:spPr>
        <a:solidFill>
          <a:schemeClr val="accent1">
            <a:alpha val="40000"/>
          </a:schemeClr>
        </a:solidFill>
      </dgm:spPr>
      <dgm:t>
        <a:bodyPr/>
        <a:lstStyle/>
        <a:p>
          <a:endParaRPr lang="en-US"/>
        </a:p>
      </dgm:t>
    </dgm:pt>
    <dgm:pt modelId="{EB859428-70A4-4326-ACD2-DB0360D697C4}" type="sibTrans" cxnId="{F08303B5-E955-4F54-BB07-8A666E094F51}">
      <dgm:prSet/>
      <dgm:spPr/>
      <dgm:t>
        <a:bodyPr/>
        <a:lstStyle/>
        <a:p>
          <a:endParaRPr lang="en-US"/>
        </a:p>
      </dgm:t>
    </dgm:pt>
    <dgm:pt modelId="{B086E912-6ABF-44BD-9698-3E8A28627950}">
      <dgm:prSet phldrT="[Text]" custT="1"/>
      <dgm:spPr/>
      <dgm:t>
        <a:bodyPr/>
        <a:lstStyle/>
        <a:p>
          <a:r>
            <a:rPr lang="en-US" sz="2200" b="1" dirty="0"/>
            <a:t>Specialization trends</a:t>
          </a:r>
        </a:p>
        <a:p>
          <a:r>
            <a:rPr lang="en-US" sz="1400" b="1" dirty="0"/>
            <a:t>Med low priority</a:t>
          </a:r>
        </a:p>
        <a:p>
          <a:r>
            <a:rPr lang="en-US" sz="1400" b="1" dirty="0"/>
            <a:t>15</a:t>
          </a:r>
        </a:p>
      </dgm:t>
    </dgm:pt>
    <dgm:pt modelId="{3C972631-CC7C-4A08-A8F7-E9ABE097DDD4}" type="parTrans" cxnId="{F4884469-E6E8-423D-B948-38EF68941414}">
      <dgm:prSet/>
      <dgm:spPr>
        <a:solidFill>
          <a:schemeClr val="accent1">
            <a:alpha val="40000"/>
          </a:schemeClr>
        </a:solidFill>
      </dgm:spPr>
      <dgm:t>
        <a:bodyPr/>
        <a:lstStyle/>
        <a:p>
          <a:endParaRPr lang="en-US"/>
        </a:p>
      </dgm:t>
    </dgm:pt>
    <dgm:pt modelId="{1902C94E-7C18-4A21-B7C8-6D1ECA8F6CD1}" type="sibTrans" cxnId="{F4884469-E6E8-423D-B948-38EF68941414}">
      <dgm:prSet/>
      <dgm:spPr/>
      <dgm:t>
        <a:bodyPr/>
        <a:lstStyle/>
        <a:p>
          <a:endParaRPr lang="en-US"/>
        </a:p>
      </dgm:t>
    </dgm:pt>
    <dgm:pt modelId="{D2342AEF-8518-4C44-8BAE-28AC9C0A6BDF}">
      <dgm:prSet custT="1"/>
      <dgm:spPr/>
      <dgm:t>
        <a:bodyPr/>
        <a:lstStyle/>
        <a:p>
          <a:r>
            <a:rPr lang="en-US" sz="2200" b="1" dirty="0"/>
            <a:t>PA flexibility</a:t>
          </a:r>
        </a:p>
        <a:p>
          <a:r>
            <a:rPr lang="en-US" sz="1400" b="1" dirty="0"/>
            <a:t>Med low priority </a:t>
          </a:r>
        </a:p>
        <a:p>
          <a:r>
            <a:rPr lang="en-US" sz="1400" b="1" dirty="0"/>
            <a:t>11</a:t>
          </a:r>
        </a:p>
      </dgm:t>
    </dgm:pt>
    <dgm:pt modelId="{C2EA737F-AD6A-413F-8516-204A9E531CC0}" type="parTrans" cxnId="{6515925A-B6AC-478E-B4BB-FBA3F793A306}">
      <dgm:prSet/>
      <dgm:spPr>
        <a:solidFill>
          <a:schemeClr val="accent1">
            <a:alpha val="40000"/>
          </a:schemeClr>
        </a:solidFill>
      </dgm:spPr>
      <dgm:t>
        <a:bodyPr/>
        <a:lstStyle/>
        <a:p>
          <a:endParaRPr lang="en-US"/>
        </a:p>
      </dgm:t>
    </dgm:pt>
    <dgm:pt modelId="{F85FC14E-27DC-415A-A111-EB4F19A8F37F}" type="sibTrans" cxnId="{6515925A-B6AC-478E-B4BB-FBA3F793A306}">
      <dgm:prSet/>
      <dgm:spPr/>
      <dgm:t>
        <a:bodyPr/>
        <a:lstStyle/>
        <a:p>
          <a:endParaRPr lang="en-US"/>
        </a:p>
      </dgm:t>
    </dgm:pt>
    <dgm:pt modelId="{2C827750-C600-42A2-8025-49B64F0C9ECD}">
      <dgm:prSet custT="1"/>
      <dgm:spPr/>
      <dgm:t>
        <a:bodyPr/>
        <a:lstStyle/>
        <a:p>
          <a:r>
            <a:rPr lang="en-US" sz="2200" b="1" dirty="0"/>
            <a:t>Shortages</a:t>
          </a:r>
        </a:p>
        <a:p>
          <a:r>
            <a:rPr lang="en-US" sz="1400" b="1" dirty="0"/>
            <a:t>High priority </a:t>
          </a:r>
        </a:p>
        <a:p>
          <a:r>
            <a:rPr lang="en-US" sz="1400" b="1" dirty="0"/>
            <a:t>4</a:t>
          </a:r>
        </a:p>
      </dgm:t>
    </dgm:pt>
    <dgm:pt modelId="{C4A2CF2C-19F2-4755-8111-FFD1485506DC}" type="parTrans" cxnId="{8FB6DC2B-C594-450C-B5BE-85B150F70806}">
      <dgm:prSet/>
      <dgm:spPr>
        <a:solidFill>
          <a:schemeClr val="accent1">
            <a:alpha val="40000"/>
          </a:schemeClr>
        </a:solidFill>
      </dgm:spPr>
      <dgm:t>
        <a:bodyPr/>
        <a:lstStyle/>
        <a:p>
          <a:endParaRPr lang="en-US"/>
        </a:p>
      </dgm:t>
    </dgm:pt>
    <dgm:pt modelId="{8FDDBA20-DE2C-4F34-9A83-645A2E06F33B}" type="sibTrans" cxnId="{8FB6DC2B-C594-450C-B5BE-85B150F70806}">
      <dgm:prSet/>
      <dgm:spPr/>
      <dgm:t>
        <a:bodyPr/>
        <a:lstStyle/>
        <a:p>
          <a:endParaRPr lang="en-US"/>
        </a:p>
      </dgm:t>
    </dgm:pt>
    <dgm:pt modelId="{7CA2DE08-CD82-4AD9-9589-CF2997516484}" type="pres">
      <dgm:prSet presAssocID="{787FBBBB-9C88-41C6-94C3-ABBCEA49A58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9EBC31-5B65-4C8E-96C7-A8126608D4BB}" type="pres">
      <dgm:prSet presAssocID="{EAA58DB2-B1C2-4C56-A157-AE8EB38739B2}" presName="centerShape" presStyleLbl="node0" presStyleIdx="0" presStyleCnt="1" custScaleX="108612" custScaleY="108612"/>
      <dgm:spPr/>
      <dgm:t>
        <a:bodyPr/>
        <a:lstStyle/>
        <a:p>
          <a:endParaRPr lang="en-US"/>
        </a:p>
      </dgm:t>
    </dgm:pt>
    <dgm:pt modelId="{24A54D45-14E3-48E8-B090-4E14FE6A88E0}" type="pres">
      <dgm:prSet presAssocID="{536D4C6D-736D-4210-9F60-27C2A824062A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B2F22596-70F8-42A6-A3F8-8AAF9FBEAE93}" type="pres">
      <dgm:prSet presAssocID="{2C86636A-339B-4381-A5F0-A78ADB889392}" presName="node" presStyleLbl="node1" presStyleIdx="0" presStyleCnt="5" custScaleX="111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EA6A3-4703-4111-8BA0-26C87546CE41}" type="pres">
      <dgm:prSet presAssocID="{45F69CF1-9746-47B8-A195-6730B741CBEA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BB085932-CB9B-430B-B691-EE44DB151478}" type="pres">
      <dgm:prSet presAssocID="{62850C6C-8F39-4077-A82F-F382D608A4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58183-1F5F-4EF6-B9A9-7CB325E99943}" type="pres">
      <dgm:prSet presAssocID="{3C972631-CC7C-4A08-A8F7-E9ABE097DDD4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6AC855E1-A4F2-4DBF-B665-C0B370A3657B}" type="pres">
      <dgm:prSet presAssocID="{B086E912-6ABF-44BD-9698-3E8A28627950}" presName="node" presStyleLbl="node1" presStyleIdx="2" presStyleCnt="5" custScaleX="114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183DC-172C-4C7F-8D6A-486E0E030BEA}" type="pres">
      <dgm:prSet presAssocID="{C2EA737F-AD6A-413F-8516-204A9E531CC0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20D72F2F-E5D3-478D-900B-63A2FDB229F2}" type="pres">
      <dgm:prSet presAssocID="{D2342AEF-8518-4C44-8BAE-28AC9C0A6B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7CEA7-6D3F-46C9-B0A8-18DCA0FE0B77}" type="pres">
      <dgm:prSet presAssocID="{C4A2CF2C-19F2-4755-8111-FFD1485506DC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FFC357F5-A806-4030-BB85-2425F24DD7C0}" type="pres">
      <dgm:prSet presAssocID="{2C827750-C600-42A2-8025-49B64F0C9EC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B98489-AABD-4C88-9A79-490E04D29C0D}" srcId="{EAA58DB2-B1C2-4C56-A157-AE8EB38739B2}" destId="{2C86636A-339B-4381-A5F0-A78ADB889392}" srcOrd="0" destOrd="0" parTransId="{536D4C6D-736D-4210-9F60-27C2A824062A}" sibTransId="{1692B893-3EFD-422A-B788-D95D61C27945}"/>
    <dgm:cxn modelId="{256955B2-E2E7-4163-A199-3BCEE1E0CFCE}" type="presOf" srcId="{536D4C6D-736D-4210-9F60-27C2A824062A}" destId="{24A54D45-14E3-48E8-B090-4E14FE6A88E0}" srcOrd="0" destOrd="0" presId="urn:microsoft.com/office/officeart/2005/8/layout/radial4"/>
    <dgm:cxn modelId="{8FB6DC2B-C594-450C-B5BE-85B150F70806}" srcId="{EAA58DB2-B1C2-4C56-A157-AE8EB38739B2}" destId="{2C827750-C600-42A2-8025-49B64F0C9ECD}" srcOrd="4" destOrd="0" parTransId="{C4A2CF2C-19F2-4755-8111-FFD1485506DC}" sibTransId="{8FDDBA20-DE2C-4F34-9A83-645A2E06F33B}"/>
    <dgm:cxn modelId="{A13A2A20-F549-439F-A128-38B8645BE1A3}" srcId="{787FBBBB-9C88-41C6-94C3-ABBCEA49A586}" destId="{EAA58DB2-B1C2-4C56-A157-AE8EB38739B2}" srcOrd="0" destOrd="0" parTransId="{7169C5A1-2B37-420E-B29C-D2B2A3E1928C}" sibTransId="{3828F209-182E-4C54-B0AC-93E9362714A8}"/>
    <dgm:cxn modelId="{B1EAB1F6-6D45-42F3-9F10-FBC6490B8425}" type="presOf" srcId="{2C86636A-339B-4381-A5F0-A78ADB889392}" destId="{B2F22596-70F8-42A6-A3F8-8AAF9FBEAE93}" srcOrd="0" destOrd="0" presId="urn:microsoft.com/office/officeart/2005/8/layout/radial4"/>
    <dgm:cxn modelId="{E7A13C89-B292-4A7A-8412-FE786BDE874C}" type="presOf" srcId="{D2342AEF-8518-4C44-8BAE-28AC9C0A6BDF}" destId="{20D72F2F-E5D3-478D-900B-63A2FDB229F2}" srcOrd="0" destOrd="0" presId="urn:microsoft.com/office/officeart/2005/8/layout/radial4"/>
    <dgm:cxn modelId="{0351AA90-E509-4061-A282-F02C9CCC0D19}" type="presOf" srcId="{C2EA737F-AD6A-413F-8516-204A9E531CC0}" destId="{B55183DC-172C-4C7F-8D6A-486E0E030BEA}" srcOrd="0" destOrd="0" presId="urn:microsoft.com/office/officeart/2005/8/layout/radial4"/>
    <dgm:cxn modelId="{3D29562A-8C1A-4B5C-9AAD-E38DFF8099D3}" type="presOf" srcId="{C4A2CF2C-19F2-4755-8111-FFD1485506DC}" destId="{C0B7CEA7-6D3F-46C9-B0A8-18DCA0FE0B77}" srcOrd="0" destOrd="0" presId="urn:microsoft.com/office/officeart/2005/8/layout/radial4"/>
    <dgm:cxn modelId="{6515925A-B6AC-478E-B4BB-FBA3F793A306}" srcId="{EAA58DB2-B1C2-4C56-A157-AE8EB38739B2}" destId="{D2342AEF-8518-4C44-8BAE-28AC9C0A6BDF}" srcOrd="3" destOrd="0" parTransId="{C2EA737F-AD6A-413F-8516-204A9E531CC0}" sibTransId="{F85FC14E-27DC-415A-A111-EB4F19A8F37F}"/>
    <dgm:cxn modelId="{F4884469-E6E8-423D-B948-38EF68941414}" srcId="{EAA58DB2-B1C2-4C56-A157-AE8EB38739B2}" destId="{B086E912-6ABF-44BD-9698-3E8A28627950}" srcOrd="2" destOrd="0" parTransId="{3C972631-CC7C-4A08-A8F7-E9ABE097DDD4}" sibTransId="{1902C94E-7C18-4A21-B7C8-6D1ECA8F6CD1}"/>
    <dgm:cxn modelId="{F1A9584C-9F5B-431C-B0A8-EE68DEB5DBD1}" type="presOf" srcId="{EAA58DB2-B1C2-4C56-A157-AE8EB38739B2}" destId="{4F9EBC31-5B65-4C8E-96C7-A8126608D4BB}" srcOrd="0" destOrd="0" presId="urn:microsoft.com/office/officeart/2005/8/layout/radial4"/>
    <dgm:cxn modelId="{5BEAC2F7-39D9-4CFF-A568-5A4D908E31E1}" type="presOf" srcId="{62850C6C-8F39-4077-A82F-F382D608A43B}" destId="{BB085932-CB9B-430B-B691-EE44DB151478}" srcOrd="0" destOrd="0" presId="urn:microsoft.com/office/officeart/2005/8/layout/radial4"/>
    <dgm:cxn modelId="{4EB57242-B94E-4039-9D94-41CF076D95F2}" type="presOf" srcId="{3C972631-CC7C-4A08-A8F7-E9ABE097DDD4}" destId="{64E58183-1F5F-4EF6-B9A9-7CB325E99943}" srcOrd="0" destOrd="0" presId="urn:microsoft.com/office/officeart/2005/8/layout/radial4"/>
    <dgm:cxn modelId="{F08303B5-E955-4F54-BB07-8A666E094F51}" srcId="{EAA58DB2-B1C2-4C56-A157-AE8EB38739B2}" destId="{62850C6C-8F39-4077-A82F-F382D608A43B}" srcOrd="1" destOrd="0" parTransId="{45F69CF1-9746-47B8-A195-6730B741CBEA}" sibTransId="{EB859428-70A4-4326-ACD2-DB0360D697C4}"/>
    <dgm:cxn modelId="{FE80B18A-F2B5-4211-BE71-50978C69DAED}" type="presOf" srcId="{787FBBBB-9C88-41C6-94C3-ABBCEA49A586}" destId="{7CA2DE08-CD82-4AD9-9589-CF2997516484}" srcOrd="0" destOrd="0" presId="urn:microsoft.com/office/officeart/2005/8/layout/radial4"/>
    <dgm:cxn modelId="{32C661DA-B783-4C88-9EA3-A37D82C5C219}" type="presOf" srcId="{2C827750-C600-42A2-8025-49B64F0C9ECD}" destId="{FFC357F5-A806-4030-BB85-2425F24DD7C0}" srcOrd="0" destOrd="0" presId="urn:microsoft.com/office/officeart/2005/8/layout/radial4"/>
    <dgm:cxn modelId="{1FEC7FE9-2487-44C3-88EB-218811915D71}" type="presOf" srcId="{45F69CF1-9746-47B8-A195-6730B741CBEA}" destId="{3B3EA6A3-4703-4111-8BA0-26C87546CE41}" srcOrd="0" destOrd="0" presId="urn:microsoft.com/office/officeart/2005/8/layout/radial4"/>
    <dgm:cxn modelId="{1E2630DF-FC4D-415B-B9E2-ED15A231482A}" type="presOf" srcId="{B086E912-6ABF-44BD-9698-3E8A28627950}" destId="{6AC855E1-A4F2-4DBF-B665-C0B370A3657B}" srcOrd="0" destOrd="0" presId="urn:microsoft.com/office/officeart/2005/8/layout/radial4"/>
    <dgm:cxn modelId="{622D9691-D097-4864-A989-B66DF7E2B634}" type="presParOf" srcId="{7CA2DE08-CD82-4AD9-9589-CF2997516484}" destId="{4F9EBC31-5B65-4C8E-96C7-A8126608D4BB}" srcOrd="0" destOrd="0" presId="urn:microsoft.com/office/officeart/2005/8/layout/radial4"/>
    <dgm:cxn modelId="{F7D436FB-4F37-49F1-9834-22358F822D62}" type="presParOf" srcId="{7CA2DE08-CD82-4AD9-9589-CF2997516484}" destId="{24A54D45-14E3-48E8-B090-4E14FE6A88E0}" srcOrd="1" destOrd="0" presId="urn:microsoft.com/office/officeart/2005/8/layout/radial4"/>
    <dgm:cxn modelId="{A2241969-FA05-4880-984A-52622139C8B6}" type="presParOf" srcId="{7CA2DE08-CD82-4AD9-9589-CF2997516484}" destId="{B2F22596-70F8-42A6-A3F8-8AAF9FBEAE93}" srcOrd="2" destOrd="0" presId="urn:microsoft.com/office/officeart/2005/8/layout/radial4"/>
    <dgm:cxn modelId="{B5DD4F46-C3BC-4313-86DC-301353342EB5}" type="presParOf" srcId="{7CA2DE08-CD82-4AD9-9589-CF2997516484}" destId="{3B3EA6A3-4703-4111-8BA0-26C87546CE41}" srcOrd="3" destOrd="0" presId="urn:microsoft.com/office/officeart/2005/8/layout/radial4"/>
    <dgm:cxn modelId="{F0EC4C87-5E14-42DE-9FDD-A101B825B805}" type="presParOf" srcId="{7CA2DE08-CD82-4AD9-9589-CF2997516484}" destId="{BB085932-CB9B-430B-B691-EE44DB151478}" srcOrd="4" destOrd="0" presId="urn:microsoft.com/office/officeart/2005/8/layout/radial4"/>
    <dgm:cxn modelId="{E3F4853E-CB85-4988-BFD6-0E40DEBEDFAD}" type="presParOf" srcId="{7CA2DE08-CD82-4AD9-9589-CF2997516484}" destId="{64E58183-1F5F-4EF6-B9A9-7CB325E99943}" srcOrd="5" destOrd="0" presId="urn:microsoft.com/office/officeart/2005/8/layout/radial4"/>
    <dgm:cxn modelId="{30553944-191C-47D5-BB33-119239F8E661}" type="presParOf" srcId="{7CA2DE08-CD82-4AD9-9589-CF2997516484}" destId="{6AC855E1-A4F2-4DBF-B665-C0B370A3657B}" srcOrd="6" destOrd="0" presId="urn:microsoft.com/office/officeart/2005/8/layout/radial4"/>
    <dgm:cxn modelId="{4C46408A-5980-44B2-8CD6-9ECB13FE36DF}" type="presParOf" srcId="{7CA2DE08-CD82-4AD9-9589-CF2997516484}" destId="{B55183DC-172C-4C7F-8D6A-486E0E030BEA}" srcOrd="7" destOrd="0" presId="urn:microsoft.com/office/officeart/2005/8/layout/radial4"/>
    <dgm:cxn modelId="{82E7FC9D-71A2-4376-AE7E-E72DF89223B4}" type="presParOf" srcId="{7CA2DE08-CD82-4AD9-9589-CF2997516484}" destId="{20D72F2F-E5D3-478D-900B-63A2FDB229F2}" srcOrd="8" destOrd="0" presId="urn:microsoft.com/office/officeart/2005/8/layout/radial4"/>
    <dgm:cxn modelId="{B5BE7886-48FA-4B31-B4D1-EA2C06362DCC}" type="presParOf" srcId="{7CA2DE08-CD82-4AD9-9589-CF2997516484}" destId="{C0B7CEA7-6D3F-46C9-B0A8-18DCA0FE0B77}" srcOrd="9" destOrd="0" presId="urn:microsoft.com/office/officeart/2005/8/layout/radial4"/>
    <dgm:cxn modelId="{C4C84720-DE08-415C-BA6C-D5C6FB639761}" type="presParOf" srcId="{7CA2DE08-CD82-4AD9-9589-CF2997516484}" destId="{FFC357F5-A806-4030-BB85-2425F24DD7C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DA01E5-6E97-4023-AF88-D1B63B586331}" type="doc">
      <dgm:prSet loTypeId="urn:microsoft.com/office/officeart/2005/8/layout/radial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7BDF8F0-6F94-48CE-A29D-6A152C416628}">
      <dgm:prSet phldrT="[Text]" custT="1"/>
      <dgm:spPr>
        <a:solidFill>
          <a:schemeClr val="accent2">
            <a:alpha val="7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bg1"/>
              </a:solidFill>
            </a:rPr>
            <a:t>PA Role and Practice</a:t>
          </a:r>
        </a:p>
      </dgm:t>
    </dgm:pt>
    <dgm:pt modelId="{422A760C-63C0-4E73-A8DA-5A1F3A453456}" type="parTrans" cxnId="{06557111-0D4B-4C8E-9AF5-5A5C0F0B7DE9}">
      <dgm:prSet/>
      <dgm:spPr/>
      <dgm:t>
        <a:bodyPr/>
        <a:lstStyle/>
        <a:p>
          <a:endParaRPr lang="en-US"/>
        </a:p>
      </dgm:t>
    </dgm:pt>
    <dgm:pt modelId="{B26BDE9C-8CB7-496D-B67F-A2E192F11064}" type="sibTrans" cxnId="{06557111-0D4B-4C8E-9AF5-5A5C0F0B7DE9}">
      <dgm:prSet/>
      <dgm:spPr/>
      <dgm:t>
        <a:bodyPr/>
        <a:lstStyle/>
        <a:p>
          <a:endParaRPr lang="en-US"/>
        </a:p>
      </dgm:t>
    </dgm:pt>
    <dgm:pt modelId="{12100868-B8A0-4F45-B2CE-BF19CBC18464}">
      <dgm:prSet phldrT="[Text]" custT="1"/>
      <dgm:spPr>
        <a:solidFill>
          <a:schemeClr val="accent2">
            <a:alpha val="70000"/>
          </a:schemeClr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Team outcomes</a:t>
          </a:r>
        </a:p>
        <a:p>
          <a:r>
            <a:rPr lang="en-US" sz="1400" b="1" dirty="0">
              <a:solidFill>
                <a:schemeClr val="bg1"/>
              </a:solidFill>
            </a:rPr>
            <a:t>Med high priority</a:t>
          </a:r>
        </a:p>
        <a:p>
          <a:r>
            <a:rPr lang="en-US" sz="1400" b="1" dirty="0">
              <a:solidFill>
                <a:schemeClr val="bg1"/>
              </a:solidFill>
            </a:rPr>
            <a:t>5</a:t>
          </a:r>
        </a:p>
      </dgm:t>
    </dgm:pt>
    <dgm:pt modelId="{773D66E8-7FD6-40C8-818E-0CB0A0A489D3}" type="parTrans" cxnId="{0B259220-23C3-4239-BA4D-1732111E8B1B}">
      <dgm:prSet/>
      <dgm:spPr/>
      <dgm:t>
        <a:bodyPr/>
        <a:lstStyle/>
        <a:p>
          <a:endParaRPr lang="en-US"/>
        </a:p>
      </dgm:t>
    </dgm:pt>
    <dgm:pt modelId="{607D0489-3D17-48EB-AEA0-57589B83DEA4}" type="sibTrans" cxnId="{0B259220-23C3-4239-BA4D-1732111E8B1B}">
      <dgm:prSet/>
      <dgm:spPr/>
      <dgm:t>
        <a:bodyPr/>
        <a:lstStyle/>
        <a:p>
          <a:endParaRPr lang="en-US"/>
        </a:p>
      </dgm:t>
    </dgm:pt>
    <dgm:pt modelId="{EC37BE87-75FD-41B6-9D21-EFB6C22EB32F}">
      <dgm:prSet phldrT="[Text]" custT="1"/>
      <dgm:spPr>
        <a:solidFill>
          <a:schemeClr val="accent2">
            <a:hueOff val="0"/>
            <a:satOff val="0"/>
            <a:lumOff val="0"/>
            <a:alpha val="70000"/>
          </a:schemeClr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Medical teams</a:t>
          </a:r>
        </a:p>
        <a:p>
          <a:r>
            <a:rPr lang="en-US" sz="1400" b="1" dirty="0">
              <a:solidFill>
                <a:schemeClr val="bg1"/>
              </a:solidFill>
            </a:rPr>
            <a:t>Med high priority</a:t>
          </a:r>
        </a:p>
        <a:p>
          <a:r>
            <a:rPr lang="en-US" sz="1400" b="1" dirty="0">
              <a:solidFill>
                <a:schemeClr val="bg1"/>
              </a:solidFill>
            </a:rPr>
            <a:t>6</a:t>
          </a:r>
        </a:p>
      </dgm:t>
    </dgm:pt>
    <dgm:pt modelId="{49BF5478-EB5C-4B12-AE19-891C65012612}" type="parTrans" cxnId="{A6B8041A-619C-4BE9-AEF6-A0CE8F70E208}">
      <dgm:prSet/>
      <dgm:spPr/>
      <dgm:t>
        <a:bodyPr/>
        <a:lstStyle/>
        <a:p>
          <a:endParaRPr lang="en-US"/>
        </a:p>
      </dgm:t>
    </dgm:pt>
    <dgm:pt modelId="{63ED9891-9747-4A5B-8A5E-404B314FFB89}" type="sibTrans" cxnId="{A6B8041A-619C-4BE9-AEF6-A0CE8F70E208}">
      <dgm:prSet/>
      <dgm:spPr/>
      <dgm:t>
        <a:bodyPr/>
        <a:lstStyle/>
        <a:p>
          <a:endParaRPr lang="en-US"/>
        </a:p>
      </dgm:t>
    </dgm:pt>
    <dgm:pt modelId="{E3AD70F4-730C-411C-9138-0C5C1E3B3A05}">
      <dgm:prSet phldrT="[Text]" custT="1"/>
      <dgm:spPr>
        <a:solidFill>
          <a:schemeClr val="accent2">
            <a:hueOff val="0"/>
            <a:satOff val="0"/>
            <a:lumOff val="0"/>
            <a:alpha val="70000"/>
          </a:schemeClr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Successful team member</a:t>
          </a:r>
        </a:p>
        <a:p>
          <a:r>
            <a:rPr lang="en-US" sz="1400" b="1" dirty="0">
              <a:solidFill>
                <a:schemeClr val="bg1"/>
              </a:solidFill>
            </a:rPr>
            <a:t>Med low priority</a:t>
          </a:r>
        </a:p>
        <a:p>
          <a:r>
            <a:rPr lang="en-US" sz="1400" b="1" dirty="0">
              <a:solidFill>
                <a:schemeClr val="bg1"/>
              </a:solidFill>
            </a:rPr>
            <a:t>14</a:t>
          </a:r>
        </a:p>
      </dgm:t>
    </dgm:pt>
    <dgm:pt modelId="{A0BC4D28-6FE4-4D1B-BA92-6684F7EB617F}" type="parTrans" cxnId="{8D777205-5210-41AF-9C83-7346ED99C4FB}">
      <dgm:prSet/>
      <dgm:spPr/>
      <dgm:t>
        <a:bodyPr/>
        <a:lstStyle/>
        <a:p>
          <a:endParaRPr lang="en-US"/>
        </a:p>
      </dgm:t>
    </dgm:pt>
    <dgm:pt modelId="{65AAAD6F-27D7-465C-95CA-CA96C938F362}" type="sibTrans" cxnId="{8D777205-5210-41AF-9C83-7346ED99C4FB}">
      <dgm:prSet/>
      <dgm:spPr/>
      <dgm:t>
        <a:bodyPr/>
        <a:lstStyle/>
        <a:p>
          <a:endParaRPr lang="en-US"/>
        </a:p>
      </dgm:t>
    </dgm:pt>
    <dgm:pt modelId="{CCEF5D15-965C-400D-9716-1D848061F2B5}">
      <dgm:prSet phldrT="[Text]" custT="1"/>
      <dgm:spPr>
        <a:solidFill>
          <a:schemeClr val="accent2">
            <a:alpha val="70000"/>
          </a:schemeClr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PA role change</a:t>
          </a:r>
        </a:p>
        <a:p>
          <a:r>
            <a:rPr lang="en-US" sz="1400" b="1" dirty="0">
              <a:solidFill>
                <a:schemeClr val="bg1"/>
              </a:solidFill>
            </a:rPr>
            <a:t>Med low priority</a:t>
          </a:r>
        </a:p>
        <a:p>
          <a:r>
            <a:rPr lang="en-US" sz="1400" b="1" dirty="0">
              <a:solidFill>
                <a:schemeClr val="bg1"/>
              </a:solidFill>
            </a:rPr>
            <a:t>13</a:t>
          </a:r>
        </a:p>
      </dgm:t>
    </dgm:pt>
    <dgm:pt modelId="{EB9D4249-5EEA-4534-A70E-022744800DE8}" type="parTrans" cxnId="{0371D64A-559C-4AA0-921B-F96B9883EF7A}">
      <dgm:prSet/>
      <dgm:spPr/>
      <dgm:t>
        <a:bodyPr/>
        <a:lstStyle/>
        <a:p>
          <a:endParaRPr lang="en-US"/>
        </a:p>
      </dgm:t>
    </dgm:pt>
    <dgm:pt modelId="{D858AD6B-A8CE-469C-A0A0-B0C9A5F1C67F}" type="sibTrans" cxnId="{0371D64A-559C-4AA0-921B-F96B9883EF7A}">
      <dgm:prSet/>
      <dgm:spPr/>
      <dgm:t>
        <a:bodyPr/>
        <a:lstStyle/>
        <a:p>
          <a:endParaRPr lang="en-US"/>
        </a:p>
      </dgm:t>
    </dgm:pt>
    <dgm:pt modelId="{877995FD-9DF3-40E0-B411-E0F2BE5C6504}">
      <dgm:prSet custT="1"/>
      <dgm:spPr>
        <a:solidFill>
          <a:schemeClr val="accent2">
            <a:alpha val="70000"/>
          </a:schemeClr>
        </a:solidFill>
      </dgm:spPr>
      <dgm:t>
        <a:bodyPr/>
        <a:lstStyle/>
        <a:p>
          <a:r>
            <a:rPr lang="en-US" sz="2200" b="1" dirty="0">
              <a:solidFill>
                <a:schemeClr val="bg1"/>
              </a:solidFill>
            </a:rPr>
            <a:t>Future PA roles</a:t>
          </a:r>
        </a:p>
        <a:p>
          <a:r>
            <a:rPr lang="en-US" sz="1400" b="1" dirty="0">
              <a:solidFill>
                <a:schemeClr val="bg1"/>
              </a:solidFill>
            </a:rPr>
            <a:t>Med low priority</a:t>
          </a:r>
        </a:p>
        <a:p>
          <a:r>
            <a:rPr lang="en-US" sz="1400" b="1" dirty="0">
              <a:solidFill>
                <a:schemeClr val="bg1"/>
              </a:solidFill>
            </a:rPr>
            <a:t>10</a:t>
          </a:r>
        </a:p>
      </dgm:t>
    </dgm:pt>
    <dgm:pt modelId="{697FACFF-E077-4203-9CA6-3D305C1892DB}" type="parTrans" cxnId="{E750D189-2239-420E-BDA0-045A04108B31}">
      <dgm:prSet/>
      <dgm:spPr/>
      <dgm:t>
        <a:bodyPr/>
        <a:lstStyle/>
        <a:p>
          <a:endParaRPr lang="en-US"/>
        </a:p>
      </dgm:t>
    </dgm:pt>
    <dgm:pt modelId="{618EDA2C-7A29-45E9-B999-CFE383EA3A90}" type="sibTrans" cxnId="{E750D189-2239-420E-BDA0-045A04108B31}">
      <dgm:prSet/>
      <dgm:spPr/>
      <dgm:t>
        <a:bodyPr/>
        <a:lstStyle/>
        <a:p>
          <a:endParaRPr lang="en-US"/>
        </a:p>
      </dgm:t>
    </dgm:pt>
    <dgm:pt modelId="{FE3D8378-9416-49D1-BD37-FFF20FC98FE5}" type="pres">
      <dgm:prSet presAssocID="{F5DA01E5-6E97-4023-AF88-D1B63B58633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824FC-29B2-4254-9482-32D852C5B06E}" type="pres">
      <dgm:prSet presAssocID="{F5DA01E5-6E97-4023-AF88-D1B63B586331}" presName="radial" presStyleCnt="0">
        <dgm:presLayoutVars>
          <dgm:animLvl val="ctr"/>
        </dgm:presLayoutVars>
      </dgm:prSet>
      <dgm:spPr/>
    </dgm:pt>
    <dgm:pt modelId="{2A26008D-52BF-4EED-BCD7-2D1E16023B77}" type="pres">
      <dgm:prSet presAssocID="{27BDF8F0-6F94-48CE-A29D-6A152C416628}" presName="centerShape" presStyleLbl="vennNode1" presStyleIdx="0" presStyleCnt="6" custScaleX="105246" custScaleY="105246"/>
      <dgm:spPr/>
      <dgm:t>
        <a:bodyPr/>
        <a:lstStyle/>
        <a:p>
          <a:endParaRPr lang="en-US"/>
        </a:p>
      </dgm:t>
    </dgm:pt>
    <dgm:pt modelId="{36C68A25-2213-4906-97B1-33A0C2288D0E}" type="pres">
      <dgm:prSet presAssocID="{12100868-B8A0-4F45-B2CE-BF19CBC18464}" presName="node" presStyleLbl="vennNode1" presStyleIdx="1" presStyleCnt="6" custScaleX="118409" custScaleY="118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A86D7-6D6C-460A-A396-CAACE24452B1}" type="pres">
      <dgm:prSet presAssocID="{EC37BE87-75FD-41B6-9D21-EFB6C22EB32F}" presName="node" presStyleLbl="vennNode1" presStyleIdx="2" presStyleCnt="6" custScaleX="118409" custScaleY="118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937C0-23B4-4449-A012-553028BD3E44}" type="pres">
      <dgm:prSet presAssocID="{E3AD70F4-730C-411C-9138-0C5C1E3B3A05}" presName="node" presStyleLbl="vennNode1" presStyleIdx="3" presStyleCnt="6" custScaleX="118409" custScaleY="118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1A311-3371-4BE1-BF4E-29A786F3C330}" type="pres">
      <dgm:prSet presAssocID="{CCEF5D15-965C-400D-9716-1D848061F2B5}" presName="node" presStyleLbl="vennNode1" presStyleIdx="4" presStyleCnt="6" custScaleX="118409" custScaleY="118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3105CB-49CE-4B4E-B6D3-FEB00AC526FD}" type="pres">
      <dgm:prSet presAssocID="{877995FD-9DF3-40E0-B411-E0F2BE5C6504}" presName="node" presStyleLbl="vennNode1" presStyleIdx="5" presStyleCnt="6" custScaleX="118409" custScaleY="118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CB3C88-647B-4694-B200-0ADE2B832953}" type="presOf" srcId="{F5DA01E5-6E97-4023-AF88-D1B63B586331}" destId="{FE3D8378-9416-49D1-BD37-FFF20FC98FE5}" srcOrd="0" destOrd="0" presId="urn:microsoft.com/office/officeart/2005/8/layout/radial3"/>
    <dgm:cxn modelId="{3AA2D240-2EFE-45A0-BC73-A8511E74A7C2}" type="presOf" srcId="{E3AD70F4-730C-411C-9138-0C5C1E3B3A05}" destId="{A0A937C0-23B4-4449-A012-553028BD3E44}" srcOrd="0" destOrd="0" presId="urn:microsoft.com/office/officeart/2005/8/layout/radial3"/>
    <dgm:cxn modelId="{A27091EE-8E44-427C-8C6B-79642FD9326A}" type="presOf" srcId="{EC37BE87-75FD-41B6-9D21-EFB6C22EB32F}" destId="{20AA86D7-6D6C-460A-A396-CAACE24452B1}" srcOrd="0" destOrd="0" presId="urn:microsoft.com/office/officeart/2005/8/layout/radial3"/>
    <dgm:cxn modelId="{660DFB9D-8E7C-45FB-92B0-94258C1565A1}" type="presOf" srcId="{CCEF5D15-965C-400D-9716-1D848061F2B5}" destId="{4D81A311-3371-4BE1-BF4E-29A786F3C330}" srcOrd="0" destOrd="0" presId="urn:microsoft.com/office/officeart/2005/8/layout/radial3"/>
    <dgm:cxn modelId="{BFC03E4E-ACC9-4232-921A-71FA5BD2914D}" type="presOf" srcId="{12100868-B8A0-4F45-B2CE-BF19CBC18464}" destId="{36C68A25-2213-4906-97B1-33A0C2288D0E}" srcOrd="0" destOrd="0" presId="urn:microsoft.com/office/officeart/2005/8/layout/radial3"/>
    <dgm:cxn modelId="{0B259220-23C3-4239-BA4D-1732111E8B1B}" srcId="{27BDF8F0-6F94-48CE-A29D-6A152C416628}" destId="{12100868-B8A0-4F45-B2CE-BF19CBC18464}" srcOrd="0" destOrd="0" parTransId="{773D66E8-7FD6-40C8-818E-0CB0A0A489D3}" sibTransId="{607D0489-3D17-48EB-AEA0-57589B83DEA4}"/>
    <dgm:cxn modelId="{A1F6C953-3E3E-4055-B6E2-314F9D1679E2}" type="presOf" srcId="{27BDF8F0-6F94-48CE-A29D-6A152C416628}" destId="{2A26008D-52BF-4EED-BCD7-2D1E16023B77}" srcOrd="0" destOrd="0" presId="urn:microsoft.com/office/officeart/2005/8/layout/radial3"/>
    <dgm:cxn modelId="{A6B8041A-619C-4BE9-AEF6-A0CE8F70E208}" srcId="{27BDF8F0-6F94-48CE-A29D-6A152C416628}" destId="{EC37BE87-75FD-41B6-9D21-EFB6C22EB32F}" srcOrd="1" destOrd="0" parTransId="{49BF5478-EB5C-4B12-AE19-891C65012612}" sibTransId="{63ED9891-9747-4A5B-8A5E-404B314FFB89}"/>
    <dgm:cxn modelId="{8D777205-5210-41AF-9C83-7346ED99C4FB}" srcId="{27BDF8F0-6F94-48CE-A29D-6A152C416628}" destId="{E3AD70F4-730C-411C-9138-0C5C1E3B3A05}" srcOrd="2" destOrd="0" parTransId="{A0BC4D28-6FE4-4D1B-BA92-6684F7EB617F}" sibTransId="{65AAAD6F-27D7-465C-95CA-CA96C938F362}"/>
    <dgm:cxn modelId="{0371D64A-559C-4AA0-921B-F96B9883EF7A}" srcId="{27BDF8F0-6F94-48CE-A29D-6A152C416628}" destId="{CCEF5D15-965C-400D-9716-1D848061F2B5}" srcOrd="3" destOrd="0" parTransId="{EB9D4249-5EEA-4534-A70E-022744800DE8}" sibTransId="{D858AD6B-A8CE-469C-A0A0-B0C9A5F1C67F}"/>
    <dgm:cxn modelId="{F9DE9B4C-E11F-441C-83E6-E41949A45083}" type="presOf" srcId="{877995FD-9DF3-40E0-B411-E0F2BE5C6504}" destId="{153105CB-49CE-4B4E-B6D3-FEB00AC526FD}" srcOrd="0" destOrd="0" presId="urn:microsoft.com/office/officeart/2005/8/layout/radial3"/>
    <dgm:cxn modelId="{06557111-0D4B-4C8E-9AF5-5A5C0F0B7DE9}" srcId="{F5DA01E5-6E97-4023-AF88-D1B63B586331}" destId="{27BDF8F0-6F94-48CE-A29D-6A152C416628}" srcOrd="0" destOrd="0" parTransId="{422A760C-63C0-4E73-A8DA-5A1F3A453456}" sibTransId="{B26BDE9C-8CB7-496D-B67F-A2E192F11064}"/>
    <dgm:cxn modelId="{E750D189-2239-420E-BDA0-045A04108B31}" srcId="{27BDF8F0-6F94-48CE-A29D-6A152C416628}" destId="{877995FD-9DF3-40E0-B411-E0F2BE5C6504}" srcOrd="4" destOrd="0" parTransId="{697FACFF-E077-4203-9CA6-3D305C1892DB}" sibTransId="{618EDA2C-7A29-45E9-B999-CFE383EA3A90}"/>
    <dgm:cxn modelId="{ACE67A23-15D5-46C4-A19A-B791F3145B61}" type="presParOf" srcId="{FE3D8378-9416-49D1-BD37-FFF20FC98FE5}" destId="{8DC824FC-29B2-4254-9482-32D852C5B06E}" srcOrd="0" destOrd="0" presId="urn:microsoft.com/office/officeart/2005/8/layout/radial3"/>
    <dgm:cxn modelId="{E1C44A38-B26D-407A-926E-823FE387DB62}" type="presParOf" srcId="{8DC824FC-29B2-4254-9482-32D852C5B06E}" destId="{2A26008D-52BF-4EED-BCD7-2D1E16023B77}" srcOrd="0" destOrd="0" presId="urn:microsoft.com/office/officeart/2005/8/layout/radial3"/>
    <dgm:cxn modelId="{57F89B76-298C-4647-8715-3120BDC3793B}" type="presParOf" srcId="{8DC824FC-29B2-4254-9482-32D852C5B06E}" destId="{36C68A25-2213-4906-97B1-33A0C2288D0E}" srcOrd="1" destOrd="0" presId="urn:microsoft.com/office/officeart/2005/8/layout/radial3"/>
    <dgm:cxn modelId="{26C90703-F4E2-462C-994B-E0DF27D66B0A}" type="presParOf" srcId="{8DC824FC-29B2-4254-9482-32D852C5B06E}" destId="{20AA86D7-6D6C-460A-A396-CAACE24452B1}" srcOrd="2" destOrd="0" presId="urn:microsoft.com/office/officeart/2005/8/layout/radial3"/>
    <dgm:cxn modelId="{F3505CE9-96BB-4DAF-A9DE-1B01D6E28F67}" type="presParOf" srcId="{8DC824FC-29B2-4254-9482-32D852C5B06E}" destId="{A0A937C0-23B4-4449-A012-553028BD3E44}" srcOrd="3" destOrd="0" presId="urn:microsoft.com/office/officeart/2005/8/layout/radial3"/>
    <dgm:cxn modelId="{8672AA21-3112-4A07-A0C1-169AE0FD8A2E}" type="presParOf" srcId="{8DC824FC-29B2-4254-9482-32D852C5B06E}" destId="{4D81A311-3371-4BE1-BF4E-29A786F3C330}" srcOrd="4" destOrd="0" presId="urn:microsoft.com/office/officeart/2005/8/layout/radial3"/>
    <dgm:cxn modelId="{A03745BD-D0CA-4744-BFDC-4EDAD5FC5AB3}" type="presParOf" srcId="{8DC824FC-29B2-4254-9482-32D852C5B06E}" destId="{153105CB-49CE-4B4E-B6D3-FEB00AC526F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46D07D-8235-479F-9C6D-ACAF6F6905F3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7DEC1B-D54B-46C6-B2C0-93F94F6A9B2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2800" b="1" dirty="0"/>
            <a:t>PA Education</a:t>
          </a:r>
        </a:p>
      </dgm:t>
    </dgm:pt>
    <dgm:pt modelId="{AC1D1D4D-74C4-4DE5-8367-9908E325524F}" type="parTrans" cxnId="{7A302172-57F4-413E-83D2-48C84489C1EF}">
      <dgm:prSet/>
      <dgm:spPr/>
      <dgm:t>
        <a:bodyPr/>
        <a:lstStyle/>
        <a:p>
          <a:endParaRPr lang="en-US"/>
        </a:p>
      </dgm:t>
    </dgm:pt>
    <dgm:pt modelId="{50D4C864-12B3-4177-8CDD-693D19C0C4AA}" type="sibTrans" cxnId="{7A302172-57F4-413E-83D2-48C84489C1EF}">
      <dgm:prSet/>
      <dgm:spPr/>
      <dgm:t>
        <a:bodyPr/>
        <a:lstStyle/>
        <a:p>
          <a:endParaRPr lang="en-US"/>
        </a:p>
      </dgm:t>
    </dgm:pt>
    <dgm:pt modelId="{F0B680F5-D9DC-4896-9F66-62DA7AD5890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200" b="1" dirty="0">
              <a:solidFill>
                <a:srgbClr val="003C69"/>
              </a:solidFill>
            </a:rPr>
            <a:t>Cost of education</a:t>
          </a:r>
        </a:p>
        <a:p>
          <a:r>
            <a:rPr lang="en-US" sz="1400" b="1" dirty="0">
              <a:solidFill>
                <a:srgbClr val="003C69"/>
              </a:solidFill>
            </a:rPr>
            <a:t>Med-low priority 12</a:t>
          </a:r>
        </a:p>
      </dgm:t>
    </dgm:pt>
    <dgm:pt modelId="{7FFAB8E0-C1E3-422D-B3A4-E38D0AFB874C}" type="parTrans" cxnId="{50375CF9-452A-4299-A307-91482C4FD6F4}">
      <dgm:prSet/>
      <dgm:spPr/>
      <dgm:t>
        <a:bodyPr/>
        <a:lstStyle/>
        <a:p>
          <a:endParaRPr lang="en-US"/>
        </a:p>
      </dgm:t>
    </dgm:pt>
    <dgm:pt modelId="{199BDBE5-E6C5-4F22-ACC2-38B0DA250C21}" type="sibTrans" cxnId="{50375CF9-452A-4299-A307-91482C4FD6F4}">
      <dgm:prSet/>
      <dgm:spPr>
        <a:solidFill>
          <a:schemeClr val="bg1">
            <a:lumMod val="85000"/>
            <a:alpha val="70000"/>
          </a:schemeClr>
        </a:solidFill>
      </dgm:spPr>
      <dgm:t>
        <a:bodyPr/>
        <a:lstStyle/>
        <a:p>
          <a:endParaRPr lang="en-US"/>
        </a:p>
      </dgm:t>
    </dgm:pt>
    <dgm:pt modelId="{FF2E3AD8-4EAA-494F-A834-D8213F65C1C7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200" b="1" dirty="0">
              <a:solidFill>
                <a:srgbClr val="003C69"/>
              </a:solidFill>
            </a:rPr>
            <a:t>Regulatory impact </a:t>
          </a:r>
          <a:r>
            <a:rPr lang="en-US" sz="2200" b="1" dirty="0" smtClean="0">
              <a:solidFill>
                <a:srgbClr val="003C69"/>
              </a:solidFill>
            </a:rPr>
            <a:t>on </a:t>
          </a:r>
          <a:r>
            <a:rPr lang="en-US" sz="2200" b="1" dirty="0">
              <a:solidFill>
                <a:srgbClr val="003C69"/>
              </a:solidFill>
            </a:rPr>
            <a:t>education</a:t>
          </a:r>
        </a:p>
        <a:p>
          <a:r>
            <a:rPr lang="en-US" sz="1400" b="1" dirty="0">
              <a:solidFill>
                <a:srgbClr val="003C69"/>
              </a:solidFill>
            </a:rPr>
            <a:t>Low priority</a:t>
          </a:r>
        </a:p>
        <a:p>
          <a:r>
            <a:rPr lang="en-US" sz="1400" b="1" dirty="0">
              <a:solidFill>
                <a:srgbClr val="003C69"/>
              </a:solidFill>
            </a:rPr>
            <a:t>16</a:t>
          </a:r>
        </a:p>
      </dgm:t>
    </dgm:pt>
    <dgm:pt modelId="{907A3B1E-5C17-4279-8072-580B4DE347D1}" type="parTrans" cxnId="{69ADB7AF-8CAA-451C-A437-D5B05E89A79E}">
      <dgm:prSet/>
      <dgm:spPr/>
      <dgm:t>
        <a:bodyPr/>
        <a:lstStyle/>
        <a:p>
          <a:endParaRPr lang="en-US"/>
        </a:p>
      </dgm:t>
    </dgm:pt>
    <dgm:pt modelId="{27E3EAB7-CBC8-4B46-B9A7-F230D8BA90B7}" type="sibTrans" cxnId="{69ADB7AF-8CAA-451C-A437-D5B05E89A79E}">
      <dgm:prSet/>
      <dgm:spPr>
        <a:solidFill>
          <a:schemeClr val="bg1">
            <a:lumMod val="85000"/>
            <a:alpha val="70000"/>
          </a:schemeClr>
        </a:solidFill>
      </dgm:spPr>
      <dgm:t>
        <a:bodyPr/>
        <a:lstStyle/>
        <a:p>
          <a:endParaRPr lang="en-US"/>
        </a:p>
      </dgm:t>
    </dgm:pt>
    <dgm:pt modelId="{BAF3771C-200F-42F3-B0F1-B4B0E0D7C492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200" b="1" dirty="0">
              <a:solidFill>
                <a:srgbClr val="003C69"/>
              </a:solidFill>
            </a:rPr>
            <a:t>Defining quality PA education</a:t>
          </a:r>
        </a:p>
        <a:p>
          <a:r>
            <a:rPr lang="en-US" sz="1400" b="1" dirty="0">
              <a:solidFill>
                <a:srgbClr val="003C69"/>
              </a:solidFill>
            </a:rPr>
            <a:t>Low priority</a:t>
          </a:r>
        </a:p>
        <a:p>
          <a:r>
            <a:rPr lang="en-US" sz="1400" b="1" dirty="0">
              <a:solidFill>
                <a:srgbClr val="003C69"/>
              </a:solidFill>
            </a:rPr>
            <a:t>17</a:t>
          </a:r>
        </a:p>
      </dgm:t>
    </dgm:pt>
    <dgm:pt modelId="{11D9032E-097C-4E87-B1E3-333D441694A4}" type="parTrans" cxnId="{5ECEDFB5-A22E-4976-8448-74A61E01B68B}">
      <dgm:prSet/>
      <dgm:spPr/>
      <dgm:t>
        <a:bodyPr/>
        <a:lstStyle/>
        <a:p>
          <a:endParaRPr lang="en-US"/>
        </a:p>
      </dgm:t>
    </dgm:pt>
    <dgm:pt modelId="{B3A5409F-A320-4986-809D-CAEC2ECBA071}" type="sibTrans" cxnId="{5ECEDFB5-A22E-4976-8448-74A61E01B68B}">
      <dgm:prSet/>
      <dgm:spPr>
        <a:solidFill>
          <a:schemeClr val="bg1">
            <a:lumMod val="85000"/>
            <a:alpha val="69804"/>
          </a:schemeClr>
        </a:solidFill>
      </dgm:spPr>
      <dgm:t>
        <a:bodyPr/>
        <a:lstStyle/>
        <a:p>
          <a:endParaRPr lang="en-US"/>
        </a:p>
      </dgm:t>
    </dgm:pt>
    <dgm:pt modelId="{57B56F36-8047-4BA4-B149-FC78FD55B80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200" b="1" dirty="0">
              <a:solidFill>
                <a:srgbClr val="003C69"/>
              </a:solidFill>
            </a:rPr>
            <a:t>PA faculty</a:t>
          </a:r>
        </a:p>
        <a:p>
          <a:r>
            <a:rPr lang="en-US" sz="1400" b="1" dirty="0">
              <a:solidFill>
                <a:srgbClr val="003C69"/>
              </a:solidFill>
            </a:rPr>
            <a:t>Low priority</a:t>
          </a:r>
        </a:p>
        <a:p>
          <a:r>
            <a:rPr lang="en-US" sz="1400" b="1" dirty="0">
              <a:solidFill>
                <a:srgbClr val="003C69"/>
              </a:solidFill>
            </a:rPr>
            <a:t>18</a:t>
          </a:r>
        </a:p>
      </dgm:t>
    </dgm:pt>
    <dgm:pt modelId="{ADFE7D81-D45A-4FF7-B942-8483EFF66967}" type="parTrans" cxnId="{DD6D02FB-6126-4ADC-8C63-1C861398F988}">
      <dgm:prSet/>
      <dgm:spPr/>
      <dgm:t>
        <a:bodyPr/>
        <a:lstStyle/>
        <a:p>
          <a:endParaRPr lang="en-US"/>
        </a:p>
      </dgm:t>
    </dgm:pt>
    <dgm:pt modelId="{28CDBE09-B612-4002-AC45-DD3C345347C0}" type="sibTrans" cxnId="{DD6D02FB-6126-4ADC-8C63-1C861398F988}">
      <dgm:prSet/>
      <dgm:spPr>
        <a:solidFill>
          <a:schemeClr val="bg1">
            <a:lumMod val="85000"/>
            <a:alpha val="70000"/>
          </a:schemeClr>
        </a:solidFill>
      </dgm:spPr>
      <dgm:t>
        <a:bodyPr/>
        <a:lstStyle/>
        <a:p>
          <a:endParaRPr lang="en-US"/>
        </a:p>
      </dgm:t>
    </dgm:pt>
    <dgm:pt modelId="{44A34AD1-304C-4A73-8660-72CD51468736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200" b="1" dirty="0">
              <a:solidFill>
                <a:srgbClr val="003C69"/>
              </a:solidFill>
            </a:rPr>
            <a:t>Learning continuum</a:t>
          </a:r>
        </a:p>
        <a:p>
          <a:r>
            <a:rPr lang="en-US" sz="1400" b="1" dirty="0">
              <a:solidFill>
                <a:srgbClr val="003C69"/>
              </a:solidFill>
            </a:rPr>
            <a:t>Low priority </a:t>
          </a:r>
        </a:p>
        <a:p>
          <a:r>
            <a:rPr lang="en-US" sz="1400" b="1" dirty="0">
              <a:solidFill>
                <a:srgbClr val="003C69"/>
              </a:solidFill>
            </a:rPr>
            <a:t>20</a:t>
          </a:r>
        </a:p>
      </dgm:t>
    </dgm:pt>
    <dgm:pt modelId="{FB186967-F04D-4795-A0F8-0DDE3B81EF18}" type="parTrans" cxnId="{F8E613E9-4CCF-4464-850E-F16841CA8508}">
      <dgm:prSet/>
      <dgm:spPr/>
      <dgm:t>
        <a:bodyPr/>
        <a:lstStyle/>
        <a:p>
          <a:endParaRPr lang="en-US"/>
        </a:p>
      </dgm:t>
    </dgm:pt>
    <dgm:pt modelId="{29EAFEA1-48B3-48F3-B32E-D7F1B07733C4}" type="sibTrans" cxnId="{F8E613E9-4CCF-4464-850E-F16841CA8508}">
      <dgm:prSet/>
      <dgm:spPr>
        <a:solidFill>
          <a:schemeClr val="bg1">
            <a:lumMod val="85000"/>
            <a:alpha val="70000"/>
          </a:schemeClr>
        </a:solidFill>
      </dgm:spPr>
      <dgm:t>
        <a:bodyPr/>
        <a:lstStyle/>
        <a:p>
          <a:endParaRPr lang="en-US"/>
        </a:p>
      </dgm:t>
    </dgm:pt>
    <dgm:pt modelId="{CC97D364-BF47-4238-9536-E6FB04E43A72}" type="pres">
      <dgm:prSet presAssocID="{D546D07D-8235-479F-9C6D-ACAF6F6905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0A3215-801A-4B32-8EFF-C8F73EFE69B9}" type="pres">
      <dgm:prSet presAssocID="{517DEC1B-D54B-46C6-B2C0-93F94F6A9B2A}" presName="centerShape" presStyleLbl="node0" presStyleIdx="0" presStyleCnt="1" custScaleX="108590" custScaleY="108590"/>
      <dgm:spPr/>
      <dgm:t>
        <a:bodyPr/>
        <a:lstStyle/>
        <a:p>
          <a:endParaRPr lang="en-US"/>
        </a:p>
      </dgm:t>
    </dgm:pt>
    <dgm:pt modelId="{A24D1BD6-8956-4ACD-BF5E-25AF73F587D6}" type="pres">
      <dgm:prSet presAssocID="{F0B680F5-D9DC-4896-9F66-62DA7AD5890F}" presName="node" presStyleLbl="node1" presStyleIdx="0" presStyleCnt="5" custScaleX="131262" custScaleY="131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F4508-0EC5-462F-92B2-4C4A59F1151D}" type="pres">
      <dgm:prSet presAssocID="{F0B680F5-D9DC-4896-9F66-62DA7AD5890F}" presName="dummy" presStyleCnt="0"/>
      <dgm:spPr/>
    </dgm:pt>
    <dgm:pt modelId="{B30C4E00-8F01-4FBF-9E7A-B9353A63C3F3}" type="pres">
      <dgm:prSet presAssocID="{199BDBE5-E6C5-4F22-ACC2-38B0DA250C2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1021ED0-0D99-4A9C-9C42-0A2B8E0CE3D7}" type="pres">
      <dgm:prSet presAssocID="{FF2E3AD8-4EAA-494F-A834-D8213F65C1C7}" presName="node" presStyleLbl="node1" presStyleIdx="1" presStyleCnt="5" custScaleX="131262" custScaleY="131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F472C-9A8A-4E52-9BC6-C0EB4872EE2C}" type="pres">
      <dgm:prSet presAssocID="{FF2E3AD8-4EAA-494F-A834-D8213F65C1C7}" presName="dummy" presStyleCnt="0"/>
      <dgm:spPr/>
    </dgm:pt>
    <dgm:pt modelId="{D0942662-7135-4C09-959F-C69CFD5759D3}" type="pres">
      <dgm:prSet presAssocID="{27E3EAB7-CBC8-4B46-B9A7-F230D8BA90B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D98414FA-685B-4057-A97B-D01C7F47331A}" type="pres">
      <dgm:prSet presAssocID="{BAF3771C-200F-42F3-B0F1-B4B0E0D7C492}" presName="node" presStyleLbl="node1" presStyleIdx="2" presStyleCnt="5" custScaleX="131262" custScaleY="131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684E8-FADF-4D4B-956B-3DDFB66AAD82}" type="pres">
      <dgm:prSet presAssocID="{BAF3771C-200F-42F3-B0F1-B4B0E0D7C492}" presName="dummy" presStyleCnt="0"/>
      <dgm:spPr/>
    </dgm:pt>
    <dgm:pt modelId="{57FBDE9E-F915-4375-ABFF-36D401C2E52B}" type="pres">
      <dgm:prSet presAssocID="{B3A5409F-A320-4986-809D-CAEC2ECBA071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6BFE4A0-1F4C-4E5A-8E34-E51BC5771835}" type="pres">
      <dgm:prSet presAssocID="{57B56F36-8047-4BA4-B149-FC78FD55B80E}" presName="node" presStyleLbl="node1" presStyleIdx="3" presStyleCnt="5" custScaleX="131262" custScaleY="131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EFDF7-32E1-4118-8958-B3030DB20629}" type="pres">
      <dgm:prSet presAssocID="{57B56F36-8047-4BA4-B149-FC78FD55B80E}" presName="dummy" presStyleCnt="0"/>
      <dgm:spPr/>
    </dgm:pt>
    <dgm:pt modelId="{26798067-CF76-46A6-AFA9-D6F8335EC490}" type="pres">
      <dgm:prSet presAssocID="{28CDBE09-B612-4002-AC45-DD3C345347C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B2EFBF9D-C9E4-44C2-B840-E85E13A134ED}" type="pres">
      <dgm:prSet presAssocID="{44A34AD1-304C-4A73-8660-72CD51468736}" presName="node" presStyleLbl="node1" presStyleIdx="4" presStyleCnt="5" custScaleX="131262" custScaleY="131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06E64-EB70-43D9-BCDD-3DDD9F116FC8}" type="pres">
      <dgm:prSet presAssocID="{44A34AD1-304C-4A73-8660-72CD51468736}" presName="dummy" presStyleCnt="0"/>
      <dgm:spPr/>
    </dgm:pt>
    <dgm:pt modelId="{7FAC17E6-E41B-422C-95AC-13B130E3A165}" type="pres">
      <dgm:prSet presAssocID="{29EAFEA1-48B3-48F3-B32E-D7F1B07733C4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3252A2C-9381-4DFE-ABAF-72BFF6AAF4DB}" type="presOf" srcId="{517DEC1B-D54B-46C6-B2C0-93F94F6A9B2A}" destId="{CB0A3215-801A-4B32-8EFF-C8F73EFE69B9}" srcOrd="0" destOrd="0" presId="urn:microsoft.com/office/officeart/2005/8/layout/radial6"/>
    <dgm:cxn modelId="{06034D68-3D24-42D3-8919-25C015489572}" type="presOf" srcId="{D546D07D-8235-479F-9C6D-ACAF6F6905F3}" destId="{CC97D364-BF47-4238-9536-E6FB04E43A72}" srcOrd="0" destOrd="0" presId="urn:microsoft.com/office/officeart/2005/8/layout/radial6"/>
    <dgm:cxn modelId="{E8E01A45-FD61-41FF-9CB7-F0BADC4CED26}" type="presOf" srcId="{B3A5409F-A320-4986-809D-CAEC2ECBA071}" destId="{57FBDE9E-F915-4375-ABFF-36D401C2E52B}" srcOrd="0" destOrd="0" presId="urn:microsoft.com/office/officeart/2005/8/layout/radial6"/>
    <dgm:cxn modelId="{8D7F189D-64AB-4217-AA75-ABE53A09153F}" type="presOf" srcId="{199BDBE5-E6C5-4F22-ACC2-38B0DA250C21}" destId="{B30C4E00-8F01-4FBF-9E7A-B9353A63C3F3}" srcOrd="0" destOrd="0" presId="urn:microsoft.com/office/officeart/2005/8/layout/radial6"/>
    <dgm:cxn modelId="{69ADB7AF-8CAA-451C-A437-D5B05E89A79E}" srcId="{517DEC1B-D54B-46C6-B2C0-93F94F6A9B2A}" destId="{FF2E3AD8-4EAA-494F-A834-D8213F65C1C7}" srcOrd="1" destOrd="0" parTransId="{907A3B1E-5C17-4279-8072-580B4DE347D1}" sibTransId="{27E3EAB7-CBC8-4B46-B9A7-F230D8BA90B7}"/>
    <dgm:cxn modelId="{C25DD4C7-BAD2-4259-B8D3-DCD9A6CFF496}" type="presOf" srcId="{28CDBE09-B612-4002-AC45-DD3C345347C0}" destId="{26798067-CF76-46A6-AFA9-D6F8335EC490}" srcOrd="0" destOrd="0" presId="urn:microsoft.com/office/officeart/2005/8/layout/radial6"/>
    <dgm:cxn modelId="{B4EDAD23-9EF0-4B22-A0F0-2EF0ECA53511}" type="presOf" srcId="{27E3EAB7-CBC8-4B46-B9A7-F230D8BA90B7}" destId="{D0942662-7135-4C09-959F-C69CFD5759D3}" srcOrd="0" destOrd="0" presId="urn:microsoft.com/office/officeart/2005/8/layout/radial6"/>
    <dgm:cxn modelId="{3626E7F0-0732-49B5-8E8B-9C1A660C2FCF}" type="presOf" srcId="{57B56F36-8047-4BA4-B149-FC78FD55B80E}" destId="{26BFE4A0-1F4C-4E5A-8E34-E51BC5771835}" srcOrd="0" destOrd="0" presId="urn:microsoft.com/office/officeart/2005/8/layout/radial6"/>
    <dgm:cxn modelId="{6C8384C0-6192-4AD8-B223-622DFD1B90E6}" type="presOf" srcId="{F0B680F5-D9DC-4896-9F66-62DA7AD5890F}" destId="{A24D1BD6-8956-4ACD-BF5E-25AF73F587D6}" srcOrd="0" destOrd="0" presId="urn:microsoft.com/office/officeart/2005/8/layout/radial6"/>
    <dgm:cxn modelId="{5ECEDFB5-A22E-4976-8448-74A61E01B68B}" srcId="{517DEC1B-D54B-46C6-B2C0-93F94F6A9B2A}" destId="{BAF3771C-200F-42F3-B0F1-B4B0E0D7C492}" srcOrd="2" destOrd="0" parTransId="{11D9032E-097C-4E87-B1E3-333D441694A4}" sibTransId="{B3A5409F-A320-4986-809D-CAEC2ECBA071}"/>
    <dgm:cxn modelId="{86B1E9D0-E179-46A4-860C-C4CAE0562AE6}" type="presOf" srcId="{BAF3771C-200F-42F3-B0F1-B4B0E0D7C492}" destId="{D98414FA-685B-4057-A97B-D01C7F47331A}" srcOrd="0" destOrd="0" presId="urn:microsoft.com/office/officeart/2005/8/layout/radial6"/>
    <dgm:cxn modelId="{F663038E-16B9-41D1-B94E-DE0620A7087E}" type="presOf" srcId="{29EAFEA1-48B3-48F3-B32E-D7F1B07733C4}" destId="{7FAC17E6-E41B-422C-95AC-13B130E3A165}" srcOrd="0" destOrd="0" presId="urn:microsoft.com/office/officeart/2005/8/layout/radial6"/>
    <dgm:cxn modelId="{50375CF9-452A-4299-A307-91482C4FD6F4}" srcId="{517DEC1B-D54B-46C6-B2C0-93F94F6A9B2A}" destId="{F0B680F5-D9DC-4896-9F66-62DA7AD5890F}" srcOrd="0" destOrd="0" parTransId="{7FFAB8E0-C1E3-422D-B3A4-E38D0AFB874C}" sibTransId="{199BDBE5-E6C5-4F22-ACC2-38B0DA250C21}"/>
    <dgm:cxn modelId="{DD6D02FB-6126-4ADC-8C63-1C861398F988}" srcId="{517DEC1B-D54B-46C6-B2C0-93F94F6A9B2A}" destId="{57B56F36-8047-4BA4-B149-FC78FD55B80E}" srcOrd="3" destOrd="0" parTransId="{ADFE7D81-D45A-4FF7-B942-8483EFF66967}" sibTransId="{28CDBE09-B612-4002-AC45-DD3C345347C0}"/>
    <dgm:cxn modelId="{F8E613E9-4CCF-4464-850E-F16841CA8508}" srcId="{517DEC1B-D54B-46C6-B2C0-93F94F6A9B2A}" destId="{44A34AD1-304C-4A73-8660-72CD51468736}" srcOrd="4" destOrd="0" parTransId="{FB186967-F04D-4795-A0F8-0DDE3B81EF18}" sibTransId="{29EAFEA1-48B3-48F3-B32E-D7F1B07733C4}"/>
    <dgm:cxn modelId="{7F9DDC85-EA0D-4060-B45C-A034799D1D52}" type="presOf" srcId="{FF2E3AD8-4EAA-494F-A834-D8213F65C1C7}" destId="{31021ED0-0D99-4A9C-9C42-0A2B8E0CE3D7}" srcOrd="0" destOrd="0" presId="urn:microsoft.com/office/officeart/2005/8/layout/radial6"/>
    <dgm:cxn modelId="{7A302172-57F4-413E-83D2-48C84489C1EF}" srcId="{D546D07D-8235-479F-9C6D-ACAF6F6905F3}" destId="{517DEC1B-D54B-46C6-B2C0-93F94F6A9B2A}" srcOrd="0" destOrd="0" parTransId="{AC1D1D4D-74C4-4DE5-8367-9908E325524F}" sibTransId="{50D4C864-12B3-4177-8CDD-693D19C0C4AA}"/>
    <dgm:cxn modelId="{F8C8B1CB-E744-4136-9619-1A3542F0779D}" type="presOf" srcId="{44A34AD1-304C-4A73-8660-72CD51468736}" destId="{B2EFBF9D-C9E4-44C2-B840-E85E13A134ED}" srcOrd="0" destOrd="0" presId="urn:microsoft.com/office/officeart/2005/8/layout/radial6"/>
    <dgm:cxn modelId="{1408DDA0-FDE9-42F4-B7D8-0554AA5A840E}" type="presParOf" srcId="{CC97D364-BF47-4238-9536-E6FB04E43A72}" destId="{CB0A3215-801A-4B32-8EFF-C8F73EFE69B9}" srcOrd="0" destOrd="0" presId="urn:microsoft.com/office/officeart/2005/8/layout/radial6"/>
    <dgm:cxn modelId="{08543923-B99C-40A4-8064-F48771924DED}" type="presParOf" srcId="{CC97D364-BF47-4238-9536-E6FB04E43A72}" destId="{A24D1BD6-8956-4ACD-BF5E-25AF73F587D6}" srcOrd="1" destOrd="0" presId="urn:microsoft.com/office/officeart/2005/8/layout/radial6"/>
    <dgm:cxn modelId="{EAA24951-635D-4BE2-BB2A-F2CA7E712D61}" type="presParOf" srcId="{CC97D364-BF47-4238-9536-E6FB04E43A72}" destId="{3AFF4508-0EC5-462F-92B2-4C4A59F1151D}" srcOrd="2" destOrd="0" presId="urn:microsoft.com/office/officeart/2005/8/layout/radial6"/>
    <dgm:cxn modelId="{42259776-1D69-4BA7-84AC-14CD29E4AC70}" type="presParOf" srcId="{CC97D364-BF47-4238-9536-E6FB04E43A72}" destId="{B30C4E00-8F01-4FBF-9E7A-B9353A63C3F3}" srcOrd="3" destOrd="0" presId="urn:microsoft.com/office/officeart/2005/8/layout/radial6"/>
    <dgm:cxn modelId="{95B1CFDF-A706-4683-BC90-6338FA432AEE}" type="presParOf" srcId="{CC97D364-BF47-4238-9536-E6FB04E43A72}" destId="{31021ED0-0D99-4A9C-9C42-0A2B8E0CE3D7}" srcOrd="4" destOrd="0" presId="urn:microsoft.com/office/officeart/2005/8/layout/radial6"/>
    <dgm:cxn modelId="{21090CA0-1F70-4195-83F9-FF998E9E88D2}" type="presParOf" srcId="{CC97D364-BF47-4238-9536-E6FB04E43A72}" destId="{3DAF472C-9A8A-4E52-9BC6-C0EB4872EE2C}" srcOrd="5" destOrd="0" presId="urn:microsoft.com/office/officeart/2005/8/layout/radial6"/>
    <dgm:cxn modelId="{6F21067E-34B4-47A6-9EA1-EF76E2CDA762}" type="presParOf" srcId="{CC97D364-BF47-4238-9536-E6FB04E43A72}" destId="{D0942662-7135-4C09-959F-C69CFD5759D3}" srcOrd="6" destOrd="0" presId="urn:microsoft.com/office/officeart/2005/8/layout/radial6"/>
    <dgm:cxn modelId="{134191BA-F89F-45BE-88BB-99F6EB92F5E4}" type="presParOf" srcId="{CC97D364-BF47-4238-9536-E6FB04E43A72}" destId="{D98414FA-685B-4057-A97B-D01C7F47331A}" srcOrd="7" destOrd="0" presId="urn:microsoft.com/office/officeart/2005/8/layout/radial6"/>
    <dgm:cxn modelId="{EBC68335-AFD3-4C0D-8388-BAD29EF464E4}" type="presParOf" srcId="{CC97D364-BF47-4238-9536-E6FB04E43A72}" destId="{BEA684E8-FADF-4D4B-956B-3DDFB66AAD82}" srcOrd="8" destOrd="0" presId="urn:microsoft.com/office/officeart/2005/8/layout/radial6"/>
    <dgm:cxn modelId="{8CB7D362-392C-432F-ABA7-FDECE3DB5A69}" type="presParOf" srcId="{CC97D364-BF47-4238-9536-E6FB04E43A72}" destId="{57FBDE9E-F915-4375-ABFF-36D401C2E52B}" srcOrd="9" destOrd="0" presId="urn:microsoft.com/office/officeart/2005/8/layout/radial6"/>
    <dgm:cxn modelId="{DF0ADDA5-116C-422C-8206-354D51E8BA23}" type="presParOf" srcId="{CC97D364-BF47-4238-9536-E6FB04E43A72}" destId="{26BFE4A0-1F4C-4E5A-8E34-E51BC5771835}" srcOrd="10" destOrd="0" presId="urn:microsoft.com/office/officeart/2005/8/layout/radial6"/>
    <dgm:cxn modelId="{AB87DD8C-EA87-4192-8C9A-8DE6B6360F72}" type="presParOf" srcId="{CC97D364-BF47-4238-9536-E6FB04E43A72}" destId="{2D4EFDF7-32E1-4118-8958-B3030DB20629}" srcOrd="11" destOrd="0" presId="urn:microsoft.com/office/officeart/2005/8/layout/radial6"/>
    <dgm:cxn modelId="{17631576-D34E-43CF-BCBD-7563E714520D}" type="presParOf" srcId="{CC97D364-BF47-4238-9536-E6FB04E43A72}" destId="{26798067-CF76-46A6-AFA9-D6F8335EC490}" srcOrd="12" destOrd="0" presId="urn:microsoft.com/office/officeart/2005/8/layout/radial6"/>
    <dgm:cxn modelId="{00BB6BE5-660A-48C1-9858-C81ADF0D59B8}" type="presParOf" srcId="{CC97D364-BF47-4238-9536-E6FB04E43A72}" destId="{B2EFBF9D-C9E4-44C2-B840-E85E13A134ED}" srcOrd="13" destOrd="0" presId="urn:microsoft.com/office/officeart/2005/8/layout/radial6"/>
    <dgm:cxn modelId="{DCC979F8-3D38-45EA-9C64-3B39E79604D1}" type="presParOf" srcId="{CC97D364-BF47-4238-9536-E6FB04E43A72}" destId="{10506E64-EB70-43D9-BCDD-3DDD9F116FC8}" srcOrd="14" destOrd="0" presId="urn:microsoft.com/office/officeart/2005/8/layout/radial6"/>
    <dgm:cxn modelId="{83AA7B85-2438-4D54-B1BE-0D6C8F748B00}" type="presParOf" srcId="{CC97D364-BF47-4238-9536-E6FB04E43A72}" destId="{7FAC17E6-E41B-422C-95AC-13B130E3A16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E071B-FD12-41B9-90C3-972718B1FD6E}">
      <dsp:nvSpPr>
        <dsp:cNvPr id="0" name=""/>
        <dsp:cNvSpPr/>
      </dsp:nvSpPr>
      <dsp:spPr>
        <a:xfrm>
          <a:off x="0" y="3544355"/>
          <a:ext cx="8534400" cy="1163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PA Research Agenda</a:t>
          </a:r>
          <a:endParaRPr lang="en-US" sz="2900" kern="1200" dirty="0"/>
        </a:p>
      </dsp:txBody>
      <dsp:txXfrm>
        <a:off x="0" y="3544355"/>
        <a:ext cx="8534400" cy="1163336"/>
      </dsp:txXfrm>
    </dsp:sp>
    <dsp:sp modelId="{54019617-E842-4CBD-8839-D3A6AB812C7F}">
      <dsp:nvSpPr>
        <dsp:cNvPr id="0" name=""/>
        <dsp:cNvSpPr/>
      </dsp:nvSpPr>
      <dsp:spPr>
        <a:xfrm rot="10800000">
          <a:off x="0" y="1772594"/>
          <a:ext cx="8534400" cy="17892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Research Steering Committee Draft Research Agenda</a:t>
          </a:r>
        </a:p>
      </dsp:txBody>
      <dsp:txXfrm rot="10800000">
        <a:off x="0" y="1772594"/>
        <a:ext cx="8534400" cy="1162576"/>
      </dsp:txXfrm>
    </dsp:sp>
    <dsp:sp modelId="{B7F0D24C-1AA4-4268-A02A-F7070965763A}">
      <dsp:nvSpPr>
        <dsp:cNvPr id="0" name=""/>
        <dsp:cNvSpPr/>
      </dsp:nvSpPr>
      <dsp:spPr>
        <a:xfrm rot="10800000">
          <a:off x="0" y="0"/>
          <a:ext cx="8534400" cy="17892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PA Research </a:t>
          </a:r>
          <a:r>
            <a:rPr lang="en-US" sz="2900" kern="1200" dirty="0" smtClean="0"/>
            <a:t>Summit</a:t>
          </a:r>
          <a:endParaRPr lang="en-US" sz="2900" kern="1200" dirty="0"/>
        </a:p>
      </dsp:txBody>
      <dsp:txXfrm rot="10800000">
        <a:off x="0" y="0"/>
        <a:ext cx="8534400" cy="1162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6F88D-912C-4B57-B80C-79A59F44D117}">
      <dsp:nvSpPr>
        <dsp:cNvPr id="0" name=""/>
        <dsp:cNvSpPr/>
      </dsp:nvSpPr>
      <dsp:spPr>
        <a:xfrm>
          <a:off x="2920438" y="2159164"/>
          <a:ext cx="2305677" cy="2305677"/>
        </a:xfrm>
        <a:prstGeom prst="ellipse">
          <a:avLst/>
        </a:prstGeom>
        <a:solidFill>
          <a:srgbClr val="00365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PA Value and Impact</a:t>
          </a:r>
        </a:p>
      </dsp:txBody>
      <dsp:txXfrm>
        <a:off x="3258097" y="2496823"/>
        <a:ext cx="1630359" cy="1630359"/>
      </dsp:txXfrm>
    </dsp:sp>
    <dsp:sp modelId="{31A63388-461D-4B4C-B178-8C804576CD9E}">
      <dsp:nvSpPr>
        <dsp:cNvPr id="0" name=""/>
        <dsp:cNvSpPr/>
      </dsp:nvSpPr>
      <dsp:spPr>
        <a:xfrm rot="16244477">
          <a:off x="3995319" y="1710554"/>
          <a:ext cx="190250" cy="549248"/>
        </a:xfrm>
        <a:prstGeom prst="rightArrow">
          <a:avLst>
            <a:gd name="adj1" fmla="val 60000"/>
            <a:gd name="adj2" fmla="val 50000"/>
          </a:avLst>
        </a:prstGeom>
        <a:solidFill>
          <a:srgbClr val="003C6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>
            <a:solidFill>
              <a:srgbClr val="003C69"/>
            </a:solidFill>
          </a:endParaRPr>
        </a:p>
      </dsp:txBody>
      <dsp:txXfrm>
        <a:off x="4023487" y="1848939"/>
        <a:ext cx="133175" cy="329548"/>
      </dsp:txXfrm>
    </dsp:sp>
    <dsp:sp modelId="{D2173E92-6DB1-4117-9329-676C763475CF}">
      <dsp:nvSpPr>
        <dsp:cNvPr id="0" name=""/>
        <dsp:cNvSpPr/>
      </dsp:nvSpPr>
      <dsp:spPr>
        <a:xfrm>
          <a:off x="3125582" y="-159453"/>
          <a:ext cx="1959863" cy="1959863"/>
        </a:xfrm>
        <a:prstGeom prst="ellipse">
          <a:avLst/>
        </a:prstGeom>
        <a:solidFill>
          <a:srgbClr val="003C6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Cost-effective-ness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High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1</a:t>
          </a:r>
        </a:p>
      </dsp:txBody>
      <dsp:txXfrm>
        <a:off x="3412597" y="127562"/>
        <a:ext cx="1385833" cy="1385833"/>
      </dsp:txXfrm>
    </dsp:sp>
    <dsp:sp modelId="{D096F61C-5D19-4DCB-8830-76C8520BA321}">
      <dsp:nvSpPr>
        <dsp:cNvPr id="0" name=""/>
        <dsp:cNvSpPr/>
      </dsp:nvSpPr>
      <dsp:spPr>
        <a:xfrm rot="20006776">
          <a:off x="5244443" y="2342323"/>
          <a:ext cx="439262" cy="549248"/>
        </a:xfrm>
        <a:prstGeom prst="rightArrow">
          <a:avLst>
            <a:gd name="adj1" fmla="val 60000"/>
            <a:gd name="adj2" fmla="val 50000"/>
          </a:avLst>
        </a:prstGeom>
        <a:solidFill>
          <a:srgbClr val="003C6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>
            <a:solidFill>
              <a:srgbClr val="003C69"/>
            </a:solidFill>
          </a:endParaRPr>
        </a:p>
      </dsp:txBody>
      <dsp:txXfrm>
        <a:off x="5251393" y="2481628"/>
        <a:ext cx="307483" cy="329548"/>
      </dsp:txXfrm>
    </dsp:sp>
    <dsp:sp modelId="{9E32933E-8583-4BCD-ADB3-5CBA6090588B}">
      <dsp:nvSpPr>
        <dsp:cNvPr id="0" name=""/>
        <dsp:cNvSpPr/>
      </dsp:nvSpPr>
      <dsp:spPr>
        <a:xfrm>
          <a:off x="5744748" y="1038787"/>
          <a:ext cx="1917506" cy="1917506"/>
        </a:xfrm>
        <a:prstGeom prst="ellipse">
          <a:avLst/>
        </a:prstGeom>
        <a:solidFill>
          <a:srgbClr val="003C6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Access to care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High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2</a:t>
          </a:r>
        </a:p>
      </dsp:txBody>
      <dsp:txXfrm>
        <a:off x="6025560" y="1319599"/>
        <a:ext cx="1355882" cy="1355882"/>
      </dsp:txXfrm>
    </dsp:sp>
    <dsp:sp modelId="{A97F5DE8-54C2-4592-9F7D-6C49FD80BB3D}">
      <dsp:nvSpPr>
        <dsp:cNvPr id="0" name=""/>
        <dsp:cNvSpPr/>
      </dsp:nvSpPr>
      <dsp:spPr>
        <a:xfrm rot="1595274">
          <a:off x="5217480" y="3699105"/>
          <a:ext cx="355861" cy="549248"/>
        </a:xfrm>
        <a:prstGeom prst="rightArrow">
          <a:avLst>
            <a:gd name="adj1" fmla="val 60000"/>
            <a:gd name="adj2" fmla="val 50000"/>
          </a:avLst>
        </a:prstGeom>
        <a:solidFill>
          <a:srgbClr val="003C6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>
            <a:solidFill>
              <a:srgbClr val="003C69"/>
            </a:solidFill>
          </a:endParaRPr>
        </a:p>
      </dsp:txBody>
      <dsp:txXfrm>
        <a:off x="5223125" y="3785064"/>
        <a:ext cx="249103" cy="329548"/>
      </dsp:txXfrm>
    </dsp:sp>
    <dsp:sp modelId="{0BBAE3B9-C735-48EC-9353-F6A3B1C1D64C}">
      <dsp:nvSpPr>
        <dsp:cNvPr id="0" name=""/>
        <dsp:cNvSpPr/>
      </dsp:nvSpPr>
      <dsp:spPr>
        <a:xfrm>
          <a:off x="5596294" y="3562547"/>
          <a:ext cx="2048938" cy="2048938"/>
        </a:xfrm>
        <a:prstGeom prst="ellipse">
          <a:avLst/>
        </a:prstGeom>
        <a:solidFill>
          <a:srgbClr val="003C6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Patient satisfaction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8</a:t>
          </a:r>
        </a:p>
      </dsp:txBody>
      <dsp:txXfrm>
        <a:off x="5896354" y="3862607"/>
        <a:ext cx="1448818" cy="1448818"/>
      </dsp:txXfrm>
    </dsp:sp>
    <dsp:sp modelId="{05E7EB16-A065-484E-8013-47BEC19B282E}">
      <dsp:nvSpPr>
        <dsp:cNvPr id="0" name=""/>
        <dsp:cNvSpPr/>
      </dsp:nvSpPr>
      <dsp:spPr>
        <a:xfrm rot="9092765">
          <a:off x="2533240" y="3762601"/>
          <a:ext cx="403556" cy="549248"/>
        </a:xfrm>
        <a:prstGeom prst="rightArrow">
          <a:avLst>
            <a:gd name="adj1" fmla="val 60000"/>
            <a:gd name="adj2" fmla="val 50000"/>
          </a:avLst>
        </a:prstGeom>
        <a:solidFill>
          <a:srgbClr val="003C6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>
            <a:solidFill>
              <a:srgbClr val="003C69"/>
            </a:solidFill>
          </a:endParaRPr>
        </a:p>
      </dsp:txBody>
      <dsp:txXfrm rot="10800000">
        <a:off x="2646995" y="3843610"/>
        <a:ext cx="282489" cy="329548"/>
      </dsp:txXfrm>
    </dsp:sp>
    <dsp:sp modelId="{515FA902-BB83-4076-A234-819D67CCFAAF}">
      <dsp:nvSpPr>
        <dsp:cNvPr id="0" name=""/>
        <dsp:cNvSpPr/>
      </dsp:nvSpPr>
      <dsp:spPr>
        <a:xfrm>
          <a:off x="548764" y="3711017"/>
          <a:ext cx="1959863" cy="1959863"/>
        </a:xfrm>
        <a:prstGeom prst="ellipse">
          <a:avLst/>
        </a:prstGeom>
        <a:solidFill>
          <a:srgbClr val="003C6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Patient safety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high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7</a:t>
          </a:r>
        </a:p>
      </dsp:txBody>
      <dsp:txXfrm>
        <a:off x="835779" y="3998032"/>
        <a:ext cx="1385833" cy="1385833"/>
      </dsp:txXfrm>
    </dsp:sp>
    <dsp:sp modelId="{3DF94768-F0A2-4774-BC40-B036B9419E39}">
      <dsp:nvSpPr>
        <dsp:cNvPr id="0" name=""/>
        <dsp:cNvSpPr/>
      </dsp:nvSpPr>
      <dsp:spPr>
        <a:xfrm rot="12087634">
          <a:off x="2274737" y="2435866"/>
          <a:ext cx="536845" cy="549248"/>
        </a:xfrm>
        <a:prstGeom prst="rightArrow">
          <a:avLst>
            <a:gd name="adj1" fmla="val 60000"/>
            <a:gd name="adj2" fmla="val 50000"/>
          </a:avLst>
        </a:prstGeom>
        <a:solidFill>
          <a:srgbClr val="003C6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>
            <a:solidFill>
              <a:srgbClr val="003C69"/>
            </a:solidFill>
          </a:endParaRPr>
        </a:p>
      </dsp:txBody>
      <dsp:txXfrm rot="10800000">
        <a:off x="2430207" y="2575177"/>
        <a:ext cx="375792" cy="329548"/>
      </dsp:txXfrm>
    </dsp:sp>
    <dsp:sp modelId="{A7F78703-D8B9-4E96-A947-80DF6415D64E}">
      <dsp:nvSpPr>
        <dsp:cNvPr id="0" name=""/>
        <dsp:cNvSpPr/>
      </dsp:nvSpPr>
      <dsp:spPr>
        <a:xfrm>
          <a:off x="165750" y="1181188"/>
          <a:ext cx="1959863" cy="1959863"/>
        </a:xfrm>
        <a:prstGeom prst="ellipse">
          <a:avLst/>
        </a:prstGeom>
        <a:solidFill>
          <a:srgbClr val="003C6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PA roles outside of care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Low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19</a:t>
          </a:r>
        </a:p>
      </dsp:txBody>
      <dsp:txXfrm>
        <a:off x="452765" y="1468203"/>
        <a:ext cx="1385833" cy="13858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EBC31-5B65-4C8E-96C7-A8126608D4BB}">
      <dsp:nvSpPr>
        <dsp:cNvPr id="0" name=""/>
        <dsp:cNvSpPr/>
      </dsp:nvSpPr>
      <dsp:spPr>
        <a:xfrm>
          <a:off x="2998650" y="2943564"/>
          <a:ext cx="2283840" cy="2283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PA Workforce</a:t>
          </a:r>
        </a:p>
      </dsp:txBody>
      <dsp:txXfrm>
        <a:off x="3333111" y="3278025"/>
        <a:ext cx="1614918" cy="1614918"/>
      </dsp:txXfrm>
    </dsp:sp>
    <dsp:sp modelId="{24A54D45-14E3-48E8-B090-4E14FE6A88E0}">
      <dsp:nvSpPr>
        <dsp:cNvPr id="0" name=""/>
        <dsp:cNvSpPr/>
      </dsp:nvSpPr>
      <dsp:spPr>
        <a:xfrm rot="10800000">
          <a:off x="1054511" y="3785842"/>
          <a:ext cx="1837211" cy="599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2596-70F8-42A6-A3F8-8AAF9FBEAE93}">
      <dsp:nvSpPr>
        <dsp:cNvPr id="0" name=""/>
        <dsp:cNvSpPr/>
      </dsp:nvSpPr>
      <dsp:spPr>
        <a:xfrm>
          <a:off x="-54453" y="3286438"/>
          <a:ext cx="2217930" cy="159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Composition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High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3</a:t>
          </a:r>
        </a:p>
      </dsp:txBody>
      <dsp:txXfrm>
        <a:off x="-7647" y="3333244"/>
        <a:ext cx="2124318" cy="1504479"/>
      </dsp:txXfrm>
    </dsp:sp>
    <dsp:sp modelId="{3B3EA6A3-4703-4111-8BA0-26C87546CE41}">
      <dsp:nvSpPr>
        <dsp:cNvPr id="0" name=""/>
        <dsp:cNvSpPr/>
      </dsp:nvSpPr>
      <dsp:spPr>
        <a:xfrm rot="13500000">
          <a:off x="1689344" y="2253221"/>
          <a:ext cx="1837211" cy="599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85932-CB9B-430B-B691-EE44DB151478}">
      <dsp:nvSpPr>
        <dsp:cNvPr id="0" name=""/>
        <dsp:cNvSpPr/>
      </dsp:nvSpPr>
      <dsp:spPr>
        <a:xfrm>
          <a:off x="959590" y="1104265"/>
          <a:ext cx="1997614" cy="159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Diversity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Med high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9</a:t>
          </a:r>
        </a:p>
      </dsp:txBody>
      <dsp:txXfrm>
        <a:off x="1006396" y="1151071"/>
        <a:ext cx="1904002" cy="1504479"/>
      </dsp:txXfrm>
    </dsp:sp>
    <dsp:sp modelId="{64E58183-1F5F-4EF6-B9A9-7CB325E99943}">
      <dsp:nvSpPr>
        <dsp:cNvPr id="0" name=""/>
        <dsp:cNvSpPr/>
      </dsp:nvSpPr>
      <dsp:spPr>
        <a:xfrm rot="16200000">
          <a:off x="3221965" y="1618388"/>
          <a:ext cx="1837211" cy="599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855E1-A4F2-4DBF-B665-C0B370A3657B}">
      <dsp:nvSpPr>
        <dsp:cNvPr id="0" name=""/>
        <dsp:cNvSpPr/>
      </dsp:nvSpPr>
      <dsp:spPr>
        <a:xfrm>
          <a:off x="2994679" y="200379"/>
          <a:ext cx="2291782" cy="159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Specialization trends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Med 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15</a:t>
          </a:r>
        </a:p>
      </dsp:txBody>
      <dsp:txXfrm>
        <a:off x="3041485" y="247185"/>
        <a:ext cx="2198170" cy="1504479"/>
      </dsp:txXfrm>
    </dsp:sp>
    <dsp:sp modelId="{B55183DC-172C-4C7F-8D6A-486E0E030BEA}">
      <dsp:nvSpPr>
        <dsp:cNvPr id="0" name=""/>
        <dsp:cNvSpPr/>
      </dsp:nvSpPr>
      <dsp:spPr>
        <a:xfrm rot="18900000">
          <a:off x="4754586" y="2253221"/>
          <a:ext cx="1837211" cy="599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72F2F-E5D3-478D-900B-63A2FDB229F2}">
      <dsp:nvSpPr>
        <dsp:cNvPr id="0" name=""/>
        <dsp:cNvSpPr/>
      </dsp:nvSpPr>
      <dsp:spPr>
        <a:xfrm>
          <a:off x="5323937" y="1104265"/>
          <a:ext cx="1997614" cy="159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PA flexibility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Med low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11</a:t>
          </a:r>
        </a:p>
      </dsp:txBody>
      <dsp:txXfrm>
        <a:off x="5370743" y="1151071"/>
        <a:ext cx="1904002" cy="1504479"/>
      </dsp:txXfrm>
    </dsp:sp>
    <dsp:sp modelId="{C0B7CEA7-6D3F-46C9-B0A8-18DCA0FE0B77}">
      <dsp:nvSpPr>
        <dsp:cNvPr id="0" name=""/>
        <dsp:cNvSpPr/>
      </dsp:nvSpPr>
      <dsp:spPr>
        <a:xfrm>
          <a:off x="5389419" y="3785842"/>
          <a:ext cx="1837211" cy="599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57F5-A806-4030-BB85-2425F24DD7C0}">
      <dsp:nvSpPr>
        <dsp:cNvPr id="0" name=""/>
        <dsp:cNvSpPr/>
      </dsp:nvSpPr>
      <dsp:spPr>
        <a:xfrm>
          <a:off x="6227823" y="3286438"/>
          <a:ext cx="1997614" cy="159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Shortages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High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4</a:t>
          </a:r>
        </a:p>
      </dsp:txBody>
      <dsp:txXfrm>
        <a:off x="6274629" y="3333244"/>
        <a:ext cx="1904002" cy="15044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6008D-52BF-4EED-BCD7-2D1E16023B77}">
      <dsp:nvSpPr>
        <dsp:cNvPr id="0" name=""/>
        <dsp:cNvSpPr/>
      </dsp:nvSpPr>
      <dsp:spPr>
        <a:xfrm>
          <a:off x="2369919" y="1314103"/>
          <a:ext cx="3413560" cy="3413560"/>
        </a:xfrm>
        <a:prstGeom prst="ellipse">
          <a:avLst/>
        </a:prstGeom>
        <a:solidFill>
          <a:schemeClr val="accent2"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bg1"/>
              </a:solidFill>
            </a:rPr>
            <a:t>PA Role and Practice</a:t>
          </a:r>
        </a:p>
      </dsp:txBody>
      <dsp:txXfrm>
        <a:off x="2869823" y="1814007"/>
        <a:ext cx="2413752" cy="2413752"/>
      </dsp:txXfrm>
    </dsp:sp>
    <dsp:sp modelId="{36C68A25-2213-4906-97B1-33A0C2288D0E}">
      <dsp:nvSpPr>
        <dsp:cNvPr id="0" name=""/>
        <dsp:cNvSpPr/>
      </dsp:nvSpPr>
      <dsp:spPr>
        <a:xfrm>
          <a:off x="3116577" y="-49202"/>
          <a:ext cx="1920245" cy="1920245"/>
        </a:xfrm>
        <a:prstGeom prst="ellipse">
          <a:avLst/>
        </a:prstGeom>
        <a:solidFill>
          <a:schemeClr val="accent2"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Team outcomes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high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5</a:t>
          </a:r>
        </a:p>
      </dsp:txBody>
      <dsp:txXfrm>
        <a:off x="3397790" y="232011"/>
        <a:ext cx="1357819" cy="1357819"/>
      </dsp:txXfrm>
    </dsp:sp>
    <dsp:sp modelId="{20AA86D7-6D6C-460A-A396-CAACE24452B1}">
      <dsp:nvSpPr>
        <dsp:cNvPr id="0" name=""/>
        <dsp:cNvSpPr/>
      </dsp:nvSpPr>
      <dsp:spPr>
        <a:xfrm>
          <a:off x="5123272" y="1408746"/>
          <a:ext cx="1920245" cy="1920245"/>
        </a:xfrm>
        <a:prstGeom prst="ellipse">
          <a:avLst/>
        </a:prstGeom>
        <a:solidFill>
          <a:schemeClr val="accent2">
            <a:hueOff val="0"/>
            <a:satOff val="0"/>
            <a:lumOff val="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Medical teams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high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6</a:t>
          </a:r>
        </a:p>
      </dsp:txBody>
      <dsp:txXfrm>
        <a:off x="5404485" y="1689959"/>
        <a:ext cx="1357819" cy="1357819"/>
      </dsp:txXfrm>
    </dsp:sp>
    <dsp:sp modelId="{A0A937C0-23B4-4449-A012-553028BD3E44}">
      <dsp:nvSpPr>
        <dsp:cNvPr id="0" name=""/>
        <dsp:cNvSpPr/>
      </dsp:nvSpPr>
      <dsp:spPr>
        <a:xfrm>
          <a:off x="4356782" y="3767757"/>
          <a:ext cx="1920245" cy="1920245"/>
        </a:xfrm>
        <a:prstGeom prst="ellipse">
          <a:avLst/>
        </a:prstGeom>
        <a:solidFill>
          <a:schemeClr val="accent2">
            <a:hueOff val="0"/>
            <a:satOff val="0"/>
            <a:lumOff val="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Successful team member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14</a:t>
          </a:r>
        </a:p>
      </dsp:txBody>
      <dsp:txXfrm>
        <a:off x="4637995" y="4048970"/>
        <a:ext cx="1357819" cy="1357819"/>
      </dsp:txXfrm>
    </dsp:sp>
    <dsp:sp modelId="{4D81A311-3371-4BE1-BF4E-29A786F3C330}">
      <dsp:nvSpPr>
        <dsp:cNvPr id="0" name=""/>
        <dsp:cNvSpPr/>
      </dsp:nvSpPr>
      <dsp:spPr>
        <a:xfrm>
          <a:off x="1876371" y="3767757"/>
          <a:ext cx="1920245" cy="1920245"/>
        </a:xfrm>
        <a:prstGeom prst="ellipse">
          <a:avLst/>
        </a:prstGeom>
        <a:solidFill>
          <a:schemeClr val="accent2"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PA role change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13</a:t>
          </a:r>
        </a:p>
      </dsp:txBody>
      <dsp:txXfrm>
        <a:off x="2157584" y="4048970"/>
        <a:ext cx="1357819" cy="1357819"/>
      </dsp:txXfrm>
    </dsp:sp>
    <dsp:sp modelId="{153105CB-49CE-4B4E-B6D3-FEB00AC526FD}">
      <dsp:nvSpPr>
        <dsp:cNvPr id="0" name=""/>
        <dsp:cNvSpPr/>
      </dsp:nvSpPr>
      <dsp:spPr>
        <a:xfrm>
          <a:off x="1109882" y="1408746"/>
          <a:ext cx="1920245" cy="1920245"/>
        </a:xfrm>
        <a:prstGeom prst="ellipse">
          <a:avLst/>
        </a:prstGeom>
        <a:solidFill>
          <a:schemeClr val="accent2"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bg1"/>
              </a:solidFill>
            </a:rPr>
            <a:t>Future PA roles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Med 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10</a:t>
          </a:r>
        </a:p>
      </dsp:txBody>
      <dsp:txXfrm>
        <a:off x="1391095" y="1689959"/>
        <a:ext cx="1357819" cy="1357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17E6-E41B-422C-95AC-13B130E3A165}">
      <dsp:nvSpPr>
        <dsp:cNvPr id="0" name=""/>
        <dsp:cNvSpPr/>
      </dsp:nvSpPr>
      <dsp:spPr>
        <a:xfrm>
          <a:off x="1628453" y="713843"/>
          <a:ext cx="4626860" cy="4626860"/>
        </a:xfrm>
        <a:prstGeom prst="blockArc">
          <a:avLst>
            <a:gd name="adj1" fmla="val 11880000"/>
            <a:gd name="adj2" fmla="val 16200000"/>
            <a:gd name="adj3" fmla="val 4638"/>
          </a:avLst>
        </a:prstGeom>
        <a:solidFill>
          <a:schemeClr val="bg1">
            <a:lumMod val="85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98067-CF76-46A6-AFA9-D6F8335EC490}">
      <dsp:nvSpPr>
        <dsp:cNvPr id="0" name=""/>
        <dsp:cNvSpPr/>
      </dsp:nvSpPr>
      <dsp:spPr>
        <a:xfrm>
          <a:off x="1628453" y="713843"/>
          <a:ext cx="4626860" cy="4626860"/>
        </a:xfrm>
        <a:prstGeom prst="blockArc">
          <a:avLst>
            <a:gd name="adj1" fmla="val 7560000"/>
            <a:gd name="adj2" fmla="val 11880000"/>
            <a:gd name="adj3" fmla="val 4638"/>
          </a:avLst>
        </a:prstGeom>
        <a:solidFill>
          <a:schemeClr val="bg1">
            <a:lumMod val="85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BDE9E-F915-4375-ABFF-36D401C2E52B}">
      <dsp:nvSpPr>
        <dsp:cNvPr id="0" name=""/>
        <dsp:cNvSpPr/>
      </dsp:nvSpPr>
      <dsp:spPr>
        <a:xfrm>
          <a:off x="1628453" y="713843"/>
          <a:ext cx="4626860" cy="4626860"/>
        </a:xfrm>
        <a:prstGeom prst="blockArc">
          <a:avLst>
            <a:gd name="adj1" fmla="val 3240000"/>
            <a:gd name="adj2" fmla="val 7560000"/>
            <a:gd name="adj3" fmla="val 4638"/>
          </a:avLst>
        </a:prstGeom>
        <a:solidFill>
          <a:schemeClr val="bg1">
            <a:lumMod val="85000"/>
            <a:alpha val="69804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42662-7135-4C09-959F-C69CFD5759D3}">
      <dsp:nvSpPr>
        <dsp:cNvPr id="0" name=""/>
        <dsp:cNvSpPr/>
      </dsp:nvSpPr>
      <dsp:spPr>
        <a:xfrm>
          <a:off x="1628453" y="713843"/>
          <a:ext cx="4626860" cy="4626860"/>
        </a:xfrm>
        <a:prstGeom prst="blockArc">
          <a:avLst>
            <a:gd name="adj1" fmla="val 20520000"/>
            <a:gd name="adj2" fmla="val 3240000"/>
            <a:gd name="adj3" fmla="val 4638"/>
          </a:avLst>
        </a:prstGeom>
        <a:solidFill>
          <a:schemeClr val="bg1">
            <a:lumMod val="85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C4E00-8F01-4FBF-9E7A-B9353A63C3F3}">
      <dsp:nvSpPr>
        <dsp:cNvPr id="0" name=""/>
        <dsp:cNvSpPr/>
      </dsp:nvSpPr>
      <dsp:spPr>
        <a:xfrm>
          <a:off x="1628453" y="713843"/>
          <a:ext cx="4626860" cy="4626860"/>
        </a:xfrm>
        <a:prstGeom prst="blockArc">
          <a:avLst>
            <a:gd name="adj1" fmla="val 16200000"/>
            <a:gd name="adj2" fmla="val 20520000"/>
            <a:gd name="adj3" fmla="val 4638"/>
          </a:avLst>
        </a:prstGeom>
        <a:solidFill>
          <a:schemeClr val="bg1">
            <a:lumMod val="85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A3215-801A-4B32-8EFF-C8F73EFE69B9}">
      <dsp:nvSpPr>
        <dsp:cNvPr id="0" name=""/>
        <dsp:cNvSpPr/>
      </dsp:nvSpPr>
      <dsp:spPr>
        <a:xfrm>
          <a:off x="2786067" y="1871456"/>
          <a:ext cx="2311632" cy="231163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PA Education</a:t>
          </a:r>
        </a:p>
      </dsp:txBody>
      <dsp:txXfrm>
        <a:off x="3124598" y="2209987"/>
        <a:ext cx="1634570" cy="1634570"/>
      </dsp:txXfrm>
    </dsp:sp>
    <dsp:sp modelId="{A24D1BD6-8956-4ACD-BF5E-25AF73F587D6}">
      <dsp:nvSpPr>
        <dsp:cNvPr id="0" name=""/>
        <dsp:cNvSpPr/>
      </dsp:nvSpPr>
      <dsp:spPr>
        <a:xfrm>
          <a:off x="2963890" y="-212256"/>
          <a:ext cx="1955987" cy="1959489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3C69"/>
              </a:solidFill>
            </a:rPr>
            <a:t>Cost of education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Med-low priority 12</a:t>
          </a:r>
        </a:p>
      </dsp:txBody>
      <dsp:txXfrm>
        <a:off x="3250338" y="74705"/>
        <a:ext cx="1383091" cy="1385567"/>
      </dsp:txXfrm>
    </dsp:sp>
    <dsp:sp modelId="{31021ED0-0D99-4A9C-9C42-0A2B8E0CE3D7}">
      <dsp:nvSpPr>
        <dsp:cNvPr id="0" name=""/>
        <dsp:cNvSpPr/>
      </dsp:nvSpPr>
      <dsp:spPr>
        <a:xfrm>
          <a:off x="5113073" y="1350967"/>
          <a:ext cx="1955987" cy="1955987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3C69"/>
              </a:solidFill>
            </a:rPr>
            <a:t>Regulatory impact </a:t>
          </a:r>
          <a:r>
            <a:rPr lang="en-US" sz="2200" b="1" kern="1200" dirty="0" smtClean="0">
              <a:solidFill>
                <a:srgbClr val="003C69"/>
              </a:solidFill>
            </a:rPr>
            <a:t>on </a:t>
          </a:r>
          <a:r>
            <a:rPr lang="en-US" sz="2200" b="1" kern="1200" dirty="0">
              <a:solidFill>
                <a:srgbClr val="003C69"/>
              </a:solidFill>
            </a:rPr>
            <a:t>education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16</a:t>
          </a:r>
        </a:p>
      </dsp:txBody>
      <dsp:txXfrm>
        <a:off x="5399521" y="1637415"/>
        <a:ext cx="1383091" cy="1383091"/>
      </dsp:txXfrm>
    </dsp:sp>
    <dsp:sp modelId="{D98414FA-685B-4057-A97B-D01C7F47331A}">
      <dsp:nvSpPr>
        <dsp:cNvPr id="0" name=""/>
        <dsp:cNvSpPr/>
      </dsp:nvSpPr>
      <dsp:spPr>
        <a:xfrm>
          <a:off x="4292158" y="3877484"/>
          <a:ext cx="1955987" cy="1955987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3C69"/>
              </a:solidFill>
            </a:rPr>
            <a:t>Defining quality PA education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17</a:t>
          </a:r>
        </a:p>
      </dsp:txBody>
      <dsp:txXfrm>
        <a:off x="4578606" y="4163932"/>
        <a:ext cx="1383091" cy="1383091"/>
      </dsp:txXfrm>
    </dsp:sp>
    <dsp:sp modelId="{26BFE4A0-1F4C-4E5A-8E34-E51BC5771835}">
      <dsp:nvSpPr>
        <dsp:cNvPr id="0" name=""/>
        <dsp:cNvSpPr/>
      </dsp:nvSpPr>
      <dsp:spPr>
        <a:xfrm>
          <a:off x="1635621" y="3877484"/>
          <a:ext cx="1955987" cy="1955987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3C69"/>
              </a:solidFill>
            </a:rPr>
            <a:t>PA faculty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Low priority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18</a:t>
          </a:r>
        </a:p>
      </dsp:txBody>
      <dsp:txXfrm>
        <a:off x="1922069" y="4163932"/>
        <a:ext cx="1383091" cy="1383091"/>
      </dsp:txXfrm>
    </dsp:sp>
    <dsp:sp modelId="{B2EFBF9D-C9E4-44C2-B840-E85E13A134ED}">
      <dsp:nvSpPr>
        <dsp:cNvPr id="0" name=""/>
        <dsp:cNvSpPr/>
      </dsp:nvSpPr>
      <dsp:spPr>
        <a:xfrm>
          <a:off x="814706" y="1350967"/>
          <a:ext cx="1955987" cy="1955987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3C69"/>
              </a:solidFill>
            </a:rPr>
            <a:t>Learning continuum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Low priority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003C69"/>
              </a:solidFill>
            </a:rPr>
            <a:t>20</a:t>
          </a:r>
        </a:p>
      </dsp:txBody>
      <dsp:txXfrm>
        <a:off x="1101154" y="1637415"/>
        <a:ext cx="1383091" cy="1383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EB368-0B19-4A9B-AED5-95D7D0EFF38C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52C86-B76E-4BDB-A600-EC2A4B103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31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C573F9-204D-47BF-947A-B469DBBA1089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91AE21-B772-45A9-B351-C4C5C9670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4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Pillar PA Role and Practice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research topics considered of medium importance.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Measuring team outcomes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ranked 5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structure of medical teams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ranked 6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Both were considered medium high priority.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Considered medium low priority were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PA roles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(ranked 10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role change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(ranked 13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characteristics of successful team members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(ranked 14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10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some questions to illustrate the research topics.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kinds of care are PAs delivering? In what types of settings are PAs delivering health care?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medical teams involving doctors, PAs, and other health care professionals develop? What are the dynamics of these teams?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PAs satisfied with their jobs and with their roles in delivering care? What factors influence whether PAs and physicians are satisfied with PA roles and contribution to delivering care?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are PA roles expanding? What types of leadership roles are PAs taking on? What types of nonclinical roles are PAs engaged in?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 systems-level factors that influence PA practice? What is the role of quality improvement in reducing practice gaps?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break into discussion again.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of the research topics are still relevant?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next to the topics the ones that you think are still relevant.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there is anything missing regarding PA Value and Impact, make a note of it.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 I will ask for one person to report out the most important research topic for you as leaders.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PAUSE for 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93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Pillar PA Education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research topics considered of lower importance. This was not because the Research Steering Committee believed education to be unimportant. R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ather it was that research on Education was best conducted by PAEA.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cautioned AAPA not to forget the connections between practice and education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to work with PAEA.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cost of education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ranked 12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was considered a medium-low priority.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remaining research topics were considered low priority. These included…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the regulatory impact on education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16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Defining quality PA education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17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PA faculty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18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on the learning continuum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ranked 20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52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Research Steering Committee provided some questions to illustrate the research topics.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anticipated cost of a PA education in 5 - 10 years? How might this affect demand to enter the profession?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impact of regulation on PA education?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factors define the quality of PA education?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factors influence education quality?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faculty best be supported and developed professionally?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break into discussion one last time.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next to the topics the ones that you think are still relevant.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there is anything missing regarding PA Value and Impact, make a note of it.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 I will ask for one person to report out the most important research topic for you as leaders.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PAUSE for 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37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AAPA Commission on Research and Strategic Initiatives (RSI) has provided feedback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suggested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adding six new research topics.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Education: PA Doctorates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future for doctorates &amp; residencies should be re-examined. Do employers want doctorates?  Is there value in moving to entry-level doctorates for the profession?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Education: PA Readiness to Practice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seeing parallels to the general medical education. What does ready to practice mean? What do employers expect? How does it vary by specialty, location, setting?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Education: Clinical Sites &amp; Preceptors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crisis regarding clinical sites and preceptors, with availability, competition, cost, alignment with changing practice patterns all contributing to the crisis.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Role: Multiple PA Roles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need to monitor not just the main role PAs fill, but also how PAs maintain multiple roles but within their single employer as well as when PAs have multiple employers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Role: Work Settings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 are having a greater role in settings we have not traditionally monitored, including retail medicine; concierge practice, international practice.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Value: Patient Outcomes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healthcare disparity gap. How can PA improve patient outcomes?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64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I just said, we have feedback from RSI at this time.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soliciting feedback from PA leaders here at LAS.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up, we will host a working lunch at AAPA with about 70 PA Researchers.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we have gathered and synthesized all of the feedback, we will share it with PAEA, NCCPA, and ARC-PA for a final review before disseminating to the PA Research Community.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07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Please take a few minutes to give us your final thoughts.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there anything else you think we should consider?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one question that you wish that researchers would answer?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 Research  Agenda relevant to you?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AAPA help disseminate this plan? What would be useful for you?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are done, leave your papers on the table and I will gather them up.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26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have any other feedback or questions, let me know!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 you and enjoy the remainder of the conference.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6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9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I have a show of hands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has ever heard of the PA Research Agenda?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anyone here participated in developing the Research Agenda?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Yes? I would love to hear from you! Feel free to clarify anything as I 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A473E-2C6D-450C-AED2-9099A67265E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381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me start with some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AAPA BOD charged AAPA to develop a national PA Research Agenda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Research Agenda was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research priorities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a solid foundation for future research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Research Summit was held in March of 2010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As a result of the research summit, 4 major research areas (or pillars) were identified with 20 major research topics.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AAPA BOD then commissioned a Research Steering Committee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 met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November 2010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Research Steering Committee meeting in November 2010, subjects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discussion included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 PAs add to the health care system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 of data collection efforts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PAs, issues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 and cost-effectiveness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diversity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within the profession, and the need to enhance our research infrastructure.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 of that meeting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they had the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final research topics along with priority rankings for each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Their feedback was to become the PA Research Agenda.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A473E-2C6D-450C-AED2-9099A67265E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6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are we revisiting the PA Research Agenda?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education and the PA profession have experienced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tremendous amount of change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 the past 7 years.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PA programs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rapidly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is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new PAs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each year.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 are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specializing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all areas of medicine and a smaller percent are going into primary care.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the profession we have seen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debates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Optimal Team Practice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Recertification, and what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PAs and specifically PA faculty should hold.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the PA Research Agenda available to guide the research for PAs across the US, we want to ensure that the information is still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plan for today is to make this session interactive,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cover each of the 4 pillars, go over the research topics and their priority rankings, and provide some illustrative questions.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I want you to take 4-5 minutes to discuss the pillar and research topics at your table and write down your feedback. </a:t>
            </a:r>
          </a:p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 I will ask for one person to report out the most important research topic for you as leaders.</a:t>
            </a:r>
          </a:p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5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Pillar PA Value and Impact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the top two highest ranked research topics.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Cost effectiveness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with a rank of 1,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 to care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with a rank of two were the highest priority topics.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 safety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given a rank of 7 out of 20 and was considered a medium high priority topic.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 satisfaction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given a rank of 8 and was considered a medium low priority.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PA roles outside of clinical work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ranked 19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considered low priority.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all of this mean?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41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/>
              <a:t>The Research Steering Committee provided some</a:t>
            </a:r>
            <a:r>
              <a:rPr lang="en-US" sz="1200" baseline="0" dirty="0" smtClean="0"/>
              <a:t> questions to illustrate the research topics. </a:t>
            </a:r>
          </a:p>
          <a:p>
            <a:pPr marL="0" indent="0">
              <a:buNone/>
            </a:pPr>
            <a:r>
              <a:rPr lang="en-US" sz="1200" baseline="0" dirty="0" smtClean="0"/>
              <a:t>CLICK</a:t>
            </a:r>
          </a:p>
          <a:p>
            <a:pPr marL="0" indent="0">
              <a:buNone/>
            </a:pPr>
            <a:r>
              <a:rPr lang="en-US" sz="1200" dirty="0" smtClean="0"/>
              <a:t>How do PAs contribute to the quality of healthcare?</a:t>
            </a:r>
          </a:p>
          <a:p>
            <a:pPr marL="0" indent="0">
              <a:buNone/>
            </a:pPr>
            <a:r>
              <a:rPr lang="en-US" sz="1200" baseline="0" dirty="0" smtClean="0"/>
              <a:t>CLICK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How do PAs help address access to care issues? </a:t>
            </a:r>
          </a:p>
          <a:p>
            <a:pPr marL="0" indent="0">
              <a:buNone/>
            </a:pPr>
            <a:r>
              <a:rPr lang="en-US" sz="1200" baseline="0" dirty="0" smtClean="0"/>
              <a:t>CLICK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Timeliness of care?</a:t>
            </a:r>
          </a:p>
          <a:p>
            <a:pPr marL="0" indent="0">
              <a:buNone/>
            </a:pPr>
            <a:r>
              <a:rPr lang="en-US" sz="1200" baseline="0" dirty="0" smtClean="0"/>
              <a:t>CLICK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What is the impact of PAs on the cost effectiveness of healthcare?</a:t>
            </a:r>
          </a:p>
          <a:p>
            <a:pPr marL="0" indent="0">
              <a:buNone/>
            </a:pPr>
            <a:r>
              <a:rPr lang="en-US" sz="1200" baseline="0" dirty="0" smtClean="0"/>
              <a:t>CLICK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How does PA utilization affect medical practice liability?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At your tables you</a:t>
            </a:r>
            <a:r>
              <a:rPr lang="en-US" sz="1200" baseline="0" dirty="0" smtClean="0"/>
              <a:t> will see some forms. </a:t>
            </a:r>
            <a:r>
              <a:rPr lang="en-US" sz="1200" dirty="0" smtClean="0"/>
              <a:t>I want you</a:t>
            </a:r>
            <a:r>
              <a:rPr lang="en-US" sz="1200" baseline="0" dirty="0" smtClean="0"/>
              <a:t> to take 5 minutes to discuss the research pillar PA Value and Impact with others at your table  and make some notes on the forms at your table.</a:t>
            </a:r>
          </a:p>
          <a:p>
            <a:pPr marL="0" indent="0">
              <a:buNone/>
            </a:pPr>
            <a:endParaRPr lang="en-US" sz="1200" baseline="0" dirty="0" smtClean="0"/>
          </a:p>
          <a:p>
            <a:pPr marL="0" indent="0">
              <a:buNone/>
            </a:pPr>
            <a:r>
              <a:rPr lang="en-US" sz="1200" baseline="0" dirty="0" smtClean="0"/>
              <a:t>Which of the research topics are still relevant? Check next to the topics ones that you think are still relevant. </a:t>
            </a:r>
          </a:p>
          <a:p>
            <a:pPr marL="0" indent="0">
              <a:buNone/>
            </a:pPr>
            <a:r>
              <a:rPr lang="en-US" sz="1200" baseline="0" dirty="0" smtClean="0"/>
              <a:t>If there is anything missing regarding PA Value and Impact, make a note of it. </a:t>
            </a:r>
          </a:p>
          <a:p>
            <a:pPr marL="0" indent="0">
              <a:buNone/>
            </a:pPr>
            <a:endParaRPr lang="en-US" sz="1200" baseline="0" dirty="0" smtClean="0"/>
          </a:p>
          <a:p>
            <a:pPr marL="0" indent="0">
              <a:buNone/>
            </a:pPr>
            <a:r>
              <a:rPr lang="en-US" sz="1200" baseline="0" dirty="0" smtClean="0"/>
              <a:t>Finally, if we have time, I will ask for one person from each table to mention what you consider the highest priority topic under PA Value and Impact.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59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Pillar PA Workforce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the more of the highest ranked research topics.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composition of the PA workforce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3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workforce shortages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4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are high priority research topics.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Monitoring PA diversity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given a rank of 9 and was considered a medium high priority topic.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flexibility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11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specialization trends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ranked 15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were considered a medium low priority.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A473E-2C6D-450C-AED2-9099A67265E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1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some questions to illustrate the research topics.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will the workforce look like in the future – will there be a sufficient supply of PAs to meet demand? What factors drive demand?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are PAs working: in what types of healthcare settings? Are PAs working in the areas where they are most needed (e.g., rural, MUAs)?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PAs are working in specialty areas versus primary care? What are the trends over time?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often do PAs switch specialties? What are the most common specialty changes that PAs make, and at what stage of their careers?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Again,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next to the topics the ones that you think are still relevant.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there is anything missing regarding PA Value and Impact, make a note of it.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 I will ask for one person to report out the most important research topic for you as leaders.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PAUSE for 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AE21-B772-45A9-B351-C4C5C96707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3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93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8950" y="6467475"/>
            <a:ext cx="4718050" cy="1365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080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473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4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7050"/>
            <a:ext cx="822960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54013"/>
          </a:xfrm>
          <a:prstGeom prst="rect">
            <a:avLst/>
          </a:prstGeom>
          <a:solidFill>
            <a:srgbClr val="0027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9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6070600"/>
            <a:ext cx="11080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Box 3"/>
          <p:cNvSpPr txBox="1">
            <a:spLocks noChangeArrowheads="1"/>
          </p:cNvSpPr>
          <p:nvPr/>
        </p:nvSpPr>
        <p:spPr bwMode="auto">
          <a:xfrm>
            <a:off x="457200" y="6434138"/>
            <a:ext cx="52244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" i="1">
                <a:solidFill>
                  <a:srgbClr val="376092"/>
                </a:solidFill>
                <a:latin typeface="Arial" pitchFamily="34" charset="0"/>
                <a:cs typeface="Arial" pitchFamily="34" charset="0"/>
              </a:rPr>
              <a:t>© American Academy of PAs. All rights reserved. These materials may not be duplicated without the express written permission of AAPA.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002743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32842"/>
        </a:buClr>
        <a:buFont typeface="Arial" pitchFamily="34" charset="0"/>
        <a:buChar char="•"/>
        <a:defRPr sz="16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32842"/>
        </a:buClr>
        <a:buFont typeface="Arial" pitchFamily="34" charset="0"/>
        <a:buChar char="–"/>
        <a:defRPr sz="16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32842"/>
        </a:buClr>
        <a:buFont typeface="Arial" pitchFamily="34" charset="0"/>
        <a:buChar char="•"/>
        <a:defRPr sz="16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32842"/>
        </a:buClr>
        <a:buFont typeface="Arial" pitchFamily="34" charset="0"/>
        <a:buChar char="–"/>
        <a:defRPr sz="16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32842"/>
        </a:buClr>
        <a:buFont typeface="Arial" pitchFamily="34" charset="0"/>
        <a:buChar char="»"/>
        <a:defRPr sz="1600" kern="1200">
          <a:solidFill>
            <a:srgbClr val="002743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smith@aapa.or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27050"/>
            <a:ext cx="8229600" cy="890588"/>
          </a:xfrm>
        </p:spPr>
        <p:txBody>
          <a:bodyPr>
            <a:noAutofit/>
          </a:bodyPr>
          <a:lstStyle/>
          <a:p>
            <a:r>
              <a:rPr lang="en-US" sz="4400" b="1" i="1" dirty="0"/>
              <a:t> </a:t>
            </a:r>
            <a:br>
              <a:rPr lang="en-US" sz="4400" b="1" i="1" dirty="0"/>
            </a:br>
            <a:r>
              <a:rPr lang="en-US" sz="4400" b="1" i="1" dirty="0"/>
              <a:t/>
            </a:r>
            <a:br>
              <a:rPr lang="en-US" sz="4400" b="1" i="1" dirty="0"/>
            </a:br>
            <a:r>
              <a:rPr lang="en-US" sz="4400" b="1" i="1" dirty="0"/>
              <a:t/>
            </a:r>
            <a:br>
              <a:rPr lang="en-US" sz="4400" b="1" i="1" dirty="0"/>
            </a:br>
            <a:endParaRPr lang="en-US" sz="4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AS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609600"/>
            <a:ext cx="6777447" cy="38570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4705346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March 8-10, 2018</a:t>
            </a:r>
          </a:p>
          <a:p>
            <a:pPr algn="ctr"/>
            <a:r>
              <a:rPr lang="en-US" sz="2000" b="1" dirty="0"/>
              <a:t>Ritz-Carlton Pentagon City</a:t>
            </a:r>
          </a:p>
          <a:p>
            <a:pPr algn="ctr"/>
            <a:r>
              <a:rPr lang="en-US" sz="2000" b="1" dirty="0"/>
              <a:t>Arlington, VA</a:t>
            </a:r>
          </a:p>
        </p:txBody>
      </p:sp>
    </p:spTree>
    <p:extLst>
      <p:ext uri="{BB962C8B-B14F-4D97-AF65-F5344CB8AC3E}">
        <p14:creationId xmlns:p14="http://schemas.microsoft.com/office/powerpoint/2010/main" val="13023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9420465"/>
              </p:ext>
            </p:extLst>
          </p:nvPr>
        </p:nvGraphicFramePr>
        <p:xfrm>
          <a:off x="381000" y="685800"/>
          <a:ext cx="8153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41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12"/>
            <a:ext cx="8229600" cy="890588"/>
          </a:xfrm>
        </p:spPr>
        <p:txBody>
          <a:bodyPr/>
          <a:lstStyle/>
          <a:p>
            <a:r>
              <a:rPr lang="en-US" dirty="0"/>
              <a:t>PA Role and Practice: Illustrative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" y="1905000"/>
            <a:ext cx="8229600" cy="420147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What kinds of care are PAs delivering? In what types of settings are PAs delivering health care?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How do medical teams involving doctors, PAs, and other health care professionals develop? What are the dynamics of these teams?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Are PAs satisfied with their jobs and with their roles in delivering care? What factors influence whether PAs and physicians are satisfied with PA roles and contribution to delivering care?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How are PA roles expanding? What types of leadership roles are PAs taking on? What types of nonclinical roles are PAs engaged in?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What are the systems-level factors that influence PA practice? What is the role of quality improvement in reducing practice gaps?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5B19AD3-3066-43E0-9110-FD4BD4704247}"/>
              </a:ext>
            </a:extLst>
          </p:cNvPr>
          <p:cNvGrpSpPr/>
          <p:nvPr/>
        </p:nvGrpSpPr>
        <p:grpSpPr>
          <a:xfrm>
            <a:off x="525780" y="914400"/>
            <a:ext cx="8157210" cy="990600"/>
            <a:chOff x="430530" y="1066800"/>
            <a:chExt cx="8157210" cy="616903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3919A3CD-4B2C-4418-AB43-9E0D6DF0BF12}"/>
                </a:ext>
              </a:extLst>
            </p:cNvPr>
            <p:cNvSpPr/>
            <p:nvPr/>
          </p:nvSpPr>
          <p:spPr>
            <a:xfrm>
              <a:off x="430530" y="1067117"/>
              <a:ext cx="1524000" cy="609600"/>
            </a:xfrm>
            <a:prstGeom prst="roundRect">
              <a:avLst/>
            </a:prstGeom>
            <a:solidFill>
              <a:srgbClr val="A2324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Successful team member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43801AB5-4A78-4E52-AC7D-8166A7251909}"/>
                </a:ext>
              </a:extLst>
            </p:cNvPr>
            <p:cNvSpPr/>
            <p:nvPr/>
          </p:nvSpPr>
          <p:spPr>
            <a:xfrm>
              <a:off x="2057400" y="1066800"/>
              <a:ext cx="1524000" cy="609600"/>
            </a:xfrm>
            <a:prstGeom prst="roundRect">
              <a:avLst/>
            </a:prstGeom>
            <a:solidFill>
              <a:srgbClr val="A2324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PA role change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F9F725A4-11B4-4E13-AA89-ADD22E342EF9}"/>
                </a:ext>
              </a:extLst>
            </p:cNvPr>
            <p:cNvSpPr/>
            <p:nvPr/>
          </p:nvSpPr>
          <p:spPr>
            <a:xfrm>
              <a:off x="3733800" y="1066800"/>
              <a:ext cx="1524000" cy="609600"/>
            </a:xfrm>
            <a:prstGeom prst="roundRect">
              <a:avLst/>
            </a:prstGeom>
            <a:solidFill>
              <a:srgbClr val="A2324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Future PA roles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B17F206B-5502-4386-AF18-414AA65555D8}"/>
                </a:ext>
              </a:extLst>
            </p:cNvPr>
            <p:cNvSpPr/>
            <p:nvPr/>
          </p:nvSpPr>
          <p:spPr>
            <a:xfrm>
              <a:off x="5410200" y="1074103"/>
              <a:ext cx="1524000" cy="609600"/>
            </a:xfrm>
            <a:prstGeom prst="roundRect">
              <a:avLst/>
            </a:prstGeom>
            <a:solidFill>
              <a:srgbClr val="A2324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Medical teams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19FE36B0-24BE-4B75-A35F-031D5E21D142}"/>
                </a:ext>
              </a:extLst>
            </p:cNvPr>
            <p:cNvSpPr/>
            <p:nvPr/>
          </p:nvSpPr>
          <p:spPr>
            <a:xfrm>
              <a:off x="7063740" y="1074103"/>
              <a:ext cx="1524000" cy="609600"/>
            </a:xfrm>
            <a:prstGeom prst="roundRect">
              <a:avLst/>
            </a:prstGeom>
            <a:solidFill>
              <a:srgbClr val="A2324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Team outcomes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3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46952101"/>
              </p:ext>
            </p:extLst>
          </p:nvPr>
        </p:nvGraphicFramePr>
        <p:xfrm>
          <a:off x="630116" y="618392"/>
          <a:ext cx="7883768" cy="56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08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769"/>
            <a:ext cx="8229600" cy="890588"/>
          </a:xfrm>
        </p:spPr>
        <p:txBody>
          <a:bodyPr/>
          <a:lstStyle/>
          <a:p>
            <a:r>
              <a:rPr lang="en-US" dirty="0"/>
              <a:t>PA </a:t>
            </a:r>
            <a:r>
              <a:rPr lang="en-US" dirty="0" smtClean="0"/>
              <a:t>Education: </a:t>
            </a:r>
            <a:r>
              <a:rPr lang="en-US" dirty="0"/>
              <a:t>Illustrative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395" y="19510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is the anticipated cost of a PA education in 5 - 10 years? How might this affect demand to enter the profession?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is the impact of regulation on PA education?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factors define the quality of PA education?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factors influence education quality?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 can faculty best be supported and developed professionally?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A97B0E5-7130-4CCB-B575-B658004FF9BF}"/>
              </a:ext>
            </a:extLst>
          </p:cNvPr>
          <p:cNvGrpSpPr/>
          <p:nvPr/>
        </p:nvGrpSpPr>
        <p:grpSpPr>
          <a:xfrm>
            <a:off x="529590" y="914400"/>
            <a:ext cx="8157210" cy="990599"/>
            <a:chOff x="430530" y="1066800"/>
            <a:chExt cx="8157210" cy="616903"/>
          </a:xfrm>
          <a:solidFill>
            <a:schemeClr val="bg1">
              <a:lumMod val="85000"/>
            </a:schemeClr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BEABD393-71DE-4106-B675-784C9001229D}"/>
                </a:ext>
              </a:extLst>
            </p:cNvPr>
            <p:cNvSpPr/>
            <p:nvPr/>
          </p:nvSpPr>
          <p:spPr>
            <a:xfrm>
              <a:off x="430530" y="1067117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 of education</a:t>
              </a:r>
              <a:endParaRPr lang="en-US" sz="2000" dirty="0">
                <a:solidFill>
                  <a:srgbClr val="003C6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119CC426-EC74-4E56-A7AD-0443C7103E12}"/>
                </a:ext>
              </a:extLst>
            </p:cNvPr>
            <p:cNvSpPr/>
            <p:nvPr/>
          </p:nvSpPr>
          <p:spPr>
            <a:xfrm>
              <a:off x="2057400" y="1066800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Regulatory impact </a:t>
              </a:r>
              <a:r>
                <a:rPr lang="en-US" sz="2000" dirty="0" smtClean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  <a:r>
                <a:rPr lang="en-US" sz="2000" dirty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education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FBD0B421-876A-4A21-9EB2-98370E7FFDEF}"/>
                </a:ext>
              </a:extLst>
            </p:cNvPr>
            <p:cNvSpPr/>
            <p:nvPr/>
          </p:nvSpPr>
          <p:spPr>
            <a:xfrm>
              <a:off x="3733800" y="1066800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Defining quality PA education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14115B2D-9D91-4743-A2D5-02DED650B151}"/>
                </a:ext>
              </a:extLst>
            </p:cNvPr>
            <p:cNvSpPr/>
            <p:nvPr/>
          </p:nvSpPr>
          <p:spPr>
            <a:xfrm>
              <a:off x="5410200" y="1074103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 faculty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716CEA31-684B-400D-9861-01C0493E7A0B}"/>
                </a:ext>
              </a:extLst>
            </p:cNvPr>
            <p:cNvSpPr/>
            <p:nvPr/>
          </p:nvSpPr>
          <p:spPr>
            <a:xfrm>
              <a:off x="7063740" y="1074103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003C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Learning continuum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52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890588"/>
          </a:xfrm>
        </p:spPr>
        <p:txBody>
          <a:bodyPr/>
          <a:lstStyle/>
          <a:p>
            <a:r>
              <a:rPr lang="en-US" dirty="0"/>
              <a:t>RSI Suggestions: New Areas for Consideration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B19D41B-5762-4B67-9EB4-69307E05B556}"/>
              </a:ext>
            </a:extLst>
          </p:cNvPr>
          <p:cNvGrpSpPr/>
          <p:nvPr/>
        </p:nvGrpSpPr>
        <p:grpSpPr>
          <a:xfrm>
            <a:off x="228600" y="1028700"/>
            <a:ext cx="8686800" cy="5372100"/>
            <a:chOff x="228600" y="1028700"/>
            <a:chExt cx="8686800" cy="5372100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xmlns="" id="{C99F3927-EBDE-48AD-B3F7-B8D5E3F19EE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28600" y="1028700"/>
              <a:ext cx="4267200" cy="537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32842"/>
                </a:buClr>
                <a:buFont typeface="Arial" pitchFamily="34" charset="0"/>
                <a:buChar char="•"/>
                <a:defRPr sz="1600" kern="1200">
                  <a:solidFill>
                    <a:srgbClr val="002743"/>
                  </a:solidFill>
                  <a:latin typeface="Arial"/>
                  <a:ea typeface="MS PGothic" pitchFamily="34" charset="-128"/>
                  <a:cs typeface="Arial"/>
                </a:defRPr>
              </a:lvl1pPr>
              <a:lvl2pPr marL="742950" indent="-285750" algn="l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32842"/>
                </a:buClr>
                <a:buFont typeface="Arial" pitchFamily="34" charset="0"/>
                <a:buChar char="–"/>
                <a:defRPr sz="1600" kern="1200">
                  <a:solidFill>
                    <a:srgbClr val="002743"/>
                  </a:solidFill>
                  <a:latin typeface="Arial"/>
                  <a:ea typeface="MS PGothic" pitchFamily="34" charset="-128"/>
                  <a:cs typeface="Arial"/>
                </a:defRPr>
              </a:lvl2pPr>
              <a:lvl3pPr marL="1143000" indent="-228600" algn="l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32842"/>
                </a:buClr>
                <a:buFont typeface="Arial" pitchFamily="34" charset="0"/>
                <a:buChar char="•"/>
                <a:defRPr sz="1600" kern="1200">
                  <a:solidFill>
                    <a:srgbClr val="002743"/>
                  </a:solidFill>
                  <a:latin typeface="Arial"/>
                  <a:ea typeface="MS PGothic" pitchFamily="34" charset="-128"/>
                  <a:cs typeface="Arial"/>
                </a:defRPr>
              </a:lvl3pPr>
              <a:lvl4pPr marL="1600200" indent="-228600" algn="l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32842"/>
                </a:buClr>
                <a:buFont typeface="Arial" pitchFamily="34" charset="0"/>
                <a:buChar char="–"/>
                <a:defRPr sz="1600" kern="1200">
                  <a:solidFill>
                    <a:srgbClr val="002743"/>
                  </a:solidFill>
                  <a:latin typeface="Arial"/>
                  <a:ea typeface="MS PGothic" pitchFamily="34" charset="-128"/>
                  <a:cs typeface="Arial"/>
                </a:defRPr>
              </a:lvl4pPr>
              <a:lvl5pPr marL="2057400" indent="-228600" algn="l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32842"/>
                </a:buClr>
                <a:buFont typeface="Arial" pitchFamily="34" charset="0"/>
                <a:buChar char="»"/>
                <a:defRPr sz="1600" kern="1200">
                  <a:solidFill>
                    <a:srgbClr val="002743"/>
                  </a:solidFill>
                  <a:latin typeface="Arial"/>
                  <a:ea typeface="MS PGothic" pitchFamily="34" charset="-128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sz="2000" b="1" dirty="0"/>
                <a:t>Education: PA Doctorates</a:t>
              </a:r>
            </a:p>
            <a:p>
              <a:pPr marL="0" indent="0">
                <a:buFont typeface="Arial" pitchFamily="34" charset="0"/>
                <a:buNone/>
              </a:pPr>
              <a:r>
                <a:rPr lang="en-US" i="1" dirty="0"/>
                <a:t>The future for doctorates &amp; residencies should be re-examined. Do employers want doctorates?  Is there value in moving to entry-level doctorates for the profession?</a:t>
              </a:r>
            </a:p>
            <a:p>
              <a:pPr marL="0" indent="0">
                <a:buFont typeface="Arial" pitchFamily="34" charset="0"/>
                <a:buNone/>
              </a:pPr>
              <a:endParaRPr lang="en-US" sz="600" i="1" dirty="0"/>
            </a:p>
            <a:p>
              <a:pPr marL="0" indent="0">
                <a:buFont typeface="Arial" pitchFamily="34" charset="0"/>
                <a:buNone/>
              </a:pPr>
              <a:r>
                <a:rPr lang="en-US" sz="2000" b="1" dirty="0"/>
                <a:t>Education: PA Readiness to Practice </a:t>
              </a:r>
            </a:p>
            <a:p>
              <a:pPr marL="0" indent="0">
                <a:buFont typeface="Arial" pitchFamily="34" charset="0"/>
                <a:buNone/>
              </a:pPr>
              <a:r>
                <a:rPr lang="en-US" i="1" dirty="0"/>
                <a:t>We are seeing parallels to the general medical education. What does ready to practice mean? What do employers expect? How does it vary by specialty, location, setting?</a:t>
              </a:r>
            </a:p>
            <a:p>
              <a:pPr marL="0" indent="0">
                <a:buFont typeface="Arial" pitchFamily="34" charset="0"/>
                <a:buNone/>
              </a:pPr>
              <a:endParaRPr lang="en-US" sz="600" dirty="0"/>
            </a:p>
            <a:p>
              <a:pPr marL="0" indent="0">
                <a:buFont typeface="Arial" pitchFamily="34" charset="0"/>
                <a:buNone/>
              </a:pPr>
              <a:r>
                <a:rPr lang="en-US" sz="2000" b="1" dirty="0"/>
                <a:t>Education: Clinical Sites &amp; Preceptors</a:t>
              </a:r>
            </a:p>
            <a:p>
              <a:pPr marL="0" indent="0">
                <a:buFont typeface="Arial" pitchFamily="34" charset="0"/>
                <a:buNone/>
              </a:pPr>
              <a:r>
                <a:rPr lang="en-US" i="1" dirty="0"/>
                <a:t>There is a crisis regarding clinical sites and </a:t>
              </a:r>
              <a:r>
                <a:rPr lang="en-US" i="1" dirty="0" smtClean="0"/>
                <a:t>preceptors, with </a:t>
              </a:r>
              <a:r>
                <a:rPr lang="en-US" i="1" dirty="0"/>
                <a:t>availability, competition, cost, alignment with changing practice patterns all contributing to the crisis. </a:t>
              </a:r>
            </a:p>
            <a:p>
              <a:pPr marL="0" indent="0">
                <a:buFont typeface="Arial" pitchFamily="34" charset="0"/>
                <a:buNone/>
              </a:pPr>
              <a:endParaRPr lang="en-US" sz="600" b="1" i="1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79B7B9F0-9644-4BCF-B505-45FA48FEA29B}"/>
                </a:ext>
              </a:extLst>
            </p:cNvPr>
            <p:cNvSpPr/>
            <p:nvPr/>
          </p:nvSpPr>
          <p:spPr>
            <a:xfrm>
              <a:off x="4514850" y="1028700"/>
              <a:ext cx="4400550" cy="4580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480"/>
                </a:spcBef>
              </a:pPr>
              <a:r>
                <a:rPr lang="en-US" sz="2000" b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 Role: Multiple PA Roles</a:t>
              </a:r>
            </a:p>
            <a:p>
              <a:pPr>
                <a:spcBef>
                  <a:spcPts val="480"/>
                </a:spcBef>
              </a:pP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 need to monitor not just the main role PAs fill, but also how PAs maintain multiple roles </a:t>
              </a:r>
              <a:r>
                <a:rPr lang="en-US" sz="1600" i="1" dirty="0" smtClean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both within </a:t>
              </a: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their </a:t>
              </a:r>
              <a:r>
                <a:rPr lang="en-US" sz="1600" i="1" dirty="0" smtClean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single </a:t>
              </a:r>
              <a:r>
                <a:rPr lang="en-US" sz="1600" i="1" dirty="0" smtClean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employer </a:t>
              </a: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 well as when PAs have multiple employers </a:t>
              </a:r>
            </a:p>
            <a:p>
              <a:endParaRPr lang="en-US" sz="600" i="1" dirty="0">
                <a:solidFill>
                  <a:srgbClr val="00274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480"/>
                </a:spcBef>
              </a:pPr>
              <a:r>
                <a:rPr lang="en-US" sz="2000" b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 Role: Work Settings</a:t>
              </a:r>
            </a:p>
            <a:p>
              <a:pPr>
                <a:spcBef>
                  <a:spcPts val="480"/>
                </a:spcBef>
              </a:pP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 are having a greater role in settings we have not traditionally monitored, including retail </a:t>
              </a:r>
              <a:r>
                <a:rPr lang="en-US" sz="1600" i="1" dirty="0" smtClean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medicine, </a:t>
              </a: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concierge practice, </a:t>
              </a:r>
              <a:r>
                <a:rPr lang="en-US" sz="1600" i="1" dirty="0" smtClean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international </a:t>
              </a: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practice.</a:t>
              </a:r>
            </a:p>
            <a:p>
              <a:pPr>
                <a:spcBef>
                  <a:spcPts val="480"/>
                </a:spcBef>
              </a:pPr>
              <a:endParaRPr lang="en-US" sz="600" i="1" dirty="0">
                <a:solidFill>
                  <a:srgbClr val="00274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480"/>
                </a:spcBef>
              </a:pPr>
              <a:endParaRPr lang="en-US" sz="600" i="1" dirty="0">
                <a:solidFill>
                  <a:srgbClr val="00274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480"/>
                </a:spcBef>
              </a:pPr>
              <a:endParaRPr lang="en-US" sz="600" i="1" dirty="0">
                <a:solidFill>
                  <a:srgbClr val="00274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480"/>
                </a:spcBef>
              </a:pPr>
              <a:endParaRPr lang="en-US" sz="600" i="1" dirty="0">
                <a:solidFill>
                  <a:srgbClr val="00274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480"/>
                </a:spcBef>
              </a:pPr>
              <a:r>
                <a:rPr lang="en-US" sz="2000" b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 Value: Patient Outcomes</a:t>
              </a:r>
            </a:p>
            <a:p>
              <a:pPr>
                <a:spcBef>
                  <a:spcPts val="480"/>
                </a:spcBef>
              </a:pPr>
              <a:r>
                <a:rPr lang="en-US" sz="1600" i="1" dirty="0">
                  <a:solidFill>
                    <a:srgbClr val="0027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There is a healthcare disparity gap. How can PA improve patient outcomes?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35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527050"/>
            <a:ext cx="8229600" cy="890588"/>
          </a:xfrm>
        </p:spPr>
        <p:txBody>
          <a:bodyPr/>
          <a:lstStyle/>
          <a:p>
            <a:r>
              <a:rPr lang="en-US" dirty="0"/>
              <a:t>What Is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The AAPA Commission on Research and Strategic Initiatives (RSI) has provided feedback.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PA leaders, here at LAS, have the opportunity to provide feedback.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The PA Research Community at AAPA 2018 will have the opportunity to provide feedback during the PA Researchers’ </a:t>
            </a:r>
            <a:r>
              <a:rPr lang="en-US" sz="2200" dirty="0" smtClean="0"/>
              <a:t>Luncheon.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Once feedback has been solicited, we will share all feedback with PAEA, NCCPA, and ARC-PA for a final review before disseminating to the PA Research Community. </a:t>
            </a:r>
          </a:p>
        </p:txBody>
      </p:sp>
    </p:spTree>
    <p:extLst>
      <p:ext uri="{BB962C8B-B14F-4D97-AF65-F5344CB8AC3E}">
        <p14:creationId xmlns:p14="http://schemas.microsoft.com/office/powerpoint/2010/main" val="8117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/>
              <a:t>Is there anything else you think we should consider?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What is one question that you wish that researchers would answer?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Is </a:t>
            </a:r>
            <a:r>
              <a:rPr lang="en-US" sz="2200" dirty="0"/>
              <a:t>the Research  Agenda relevant to you?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How can AAPA help disseminate this plan? What would be useful for you?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187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sz="7200" dirty="0"/>
              <a:t>Thank you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Please contact 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ë</a:t>
            </a:r>
            <a:r>
              <a:rPr lang="en-US" sz="2400" dirty="0"/>
              <a:t>l Smith with any questions or comments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3"/>
              </a:rPr>
              <a:t>nsmith@aapa.org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1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b="1" dirty="0">
                <a:latin typeface="Arial" pitchFamily="34" charset="0"/>
              </a:rPr>
              <a:t>Update to the PA Research 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050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600" b="1" dirty="0">
                <a:solidFill>
                  <a:schemeClr val="bg1">
                    <a:lumMod val="50000"/>
                  </a:schemeClr>
                </a:solidFill>
                <a:ea typeface="+mn-ea"/>
              </a:rPr>
              <a:t>AAPA Leadership and Advocacy Summit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March 9, 2018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Noël Smith, MA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Senior Director, PA and Industry Research and Analysis</a:t>
            </a:r>
          </a:p>
        </p:txBody>
      </p:sp>
    </p:spTree>
    <p:extLst>
      <p:ext uri="{BB962C8B-B14F-4D97-AF65-F5344CB8AC3E}">
        <p14:creationId xmlns:p14="http://schemas.microsoft.com/office/powerpoint/2010/main" val="248876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Research Agenda</a:t>
            </a:r>
          </a:p>
        </p:txBody>
      </p:sp>
    </p:spTree>
    <p:extLst>
      <p:ext uri="{BB962C8B-B14F-4D97-AF65-F5344CB8AC3E}">
        <p14:creationId xmlns:p14="http://schemas.microsoft.com/office/powerpoint/2010/main" val="335138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the Research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999320"/>
              </p:ext>
            </p:extLst>
          </p:nvPr>
        </p:nvGraphicFramePr>
        <p:xfrm>
          <a:off x="328246" y="1417637"/>
          <a:ext cx="85344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185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Changes in the priorities of the profession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Changes in the research teams at the PA professional organizations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New PA researchers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51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364384228"/>
              </p:ext>
            </p:extLst>
          </p:nvPr>
        </p:nvGraphicFramePr>
        <p:xfrm>
          <a:off x="571500" y="571500"/>
          <a:ext cx="8001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005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976"/>
            <a:ext cx="8229600" cy="890588"/>
          </a:xfrm>
        </p:spPr>
        <p:txBody>
          <a:bodyPr/>
          <a:lstStyle/>
          <a:p>
            <a:r>
              <a:rPr lang="en-US" dirty="0"/>
              <a:t>PA Value and Impact: Illustrative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90" y="208391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How do PAs contribute to the quality of healthcare?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How do PAs help address access to care issues?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Timeliness of care?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What is the impact of PAs on the cost effectiveness of healthcare?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How does PA utilization affect medical practice liability?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CC8DE83-CA5C-4649-842B-DBC9712A642C}"/>
              </a:ext>
            </a:extLst>
          </p:cNvPr>
          <p:cNvGrpSpPr/>
          <p:nvPr/>
        </p:nvGrpSpPr>
        <p:grpSpPr>
          <a:xfrm>
            <a:off x="304800" y="1081564"/>
            <a:ext cx="8389620" cy="975836"/>
            <a:chOff x="403860" y="1074261"/>
            <a:chExt cx="8206740" cy="616903"/>
          </a:xfrm>
          <a:solidFill>
            <a:srgbClr val="003C69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FF3EA591-1787-4CDE-9B00-D8DA6780DD71}"/>
                </a:ext>
              </a:extLst>
            </p:cNvPr>
            <p:cNvSpPr/>
            <p:nvPr/>
          </p:nvSpPr>
          <p:spPr>
            <a:xfrm>
              <a:off x="403860" y="1074578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PA roles outside of care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0318C68C-0866-49BF-806A-22E076C96BFF}"/>
                </a:ext>
              </a:extLst>
            </p:cNvPr>
            <p:cNvSpPr/>
            <p:nvPr/>
          </p:nvSpPr>
          <p:spPr>
            <a:xfrm>
              <a:off x="2080260" y="1074261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Patient satisfaction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BABEB32A-1D36-41D1-BECC-F984DD4CC811}"/>
                </a:ext>
              </a:extLst>
            </p:cNvPr>
            <p:cNvSpPr/>
            <p:nvPr/>
          </p:nvSpPr>
          <p:spPr>
            <a:xfrm>
              <a:off x="3756660" y="1074261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Patient safety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50A94D4A-0E7E-4BEC-BC07-437C266817D4}"/>
                </a:ext>
              </a:extLst>
            </p:cNvPr>
            <p:cNvSpPr/>
            <p:nvPr/>
          </p:nvSpPr>
          <p:spPr>
            <a:xfrm>
              <a:off x="5433060" y="1081564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Access to care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3A578E41-9194-41B9-B403-39A9E0371B04}"/>
                </a:ext>
              </a:extLst>
            </p:cNvPr>
            <p:cNvSpPr/>
            <p:nvPr/>
          </p:nvSpPr>
          <p:spPr>
            <a:xfrm>
              <a:off x="7086600" y="1081564"/>
              <a:ext cx="15240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Cost 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effective-ness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813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0716389"/>
              </p:ext>
            </p:extLst>
          </p:nvPr>
        </p:nvGraphicFramePr>
        <p:xfrm>
          <a:off x="480647" y="539262"/>
          <a:ext cx="8170984" cy="542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3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769"/>
            <a:ext cx="8229600" cy="890588"/>
          </a:xfrm>
        </p:spPr>
        <p:txBody>
          <a:bodyPr/>
          <a:lstStyle/>
          <a:p>
            <a:r>
              <a:rPr lang="en-US" dirty="0"/>
              <a:t>PA Workforce: Illustrative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395" y="153574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will the workforce look like in the future – will there be a sufficient supply of PAs to meet demand? What factors drive demand?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Where are PAs working: in what types of healthcare settings? Are PAs working in the areas where they are most needed (e.g., rural, MUAs)?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 many PAs are working in specialty areas versus primary care? What are the trends over time?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 often do PAs switch specialties? What are the most common specialty changes that PAs make, and at what stage of their careers?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A97B0E5-7130-4CCB-B575-B658004FF9BF}"/>
              </a:ext>
            </a:extLst>
          </p:cNvPr>
          <p:cNvGrpSpPr/>
          <p:nvPr/>
        </p:nvGrpSpPr>
        <p:grpSpPr>
          <a:xfrm>
            <a:off x="529590" y="914400"/>
            <a:ext cx="8157210" cy="990599"/>
            <a:chOff x="430530" y="1066800"/>
            <a:chExt cx="8157210" cy="616903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BEABD393-71DE-4106-B675-784C9001229D}"/>
                </a:ext>
              </a:extLst>
            </p:cNvPr>
            <p:cNvSpPr/>
            <p:nvPr/>
          </p:nvSpPr>
          <p:spPr>
            <a:xfrm>
              <a:off x="430530" y="1067117"/>
              <a:ext cx="1524000" cy="609600"/>
            </a:xfrm>
            <a:prstGeom prst="roundRect">
              <a:avLst/>
            </a:prstGeom>
            <a:solidFill>
              <a:srgbClr val="007A8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Specializa-tion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trends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119CC426-EC74-4E56-A7AD-0443C7103E12}"/>
                </a:ext>
              </a:extLst>
            </p:cNvPr>
            <p:cNvSpPr/>
            <p:nvPr/>
          </p:nvSpPr>
          <p:spPr>
            <a:xfrm>
              <a:off x="2057400" y="1066800"/>
              <a:ext cx="1524000" cy="609600"/>
            </a:xfrm>
            <a:prstGeom prst="roundRect">
              <a:avLst/>
            </a:prstGeom>
            <a:solidFill>
              <a:srgbClr val="007A8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PA flexibility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FBD0B421-876A-4A21-9EB2-98370E7FFDEF}"/>
                </a:ext>
              </a:extLst>
            </p:cNvPr>
            <p:cNvSpPr/>
            <p:nvPr/>
          </p:nvSpPr>
          <p:spPr>
            <a:xfrm>
              <a:off x="3733800" y="1066800"/>
              <a:ext cx="1524000" cy="609600"/>
            </a:xfrm>
            <a:prstGeom prst="roundRect">
              <a:avLst/>
            </a:prstGeom>
            <a:solidFill>
              <a:srgbClr val="007A8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Diversity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14115B2D-9D91-4743-A2D5-02DED650B151}"/>
                </a:ext>
              </a:extLst>
            </p:cNvPr>
            <p:cNvSpPr/>
            <p:nvPr/>
          </p:nvSpPr>
          <p:spPr>
            <a:xfrm>
              <a:off x="5410200" y="1074103"/>
              <a:ext cx="1524000" cy="609600"/>
            </a:xfrm>
            <a:prstGeom prst="roundRect">
              <a:avLst/>
            </a:prstGeom>
            <a:solidFill>
              <a:srgbClr val="007A8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Shortages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716CEA31-684B-400D-9861-01C0493E7A0B}"/>
                </a:ext>
              </a:extLst>
            </p:cNvPr>
            <p:cNvSpPr/>
            <p:nvPr/>
          </p:nvSpPr>
          <p:spPr>
            <a:xfrm>
              <a:off x="7063740" y="1074103"/>
              <a:ext cx="1524000" cy="609600"/>
            </a:xfrm>
            <a:prstGeom prst="roundRect">
              <a:avLst/>
            </a:prstGeom>
            <a:solidFill>
              <a:srgbClr val="007A8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Composi-tion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9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APA_Template_2015">
  <a:themeElements>
    <a:clrScheme name="Custom 1">
      <a:dk1>
        <a:srgbClr val="003C69"/>
      </a:dk1>
      <a:lt1>
        <a:srgbClr val="FFFFFF"/>
      </a:lt1>
      <a:dk2>
        <a:srgbClr val="003C69"/>
      </a:dk2>
      <a:lt2>
        <a:srgbClr val="E1E2E3"/>
      </a:lt2>
      <a:accent1>
        <a:srgbClr val="007A87"/>
      </a:accent1>
      <a:accent2>
        <a:srgbClr val="981E32"/>
      </a:accent2>
      <a:accent3>
        <a:srgbClr val="FFFFFF"/>
      </a:accent3>
      <a:accent4>
        <a:srgbClr val="003C69"/>
      </a:accent4>
      <a:accent5>
        <a:srgbClr val="FF6D22"/>
      </a:accent5>
      <a:accent6>
        <a:srgbClr val="2D2D8A"/>
      </a:accent6>
      <a:hlink>
        <a:srgbClr val="009999"/>
      </a:hlink>
      <a:folHlink>
        <a:srgbClr val="FF6D2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1718</Words>
  <Application>Microsoft Office PowerPoint</Application>
  <PresentationFormat>On-screen Show (4:3)</PresentationFormat>
  <Paragraphs>394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AAPA_Template_2015</vt:lpstr>
      <vt:lpstr>    </vt:lpstr>
      <vt:lpstr>Update to the PA Research Agenda</vt:lpstr>
      <vt:lpstr>What is the Research Agenda</vt:lpstr>
      <vt:lpstr>Background on the Research Agenda</vt:lpstr>
      <vt:lpstr>Why Now?</vt:lpstr>
      <vt:lpstr>PowerPoint Presentation</vt:lpstr>
      <vt:lpstr>PA Value and Impact: Illustrative Questions</vt:lpstr>
      <vt:lpstr>PowerPoint Presentation</vt:lpstr>
      <vt:lpstr>PA Workforce: Illustrative Questions</vt:lpstr>
      <vt:lpstr>PowerPoint Presentation</vt:lpstr>
      <vt:lpstr>PA Role and Practice: Illustrative Questions</vt:lpstr>
      <vt:lpstr>PowerPoint Presentation</vt:lpstr>
      <vt:lpstr>PA Education: Illustrative Questions</vt:lpstr>
      <vt:lpstr>RSI Suggestions: New Areas for Consideration</vt:lpstr>
      <vt:lpstr>What Is Next?</vt:lpstr>
      <vt:lpstr>Final Thoughts</vt:lpstr>
      <vt:lpstr>Thank you!  Please contact Noël Smith with any questions or comments  nsmith@aapa.org </vt:lpstr>
    </vt:vector>
  </TitlesOfParts>
  <Company>AAPA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Ann Davis</dc:creator>
  <cp:lastModifiedBy>Noel Smith</cp:lastModifiedBy>
  <cp:revision>80</cp:revision>
  <cp:lastPrinted>2018-02-21T14:20:25Z</cp:lastPrinted>
  <dcterms:created xsi:type="dcterms:W3CDTF">2016-09-27T15:30:13Z</dcterms:created>
  <dcterms:modified xsi:type="dcterms:W3CDTF">2018-03-08T22:23:46Z</dcterms:modified>
</cp:coreProperties>
</file>