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6" r:id="rId2"/>
    <p:sldId id="288" r:id="rId3"/>
    <p:sldId id="289" r:id="rId4"/>
    <p:sldId id="290" r:id="rId5"/>
    <p:sldId id="291" r:id="rId6"/>
    <p:sldId id="292" r:id="rId7"/>
    <p:sldId id="293" r:id="rId8"/>
    <p:sldId id="294" r:id="rId9"/>
    <p:sldId id="295" r:id="rId10"/>
    <p:sldId id="296" r:id="rId11"/>
    <p:sldId id="297" r:id="rId12"/>
    <p:sldId id="298" r:id="rId13"/>
    <p:sldId id="299" r:id="rId14"/>
    <p:sldId id="287"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len Rya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223F"/>
    <a:srgbClr val="0328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07" autoAdjust="0"/>
    <p:restoredTop sz="73165" autoAdjust="0"/>
  </p:normalViewPr>
  <p:slideViewPr>
    <p:cSldViewPr snapToGrid="0" snapToObjects="1">
      <p:cViewPr varScale="1">
        <p:scale>
          <a:sx n="64" d="100"/>
          <a:sy n="64" d="100"/>
        </p:scale>
        <p:origin x="-207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B0CA890-A296-4246-801D-457163F9E95F}" type="datetimeFigureOut">
              <a:rPr lang="en-US" altLang="en-US"/>
              <a:pPr/>
              <a:t>5/8/2017</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102A473E-2C6D-450C-AED2-9099A67265E0}" type="slidenum">
              <a:rPr lang="en-US" altLang="en-US"/>
              <a:pPr/>
              <a:t>‹#›</a:t>
            </a:fld>
            <a:endParaRPr lang="en-US" altLang="en-US"/>
          </a:p>
        </p:txBody>
      </p:sp>
    </p:spTree>
    <p:extLst>
      <p:ext uri="{BB962C8B-B14F-4D97-AF65-F5344CB8AC3E}">
        <p14:creationId xmlns:p14="http://schemas.microsoft.com/office/powerpoint/2010/main" val="34915811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S PGothic" pitchFamily="34" charset="-128"/>
        <a:cs typeface="+mn-cs"/>
      </a:defRPr>
    </a:lvl1pPr>
    <a:lvl2pPr marL="457200" algn="l" rtl="0" fontAlgn="base">
      <a:spcBef>
        <a:spcPct val="30000"/>
      </a:spcBef>
      <a:spcAft>
        <a:spcPct val="0"/>
      </a:spcAft>
      <a:defRPr sz="1200" kern="1200">
        <a:solidFill>
          <a:schemeClr val="tx1"/>
        </a:solidFill>
        <a:latin typeface="+mn-lt"/>
        <a:ea typeface="MS PGothic" pitchFamily="34" charset="-128"/>
        <a:cs typeface="+mn-cs"/>
      </a:defRPr>
    </a:lvl2pPr>
    <a:lvl3pPr marL="914400" algn="l" rtl="0" fontAlgn="base">
      <a:spcBef>
        <a:spcPct val="30000"/>
      </a:spcBef>
      <a:spcAft>
        <a:spcPct val="0"/>
      </a:spcAft>
      <a:defRPr sz="1200" kern="1200">
        <a:solidFill>
          <a:schemeClr val="tx1"/>
        </a:solidFill>
        <a:latin typeface="+mn-lt"/>
        <a:ea typeface="MS PGothic" pitchFamily="34" charset="-128"/>
        <a:cs typeface="+mn-cs"/>
      </a:defRPr>
    </a:lvl3pPr>
    <a:lvl4pPr marL="1371600" algn="l" rtl="0" fontAlgn="base">
      <a:spcBef>
        <a:spcPct val="30000"/>
      </a:spcBef>
      <a:spcAft>
        <a:spcPct val="0"/>
      </a:spcAft>
      <a:defRPr sz="1200" kern="1200">
        <a:solidFill>
          <a:schemeClr val="tx1"/>
        </a:solidFill>
        <a:latin typeface="+mn-lt"/>
        <a:ea typeface="MS PGothic" pitchFamily="34" charset="-128"/>
        <a:cs typeface="+mn-cs"/>
      </a:defRPr>
    </a:lvl4pPr>
    <a:lvl5pPr marL="1828800" algn="l" rtl="0" fontAlgn="base">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S PGothic" pitchFamily="34" charset="-128"/>
                <a:cs typeface="+mn-cs"/>
              </a:rPr>
              <a:t>Data were collected through the 2016 AAPA Salary Survey. With 15,999 responses, the response rate was 16.4%. The demographics of the sample were comparable to those published by the NCCPA (which has data that closely approximates the PA universe), indicating the representativeness of our sample in light of a low response rate . The authors examined characteristics of PAs who experienced career changes in 2015 in the form of specialty, setting, employer, and role changes by employing analysis of variance, descriptive, and column proportion statistics.</a:t>
            </a:r>
            <a:r>
              <a:rPr lang="en-US" dirty="0" smtClean="0">
                <a:effectLst/>
              </a:rPr>
              <a:t> </a:t>
            </a:r>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3</a:t>
            </a:fld>
            <a:endParaRPr lang="en-US" altLang="en-US"/>
          </a:p>
        </p:txBody>
      </p:sp>
    </p:spTree>
    <p:extLst>
      <p:ext uri="{BB962C8B-B14F-4D97-AF65-F5344CB8AC3E}">
        <p14:creationId xmlns:p14="http://schemas.microsoft.com/office/powerpoint/2010/main" val="2043477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4</a:t>
            </a:fld>
            <a:endParaRPr lang="en-US" altLang="en-US"/>
          </a:p>
        </p:txBody>
      </p:sp>
    </p:spTree>
    <p:extLst>
      <p:ext uri="{BB962C8B-B14F-4D97-AF65-F5344CB8AC3E}">
        <p14:creationId xmlns:p14="http://schemas.microsoft.com/office/powerpoint/2010/main" val="23898592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S PGothic" pitchFamily="34" charset="-128"/>
                <a:cs typeface="+mn-cs"/>
              </a:rPr>
              <a:t>This</a:t>
            </a:r>
            <a:r>
              <a:rPr lang="en-US" sz="1200" kern="1200" baseline="0" dirty="0" smtClean="0">
                <a:solidFill>
                  <a:schemeClr val="tx1"/>
                </a:solidFill>
                <a:effectLst/>
                <a:latin typeface="+mn-lt"/>
                <a:ea typeface="MS PGothic" pitchFamily="34" charset="-128"/>
                <a:cs typeface="+mn-cs"/>
              </a:rPr>
              <a:t> indicated that </a:t>
            </a:r>
            <a:r>
              <a:rPr lang="en-US" sz="1200" kern="1200" dirty="0" smtClean="0">
                <a:solidFill>
                  <a:schemeClr val="tx1"/>
                </a:solidFill>
                <a:effectLst/>
                <a:latin typeface="+mn-lt"/>
                <a:ea typeface="MS PGothic" pitchFamily="34" charset="-128"/>
                <a:cs typeface="+mn-cs"/>
              </a:rPr>
              <a:t>PAs did not necessarily intend to change their specialty; rather they sought to change other aspects of their professional career such as hours, location, and compensation. </a:t>
            </a:r>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5</a:t>
            </a:fld>
            <a:endParaRPr lang="en-US" altLang="en-US"/>
          </a:p>
        </p:txBody>
      </p:sp>
    </p:spTree>
    <p:extLst>
      <p:ext uri="{BB962C8B-B14F-4D97-AF65-F5344CB8AC3E}">
        <p14:creationId xmlns:p14="http://schemas.microsoft.com/office/powerpoint/2010/main" val="1270452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6</a:t>
            </a:fld>
            <a:endParaRPr lang="en-US" altLang="en-US"/>
          </a:p>
        </p:txBody>
      </p:sp>
    </p:spTree>
    <p:extLst>
      <p:ext uri="{BB962C8B-B14F-4D97-AF65-F5344CB8AC3E}">
        <p14:creationId xmlns:p14="http://schemas.microsoft.com/office/powerpoint/2010/main" val="317786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7</a:t>
            </a:fld>
            <a:endParaRPr lang="en-US" altLang="en-US"/>
          </a:p>
        </p:txBody>
      </p:sp>
    </p:spTree>
    <p:extLst>
      <p:ext uri="{BB962C8B-B14F-4D97-AF65-F5344CB8AC3E}">
        <p14:creationId xmlns:p14="http://schemas.microsoft.com/office/powerpoint/2010/main" val="297534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2000" dirty="0" smtClean="0"/>
              <a:t>Across changes in role, employer, setting, and specialty</a:t>
            </a:r>
          </a:p>
          <a:p>
            <a:pPr lvl="2"/>
            <a:r>
              <a:rPr lang="en-US" sz="2000" dirty="0" smtClean="0"/>
              <a:t>MORE PAs who made a change were dissatisfied with their employer ( 13.9% v 10.3%)</a:t>
            </a:r>
          </a:p>
          <a:p>
            <a:pPr lvl="2"/>
            <a:r>
              <a:rPr lang="en-US" sz="2000" dirty="0" smtClean="0"/>
              <a:t>MORE PAs who made a change were unlikely to recommend their employer to others (14.7% v 11.6%)</a:t>
            </a:r>
          </a:p>
          <a:p>
            <a:pPr marL="0" indent="0">
              <a:buNone/>
            </a:pPr>
            <a:endParaRPr lang="en-US" dirty="0" smtClean="0"/>
          </a:p>
          <a:p>
            <a:pPr marL="0" indent="0">
              <a:buNone/>
            </a:pPr>
            <a:r>
              <a:rPr lang="en-US" sz="2000" dirty="0" smtClean="0"/>
              <a:t>Among those who changed employers, </a:t>
            </a:r>
          </a:p>
          <a:p>
            <a:pPr lvl="2"/>
            <a:r>
              <a:rPr lang="en-US" sz="2000" dirty="0" smtClean="0"/>
              <a:t>FEWER PAs who changed employers were satisfied with their current employer (48.% v 53.1%)</a:t>
            </a:r>
          </a:p>
          <a:p>
            <a:pPr lvl="2"/>
            <a:r>
              <a:rPr lang="en-US" sz="2000" dirty="0" smtClean="0"/>
              <a:t>FEWER  PAs who changed employers indicated that they were somewhat likely to recommend their current employer (36.3% v 32.6%)</a:t>
            </a:r>
          </a:p>
          <a:p>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8</a:t>
            </a:fld>
            <a:endParaRPr lang="en-US" altLang="en-US"/>
          </a:p>
        </p:txBody>
      </p:sp>
    </p:spTree>
    <p:extLst>
      <p:ext uri="{BB962C8B-B14F-4D97-AF65-F5344CB8AC3E}">
        <p14:creationId xmlns:p14="http://schemas.microsoft.com/office/powerpoint/2010/main" val="2135886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smtClean="0"/>
              <a:t>Changed Role</a:t>
            </a:r>
          </a:p>
          <a:p>
            <a:pPr marL="0" indent="0">
              <a:buNone/>
            </a:pPr>
            <a:r>
              <a:rPr lang="en-US" dirty="0" smtClean="0"/>
              <a:t>Greater overall life stress (changed = 4.2 v not changed = 4.0)</a:t>
            </a:r>
          </a:p>
          <a:p>
            <a:pPr marL="0" indent="0">
              <a:buNone/>
            </a:pPr>
            <a:r>
              <a:rPr lang="en-US" b="1" dirty="0" smtClean="0"/>
              <a:t>Changed Employer</a:t>
            </a:r>
          </a:p>
          <a:p>
            <a:pPr marL="0" indent="0">
              <a:buNone/>
            </a:pPr>
            <a:r>
              <a:rPr lang="en-US" dirty="0" smtClean="0"/>
              <a:t>Spend too many hours at work (changed = 4.8 v not changed = 4.6)</a:t>
            </a:r>
          </a:p>
          <a:p>
            <a:pPr marL="0" indent="0">
              <a:buNone/>
            </a:pPr>
            <a:r>
              <a:rPr lang="en-US" dirty="0" smtClean="0"/>
              <a:t>Increased patient load due to ACA (changed = 3.7 v not changed = 3.4)</a:t>
            </a:r>
          </a:p>
          <a:p>
            <a:pPr marL="0" indent="0">
              <a:buNone/>
            </a:pPr>
            <a:r>
              <a:rPr lang="en-US" dirty="0" smtClean="0"/>
              <a:t>Difficult employer (changed = 3.8 v not changed = 3.6)</a:t>
            </a:r>
          </a:p>
          <a:p>
            <a:pPr marL="0" indent="0">
              <a:buNone/>
            </a:pPr>
            <a:r>
              <a:rPr lang="en-US" b="1" dirty="0" smtClean="0"/>
              <a:t>Changed Setting</a:t>
            </a:r>
          </a:p>
          <a:p>
            <a:pPr marL="0" indent="0">
              <a:buNone/>
            </a:pPr>
            <a:r>
              <a:rPr lang="en-US" dirty="0" smtClean="0"/>
              <a:t>Low sense of personal accomplishment (changed = 2.4 v not changed = 2.2)</a:t>
            </a:r>
          </a:p>
          <a:p>
            <a:pPr marL="0" indent="0">
              <a:buNone/>
            </a:pPr>
            <a:r>
              <a:rPr lang="en-US" dirty="0" smtClean="0"/>
              <a:t>Spend too many hours at work (changed = 4.8 v not changed = 4.6)</a:t>
            </a:r>
          </a:p>
          <a:p>
            <a:pPr marL="0" indent="0">
              <a:buNone/>
            </a:pPr>
            <a:r>
              <a:rPr lang="en-US" dirty="0" smtClean="0"/>
              <a:t>Increased patient load due to ACA (changed = 3.7 v not changed = 3.4)</a:t>
            </a:r>
          </a:p>
          <a:p>
            <a:pPr marL="0" indent="0">
              <a:buNone/>
            </a:pPr>
            <a:r>
              <a:rPr lang="en-US" dirty="0" smtClean="0"/>
              <a:t>Feeling like a cog in the wheel (changed = 4.0 v not changed = 3.6)</a:t>
            </a:r>
          </a:p>
          <a:p>
            <a:pPr marL="0" indent="0">
              <a:buNone/>
            </a:pPr>
            <a:r>
              <a:rPr lang="en-US" dirty="0" smtClean="0"/>
              <a:t>Lack of professional fulfillment (changed = 4.0 v not changed = 3.7)</a:t>
            </a:r>
          </a:p>
          <a:p>
            <a:pPr marL="0" indent="0">
              <a:buNone/>
            </a:pPr>
            <a:r>
              <a:rPr lang="en-US" dirty="0" smtClean="0"/>
              <a:t>Inability to provide patients with the quality care they need (changed = 4.1 v not changed = 3.9)</a:t>
            </a:r>
          </a:p>
          <a:p>
            <a:pPr marL="0" indent="0">
              <a:buNone/>
            </a:pPr>
            <a:r>
              <a:rPr lang="en-US" dirty="0" smtClean="0"/>
              <a:t>Difficult employer (changed = 3.9 v not changed = 3.7)</a:t>
            </a:r>
          </a:p>
          <a:p>
            <a:pPr marL="0" indent="0">
              <a:buNone/>
            </a:pPr>
            <a:r>
              <a:rPr lang="en-US" b="1" dirty="0" smtClean="0"/>
              <a:t>Changed Specialty</a:t>
            </a:r>
          </a:p>
          <a:p>
            <a:pPr marL="0" indent="0">
              <a:buNone/>
            </a:pPr>
            <a:r>
              <a:rPr lang="en-US" dirty="0" smtClean="0"/>
              <a:t>Spend too many hours at work (changed = 5.0 v not changed = 4.6)</a:t>
            </a:r>
          </a:p>
          <a:p>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9</a:t>
            </a:fld>
            <a:endParaRPr lang="en-US" altLang="en-US"/>
          </a:p>
        </p:txBody>
      </p:sp>
    </p:spTree>
    <p:extLst>
      <p:ext uri="{BB962C8B-B14F-4D97-AF65-F5344CB8AC3E}">
        <p14:creationId xmlns:p14="http://schemas.microsoft.com/office/powerpoint/2010/main" val="125659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10</a:t>
            </a:fld>
            <a:endParaRPr lang="en-US" altLang="en-US"/>
          </a:p>
        </p:txBody>
      </p:sp>
    </p:spTree>
    <p:extLst>
      <p:ext uri="{BB962C8B-B14F-4D97-AF65-F5344CB8AC3E}">
        <p14:creationId xmlns:p14="http://schemas.microsoft.com/office/powerpoint/2010/main" val="1064223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about effect size: In</a:t>
            </a:r>
            <a:r>
              <a:rPr lang="en-US" baseline="0" dirty="0" smtClean="0"/>
              <a:t> other words, they may be statistically different but is it clinically significant?</a:t>
            </a:r>
            <a:endParaRPr lang="en-US" dirty="0"/>
          </a:p>
        </p:txBody>
      </p:sp>
      <p:sp>
        <p:nvSpPr>
          <p:cNvPr id="4" name="Slide Number Placeholder 3"/>
          <p:cNvSpPr>
            <a:spLocks noGrp="1"/>
          </p:cNvSpPr>
          <p:nvPr>
            <p:ph type="sldNum" sz="quarter" idx="10"/>
          </p:nvPr>
        </p:nvSpPr>
        <p:spPr/>
        <p:txBody>
          <a:bodyPr/>
          <a:lstStyle/>
          <a:p>
            <a:fld id="{102A473E-2C6D-450C-AED2-9099A67265E0}" type="slidenum">
              <a:rPr lang="en-US" altLang="en-US" smtClean="0"/>
              <a:pPr/>
              <a:t>11</a:t>
            </a:fld>
            <a:endParaRPr lang="en-US" altLang="en-US"/>
          </a:p>
        </p:txBody>
      </p:sp>
    </p:spTree>
    <p:extLst>
      <p:ext uri="{BB962C8B-B14F-4D97-AF65-F5344CB8AC3E}">
        <p14:creationId xmlns:p14="http://schemas.microsoft.com/office/powerpoint/2010/main" val="2021366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734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42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1_Title and Content">
    <p:bg>
      <p:bgPr>
        <a:solidFill>
          <a:srgbClr val="02223F"/>
        </a:solidFill>
        <a:effectLst/>
      </p:bgPr>
    </p:bg>
    <p:spTree>
      <p:nvGrpSpPr>
        <p:cNvPr id="1" name=""/>
        <p:cNvGrpSpPr/>
        <p:nvPr/>
      </p:nvGrpSpPr>
      <p:grpSpPr>
        <a:xfrm>
          <a:off x="0" y="0"/>
          <a:ext cx="0" cy="0"/>
          <a:chOff x="0" y="0"/>
          <a:chExt cx="0" cy="0"/>
        </a:xfrm>
      </p:grpSpPr>
      <p:pic>
        <p:nvPicPr>
          <p:cNvPr id="4"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572375" y="6067425"/>
            <a:ext cx="1114425"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9"/>
          <p:cNvSpPr txBox="1">
            <a:spLocks noChangeArrowheads="1"/>
          </p:cNvSpPr>
          <p:nvPr/>
        </p:nvSpPr>
        <p:spPr bwMode="auto">
          <a:xfrm>
            <a:off x="457200" y="6434138"/>
            <a:ext cx="52244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600" i="1">
                <a:solidFill>
                  <a:srgbClr val="B9CDE5"/>
                </a:solidFill>
                <a:latin typeface="Arial" pitchFamily="34" charset="0"/>
                <a:cs typeface="Arial" pitchFamily="34" charset="0"/>
              </a:rPr>
              <a:t>© American Academy of PAs. All rights reserved. These materials may not be duplicated without the express written permission of AAPA.</a:t>
            </a: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buClr>
                <a:schemeClr val="bg1"/>
              </a:buClr>
              <a:defRPr>
                <a:solidFill>
                  <a:srgbClr val="FFFFFF"/>
                </a:solidFill>
              </a:defRPr>
            </a:lvl1pPr>
            <a:lvl2pPr>
              <a:buClr>
                <a:schemeClr val="bg1"/>
              </a:buClr>
              <a:defRPr>
                <a:solidFill>
                  <a:srgbClr val="FFFFFF"/>
                </a:solidFill>
              </a:defRPr>
            </a:lvl2pPr>
            <a:lvl3pPr>
              <a:buClr>
                <a:schemeClr val="bg1"/>
              </a:buClr>
              <a:defRPr>
                <a:solidFill>
                  <a:srgbClr val="FFFFFF"/>
                </a:solidFill>
              </a:defRPr>
            </a:lvl3pPr>
            <a:lvl4pPr>
              <a:buClr>
                <a:schemeClr val="bg1"/>
              </a:buClr>
              <a:defRPr>
                <a:solidFill>
                  <a:srgbClr val="FFFFFF"/>
                </a:solidFill>
              </a:defRPr>
            </a:lvl4pPr>
            <a:lvl5pPr>
              <a:buClr>
                <a:schemeClr val="bg1"/>
              </a:buClr>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74223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488950" y="6467475"/>
            <a:ext cx="4718050" cy="136525"/>
          </a:xfrm>
          <a:prstGeom prst="rect">
            <a:avLst/>
          </a:prstGeom>
          <a:solidFill>
            <a:srgbClr val="FFFFFF"/>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94178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normAutofit/>
          </a:bodyPr>
          <a:lstStyle>
            <a:lvl1pPr algn="l">
              <a:defRPr sz="32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526954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92707"/>
            <a:ext cx="8229600" cy="92493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09267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8011"/>
            <a:ext cx="8229600" cy="959628"/>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3"/>
          </a:xfrm>
        </p:spPr>
        <p:txBody>
          <a:bodyPr anchor="b">
            <a:normAutofit/>
          </a:bodyPr>
          <a:lstStyle>
            <a:lvl1pPr marL="0" indent="0">
              <a:buNone/>
              <a:defRPr sz="2000" b="1">
                <a:solidFill>
                  <a:srgbClr val="03284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solidFill>
                  <a:srgbClr val="002743"/>
                </a:solidFill>
              </a:defRPr>
            </a:lvl1pPr>
            <a:lvl2pPr>
              <a:defRPr sz="1800">
                <a:solidFill>
                  <a:srgbClr val="002743"/>
                </a:solidFill>
              </a:defRPr>
            </a:lvl2pPr>
            <a:lvl3pPr>
              <a:defRPr sz="1600">
                <a:solidFill>
                  <a:srgbClr val="002743"/>
                </a:solidFill>
              </a:defRPr>
            </a:lvl3pPr>
            <a:lvl4pPr>
              <a:defRPr sz="1400">
                <a:solidFill>
                  <a:srgbClr val="002743"/>
                </a:solidFill>
              </a:defRPr>
            </a:lvl4pPr>
            <a:lvl5pPr>
              <a:defRPr sz="1400">
                <a:solidFill>
                  <a:srgbClr val="002743"/>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535113"/>
            <a:ext cx="4041775" cy="639763"/>
          </a:xfrm>
        </p:spPr>
        <p:txBody>
          <a:bodyPr anchor="b">
            <a:normAutofit/>
          </a:bodyPr>
          <a:lstStyle>
            <a:lvl1pPr marL="0" indent="0">
              <a:buNone/>
              <a:defRPr sz="2000" b="1">
                <a:solidFill>
                  <a:srgbClr val="03284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normAutofit/>
          </a:bodyPr>
          <a:lstStyle>
            <a:lvl1pPr>
              <a:defRPr sz="2000">
                <a:solidFill>
                  <a:srgbClr val="002743"/>
                </a:solidFill>
              </a:defRPr>
            </a:lvl1pPr>
            <a:lvl2pPr>
              <a:defRPr sz="1800">
                <a:solidFill>
                  <a:srgbClr val="002743"/>
                </a:solidFill>
              </a:defRPr>
            </a:lvl2pPr>
            <a:lvl3pPr>
              <a:defRPr sz="1600">
                <a:solidFill>
                  <a:srgbClr val="002743"/>
                </a:solidFill>
              </a:defRPr>
            </a:lvl3pPr>
            <a:lvl4pPr>
              <a:defRPr sz="1400">
                <a:solidFill>
                  <a:srgbClr val="002743"/>
                </a:solidFill>
              </a:defRPr>
            </a:lvl4pPr>
            <a:lvl5pPr>
              <a:defRPr sz="1400">
                <a:solidFill>
                  <a:srgbClr val="002743"/>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7745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92707"/>
            <a:ext cx="8229600" cy="924931"/>
          </a:xfrm>
        </p:spPr>
        <p:txBody>
          <a:bodyPr/>
          <a:lstStyle/>
          <a:p>
            <a:r>
              <a:rPr lang="en-US" smtClean="0"/>
              <a:t>Click to edit Master title style</a:t>
            </a:r>
            <a:endParaRPr lang="en-US"/>
          </a:p>
        </p:txBody>
      </p:sp>
    </p:spTree>
    <p:extLst>
      <p:ext uri="{BB962C8B-B14F-4D97-AF65-F5344CB8AC3E}">
        <p14:creationId xmlns:p14="http://schemas.microsoft.com/office/powerpoint/2010/main" val="252893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2326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513526"/>
            <a:ext cx="3008313" cy="9215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13527"/>
            <a:ext cx="5111750" cy="5612637"/>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216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527050"/>
            <a:ext cx="822960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0" y="0"/>
            <a:ext cx="9144000" cy="354013"/>
          </a:xfrm>
          <a:prstGeom prst="rect">
            <a:avLst/>
          </a:prstGeom>
          <a:solidFill>
            <a:srgbClr val="00274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29" name="Picture 7"/>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578725" y="6070600"/>
            <a:ext cx="11080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Box 3"/>
          <p:cNvSpPr txBox="1">
            <a:spLocks noChangeArrowheads="1"/>
          </p:cNvSpPr>
          <p:nvPr/>
        </p:nvSpPr>
        <p:spPr bwMode="auto">
          <a:xfrm>
            <a:off x="457200" y="6434138"/>
            <a:ext cx="5224463"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MS PGothic" pitchFamily="34" charset="-128"/>
              </a:defRPr>
            </a:lvl1pPr>
            <a:lvl2pPr marL="742950" indent="-285750">
              <a:defRPr>
                <a:solidFill>
                  <a:schemeClr val="tx1"/>
                </a:solidFill>
                <a:latin typeface="Calibri" pitchFamily="34" charset="0"/>
                <a:ea typeface="MS PGothic" pitchFamily="34" charset="-128"/>
              </a:defRPr>
            </a:lvl2pPr>
            <a:lvl3pPr marL="1143000" indent="-228600">
              <a:defRPr>
                <a:solidFill>
                  <a:schemeClr val="tx1"/>
                </a:solidFill>
                <a:latin typeface="Calibri" pitchFamily="34" charset="0"/>
                <a:ea typeface="MS PGothic" pitchFamily="34" charset="-128"/>
              </a:defRPr>
            </a:lvl3pPr>
            <a:lvl4pPr marL="1600200" indent="-228600">
              <a:defRPr>
                <a:solidFill>
                  <a:schemeClr val="tx1"/>
                </a:solidFill>
                <a:latin typeface="Calibri" pitchFamily="34" charset="0"/>
                <a:ea typeface="MS PGothic" pitchFamily="34" charset="-128"/>
              </a:defRPr>
            </a:lvl4pPr>
            <a:lvl5pPr marL="2057400" indent="-228600">
              <a:defRPr>
                <a:solidFill>
                  <a:schemeClr val="tx1"/>
                </a:solidFill>
                <a:latin typeface="Calibri" pitchFamily="34" charset="0"/>
                <a:ea typeface="MS PGothic" pitchFamily="34" charset="-128"/>
              </a:defRPr>
            </a:lvl5pPr>
            <a:lvl6pPr marL="2514600" indent="-228600" defTabSz="457200" fontAlgn="base">
              <a:spcBef>
                <a:spcPct val="0"/>
              </a:spcBef>
              <a:spcAft>
                <a:spcPct val="0"/>
              </a:spcAft>
              <a:defRPr>
                <a:solidFill>
                  <a:schemeClr val="tx1"/>
                </a:solidFill>
                <a:latin typeface="Calibri" pitchFamily="34" charset="0"/>
                <a:ea typeface="MS PGothic" pitchFamily="34" charset="-128"/>
              </a:defRPr>
            </a:lvl6pPr>
            <a:lvl7pPr marL="2971800" indent="-228600" defTabSz="457200" fontAlgn="base">
              <a:spcBef>
                <a:spcPct val="0"/>
              </a:spcBef>
              <a:spcAft>
                <a:spcPct val="0"/>
              </a:spcAft>
              <a:defRPr>
                <a:solidFill>
                  <a:schemeClr val="tx1"/>
                </a:solidFill>
                <a:latin typeface="Calibri" pitchFamily="34" charset="0"/>
                <a:ea typeface="MS PGothic" pitchFamily="34" charset="-128"/>
              </a:defRPr>
            </a:lvl7pPr>
            <a:lvl8pPr marL="3429000" indent="-228600" defTabSz="457200" fontAlgn="base">
              <a:spcBef>
                <a:spcPct val="0"/>
              </a:spcBef>
              <a:spcAft>
                <a:spcPct val="0"/>
              </a:spcAft>
              <a:defRPr>
                <a:solidFill>
                  <a:schemeClr val="tx1"/>
                </a:solidFill>
                <a:latin typeface="Calibri" pitchFamily="34" charset="0"/>
                <a:ea typeface="MS PGothic" pitchFamily="34" charset="-128"/>
              </a:defRPr>
            </a:lvl8pPr>
            <a:lvl9pPr marL="3886200" indent="-228600" defTabSz="457200" fontAlgn="base">
              <a:spcBef>
                <a:spcPct val="0"/>
              </a:spcBef>
              <a:spcAft>
                <a:spcPct val="0"/>
              </a:spcAft>
              <a:defRPr>
                <a:solidFill>
                  <a:schemeClr val="tx1"/>
                </a:solidFill>
                <a:latin typeface="Calibri" pitchFamily="34" charset="0"/>
                <a:ea typeface="MS PGothic" pitchFamily="34" charset="-128"/>
              </a:defRPr>
            </a:lvl9pPr>
          </a:lstStyle>
          <a:p>
            <a:r>
              <a:rPr lang="en-US" altLang="en-US" sz="600" i="1">
                <a:solidFill>
                  <a:srgbClr val="376092"/>
                </a:solidFill>
                <a:latin typeface="Arial" pitchFamily="34" charset="0"/>
                <a:cs typeface="Arial" pitchFamily="34" charset="0"/>
              </a:rPr>
              <a:t>© American Academy of PAs. All rights reserved. These materials may not be duplicated without the express written permission of AAPA.</a:t>
            </a:r>
          </a:p>
        </p:txBody>
      </p:sp>
    </p:spTree>
  </p:cSld>
  <p:clrMap bg1="lt1" tx1="dk1" bg2="lt2" tx2="dk2" accent1="accent1" accent2="accent2" accent3="accent3" accent4="accent4" accent5="accent5" accent6="accent6" hlink="hlink" folHlink="folHlink"/>
  <p:sldLayoutIdLst>
    <p:sldLayoutId id="2147483661" r:id="rId1"/>
    <p:sldLayoutId id="2147483669" r:id="rId2"/>
    <p:sldLayoutId id="2147483670" r:id="rId3"/>
    <p:sldLayoutId id="2147483662" r:id="rId4"/>
    <p:sldLayoutId id="2147483663" r:id="rId5"/>
    <p:sldLayoutId id="2147483664" r:id="rId6"/>
    <p:sldLayoutId id="2147483665" r:id="rId7"/>
    <p:sldLayoutId id="2147483666" r:id="rId8"/>
    <p:sldLayoutId id="2147483667" r:id="rId9"/>
    <p:sldLayoutId id="2147483668" r:id="rId10"/>
  </p:sldLayoutIdLst>
  <p:timing>
    <p:tnLst>
      <p:par>
        <p:cTn id="1" dur="indefinite" restart="never" nodeType="tmRoot"/>
      </p:par>
    </p:tnLst>
  </p:timing>
  <p:txStyles>
    <p:titleStyle>
      <a:lvl1pPr algn="ctr" defTabSz="457200" rtl="0" eaLnBrk="1" fontAlgn="base" hangingPunct="1">
        <a:spcBef>
          <a:spcPct val="0"/>
        </a:spcBef>
        <a:spcAft>
          <a:spcPct val="0"/>
        </a:spcAft>
        <a:defRPr sz="3000" kern="1200">
          <a:solidFill>
            <a:srgbClr val="002743"/>
          </a:solidFill>
          <a:latin typeface="Arial"/>
          <a:ea typeface="MS PGothic" pitchFamily="34" charset="-128"/>
          <a:cs typeface="Arial"/>
        </a:defRPr>
      </a:lvl1pPr>
      <a:lvl2pPr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2pPr>
      <a:lvl3pPr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3pPr>
      <a:lvl4pPr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4pPr>
      <a:lvl5pPr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5pPr>
      <a:lvl6pPr marL="4572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6pPr>
      <a:lvl7pPr marL="9144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7pPr>
      <a:lvl8pPr marL="13716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8pPr>
      <a:lvl9pPr marL="1828800" algn="ctr" defTabSz="457200" rtl="0" eaLnBrk="1" fontAlgn="base" hangingPunct="1">
        <a:spcBef>
          <a:spcPct val="0"/>
        </a:spcBef>
        <a:spcAft>
          <a:spcPct val="0"/>
        </a:spcAft>
        <a:defRPr sz="3000">
          <a:solidFill>
            <a:srgbClr val="002743"/>
          </a:solidFill>
          <a:latin typeface="Arial" pitchFamily="34" charset="0"/>
          <a:ea typeface="MS PGothic" pitchFamily="34" charset="-128"/>
        </a:defRPr>
      </a:lvl9pPr>
    </p:titleStyle>
    <p:bodyStyle>
      <a:lvl1pPr marL="342900" indent="-342900" algn="l" defTabSz="457200" rtl="0" eaLnBrk="1" fontAlgn="base" hangingPunct="1">
        <a:spcBef>
          <a:spcPct val="20000"/>
        </a:spcBef>
        <a:spcAft>
          <a:spcPct val="0"/>
        </a:spcAft>
        <a:buClr>
          <a:srgbClr val="032842"/>
        </a:buClr>
        <a:buFont typeface="Arial" pitchFamily="34" charset="0"/>
        <a:buChar char="•"/>
        <a:defRPr sz="1600" kern="1200">
          <a:solidFill>
            <a:srgbClr val="002743"/>
          </a:solidFill>
          <a:latin typeface="Arial"/>
          <a:ea typeface="MS PGothic" pitchFamily="34" charset="-128"/>
          <a:cs typeface="Arial"/>
        </a:defRPr>
      </a:lvl1pPr>
      <a:lvl2pPr marL="742950" indent="-285750" algn="l" defTabSz="457200" rtl="0" eaLnBrk="1" fontAlgn="base" hangingPunct="1">
        <a:spcBef>
          <a:spcPct val="20000"/>
        </a:spcBef>
        <a:spcAft>
          <a:spcPct val="0"/>
        </a:spcAft>
        <a:buClr>
          <a:srgbClr val="032842"/>
        </a:buClr>
        <a:buFont typeface="Arial" pitchFamily="34" charset="0"/>
        <a:buChar char="–"/>
        <a:defRPr sz="1600" kern="1200">
          <a:solidFill>
            <a:srgbClr val="002743"/>
          </a:solidFill>
          <a:latin typeface="Arial"/>
          <a:ea typeface="MS PGothic" pitchFamily="34" charset="-128"/>
          <a:cs typeface="Arial"/>
        </a:defRPr>
      </a:lvl2pPr>
      <a:lvl3pPr marL="1143000" indent="-228600" algn="l" defTabSz="457200" rtl="0" eaLnBrk="1" fontAlgn="base" hangingPunct="1">
        <a:spcBef>
          <a:spcPct val="20000"/>
        </a:spcBef>
        <a:spcAft>
          <a:spcPct val="0"/>
        </a:spcAft>
        <a:buClr>
          <a:srgbClr val="032842"/>
        </a:buClr>
        <a:buFont typeface="Arial" pitchFamily="34" charset="0"/>
        <a:buChar char="•"/>
        <a:defRPr sz="1600" kern="1200">
          <a:solidFill>
            <a:srgbClr val="002743"/>
          </a:solidFill>
          <a:latin typeface="Arial"/>
          <a:ea typeface="MS PGothic" pitchFamily="34" charset="-128"/>
          <a:cs typeface="Arial"/>
        </a:defRPr>
      </a:lvl3pPr>
      <a:lvl4pPr marL="1600200" indent="-228600" algn="l" defTabSz="457200" rtl="0" eaLnBrk="1" fontAlgn="base" hangingPunct="1">
        <a:spcBef>
          <a:spcPct val="20000"/>
        </a:spcBef>
        <a:spcAft>
          <a:spcPct val="0"/>
        </a:spcAft>
        <a:buClr>
          <a:srgbClr val="032842"/>
        </a:buClr>
        <a:buFont typeface="Arial" pitchFamily="34" charset="0"/>
        <a:buChar char="–"/>
        <a:defRPr sz="1600" kern="1200">
          <a:solidFill>
            <a:srgbClr val="002743"/>
          </a:solidFill>
          <a:latin typeface="Arial"/>
          <a:ea typeface="MS PGothic" pitchFamily="34" charset="-128"/>
          <a:cs typeface="Arial"/>
        </a:defRPr>
      </a:lvl4pPr>
      <a:lvl5pPr marL="2057400" indent="-228600" algn="l" defTabSz="457200" rtl="0" eaLnBrk="1" fontAlgn="base" hangingPunct="1">
        <a:spcBef>
          <a:spcPct val="20000"/>
        </a:spcBef>
        <a:spcAft>
          <a:spcPct val="0"/>
        </a:spcAft>
        <a:buClr>
          <a:srgbClr val="032842"/>
        </a:buClr>
        <a:buFont typeface="Arial" pitchFamily="34" charset="0"/>
        <a:buChar char="»"/>
        <a:defRPr sz="1600" kern="1200">
          <a:solidFill>
            <a:srgbClr val="002743"/>
          </a:solidFill>
          <a:latin typeface="Arial"/>
          <a:ea typeface="MS PGothic"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a:xfrm>
            <a:off x="685800" y="835025"/>
            <a:ext cx="7772400" cy="1470025"/>
          </a:xfrm>
        </p:spPr>
        <p:txBody>
          <a:bodyPr/>
          <a:lstStyle/>
          <a:p>
            <a:r>
              <a:rPr lang="en-US" altLang="en-US" sz="3600" b="1" dirty="0">
                <a:latin typeface="Arial" pitchFamily="34" charset="0"/>
              </a:rPr>
              <a:t>PA </a:t>
            </a:r>
            <a:r>
              <a:rPr lang="en-US" altLang="en-US" sz="3600" b="1" dirty="0" smtClean="0">
                <a:latin typeface="Arial" pitchFamily="34" charset="0"/>
              </a:rPr>
              <a:t>Use of </a:t>
            </a:r>
            <a:r>
              <a:rPr lang="en-US" altLang="en-US" sz="3600" b="1" dirty="0">
                <a:latin typeface="Arial" pitchFamily="34" charset="0"/>
              </a:rPr>
              <a:t>Flexibility in Specialty, Role, Employer, and Setting </a:t>
            </a:r>
            <a:r>
              <a:rPr lang="en-US" altLang="en-US" sz="3600" b="1" dirty="0" smtClean="0">
                <a:latin typeface="Arial" pitchFamily="34" charset="0"/>
              </a:rPr>
              <a:t>Choice</a:t>
            </a:r>
          </a:p>
        </p:txBody>
      </p:sp>
      <p:sp>
        <p:nvSpPr>
          <p:cNvPr id="3" name="Subtitle 2"/>
          <p:cNvSpPr>
            <a:spLocks noGrp="1"/>
          </p:cNvSpPr>
          <p:nvPr>
            <p:ph type="subTitle" idx="1"/>
          </p:nvPr>
        </p:nvSpPr>
        <p:spPr>
          <a:xfrm>
            <a:off x="1371600" y="2578100"/>
            <a:ext cx="6400800" cy="3613150"/>
          </a:xfrm>
        </p:spPr>
        <p:txBody>
          <a:bodyPr rtlCol="0">
            <a:normAutofit fontScale="77500" lnSpcReduction="20000"/>
          </a:bodyPr>
          <a:lstStyle/>
          <a:p>
            <a:pPr fontAlgn="auto">
              <a:spcAft>
                <a:spcPts val="0"/>
              </a:spcAft>
              <a:buFont typeface="Arial"/>
              <a:buNone/>
              <a:defRPr/>
            </a:pPr>
            <a:r>
              <a:rPr lang="en-US" sz="2600" b="1" dirty="0" smtClean="0">
                <a:ea typeface="+mn-ea"/>
              </a:rPr>
              <a:t>AAMC Health Workforce Research Conference</a:t>
            </a:r>
          </a:p>
          <a:p>
            <a:pPr fontAlgn="auto">
              <a:spcAft>
                <a:spcPts val="0"/>
              </a:spcAft>
              <a:buFont typeface="Arial"/>
              <a:buNone/>
              <a:defRPr/>
            </a:pPr>
            <a:r>
              <a:rPr lang="en-US" sz="2200" dirty="0" smtClean="0">
                <a:ea typeface="+mn-ea"/>
              </a:rPr>
              <a:t>May 5, 2017</a:t>
            </a:r>
            <a:endParaRPr lang="en-US" sz="2200" dirty="0">
              <a:ea typeface="+mn-ea"/>
            </a:endParaRPr>
          </a:p>
          <a:p>
            <a:pPr fontAlgn="auto">
              <a:spcAft>
                <a:spcPts val="0"/>
              </a:spcAft>
              <a:buFont typeface="Arial"/>
              <a:buNone/>
              <a:defRPr/>
            </a:pPr>
            <a:endParaRPr lang="en-US" sz="2400" dirty="0" smtClean="0">
              <a:ea typeface="+mn-ea"/>
            </a:endParaRPr>
          </a:p>
          <a:p>
            <a:pPr fontAlgn="auto">
              <a:spcAft>
                <a:spcPts val="0"/>
              </a:spcAft>
              <a:defRPr/>
            </a:pPr>
            <a:r>
              <a:rPr lang="en-US" sz="2200" dirty="0" smtClean="0"/>
              <a:t>Tim </a:t>
            </a:r>
            <a:r>
              <a:rPr lang="en-US" sz="2200" dirty="0"/>
              <a:t>McCall, PhD</a:t>
            </a:r>
          </a:p>
          <a:p>
            <a:pPr fontAlgn="auto">
              <a:spcAft>
                <a:spcPts val="0"/>
              </a:spcAft>
              <a:defRPr/>
            </a:pPr>
            <a:r>
              <a:rPr lang="en-US" sz="2200" dirty="0"/>
              <a:t>Research Analyst</a:t>
            </a:r>
          </a:p>
          <a:p>
            <a:pPr fontAlgn="auto">
              <a:spcAft>
                <a:spcPts val="0"/>
              </a:spcAft>
              <a:buFont typeface="Arial"/>
              <a:buNone/>
              <a:defRPr/>
            </a:pPr>
            <a:endParaRPr lang="en-US" sz="2200" dirty="0" smtClean="0">
              <a:ea typeface="+mn-ea"/>
            </a:endParaRPr>
          </a:p>
          <a:p>
            <a:pPr fontAlgn="auto">
              <a:spcAft>
                <a:spcPts val="0"/>
              </a:spcAft>
              <a:buFont typeface="Arial"/>
              <a:buNone/>
              <a:defRPr/>
            </a:pPr>
            <a:r>
              <a:rPr lang="en-US" sz="2200" dirty="0" err="1" smtClean="0">
                <a:ea typeface="+mn-ea"/>
              </a:rPr>
              <a:t>Najeebe</a:t>
            </a:r>
            <a:r>
              <a:rPr lang="en-US" sz="2200" dirty="0" smtClean="0">
                <a:ea typeface="+mn-ea"/>
              </a:rPr>
              <a:t> Danielle Melton, MBA</a:t>
            </a:r>
          </a:p>
          <a:p>
            <a:pPr fontAlgn="auto">
              <a:spcAft>
                <a:spcPts val="0"/>
              </a:spcAft>
              <a:buFont typeface="Arial"/>
              <a:buNone/>
              <a:defRPr/>
            </a:pPr>
            <a:r>
              <a:rPr lang="en-US" sz="2200" dirty="0" smtClean="0">
                <a:ea typeface="+mn-ea"/>
              </a:rPr>
              <a:t>Research Assistant</a:t>
            </a:r>
          </a:p>
          <a:p>
            <a:pPr fontAlgn="auto">
              <a:spcAft>
                <a:spcPts val="0"/>
              </a:spcAft>
              <a:buFont typeface="Arial"/>
              <a:buNone/>
              <a:defRPr/>
            </a:pPr>
            <a:endParaRPr lang="en-US" sz="2200" dirty="0">
              <a:ea typeface="+mn-ea"/>
            </a:endParaRPr>
          </a:p>
          <a:p>
            <a:pPr fontAlgn="auto">
              <a:spcAft>
                <a:spcPts val="0"/>
              </a:spcAft>
              <a:buFont typeface="Arial"/>
              <a:buNone/>
              <a:defRPr/>
            </a:pPr>
            <a:r>
              <a:rPr lang="en-US" sz="2200" dirty="0" smtClean="0">
                <a:ea typeface="+mn-ea"/>
              </a:rPr>
              <a:t>Noël Smith, MA</a:t>
            </a:r>
          </a:p>
          <a:p>
            <a:pPr fontAlgn="auto">
              <a:spcAft>
                <a:spcPts val="0"/>
              </a:spcAft>
              <a:buFont typeface="Arial"/>
              <a:buNone/>
              <a:defRPr/>
            </a:pPr>
            <a:r>
              <a:rPr lang="en-US" sz="2200" dirty="0" smtClean="0">
                <a:ea typeface="+mn-ea"/>
              </a:rPr>
              <a:t>Senior Director, PA and Industry Research and Analysis</a:t>
            </a:r>
          </a:p>
          <a:p>
            <a:pPr fontAlgn="auto">
              <a:spcAft>
                <a:spcPts val="0"/>
              </a:spcAft>
              <a:buFont typeface="Arial"/>
              <a:buNone/>
              <a:defRPr/>
            </a:pPr>
            <a:endParaRPr lang="en-US" sz="2200" dirty="0">
              <a:ea typeface="+mn-ea"/>
            </a:endParaRPr>
          </a:p>
          <a:p>
            <a:pPr fontAlgn="auto">
              <a:spcAft>
                <a:spcPts val="0"/>
              </a:spcAft>
              <a:buFont typeface="Arial"/>
              <a:buNone/>
              <a:defRPr/>
            </a:pPr>
            <a:r>
              <a:rPr lang="en-US" sz="2200" dirty="0" smtClean="0">
                <a:ea typeface="+mn-ea"/>
              </a:rPr>
              <a:t>American Academy of PAs</a:t>
            </a:r>
          </a:p>
          <a:p>
            <a:pPr fontAlgn="auto">
              <a:spcAft>
                <a:spcPts val="0"/>
              </a:spcAft>
              <a:buFont typeface="Arial"/>
              <a:buNone/>
              <a:defRPr/>
            </a:pPr>
            <a:endParaRPr lang="en-US" sz="2200" dirty="0" smtClean="0">
              <a:ea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Findings 7</a:t>
            </a:r>
            <a:br>
              <a:rPr lang="en-US" b="1" dirty="0" smtClean="0"/>
            </a:br>
            <a:r>
              <a:rPr lang="en-US" b="1" dirty="0" smtClean="0"/>
              <a:t>Patterns of Specialty Change</a:t>
            </a:r>
            <a:endParaRPr lang="en-US" b="1"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656556"/>
            <a:ext cx="8230547" cy="3931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Summary</a:t>
            </a:r>
            <a:endParaRPr lang="en-US" b="1" dirty="0"/>
          </a:p>
        </p:txBody>
      </p:sp>
      <p:sp>
        <p:nvSpPr>
          <p:cNvPr id="3" name="Content Placeholder 2"/>
          <p:cNvSpPr>
            <a:spLocks noGrp="1"/>
          </p:cNvSpPr>
          <p:nvPr>
            <p:ph idx="1"/>
          </p:nvPr>
        </p:nvSpPr>
        <p:spPr/>
        <p:txBody>
          <a:bodyPr/>
          <a:lstStyle/>
          <a:p>
            <a:pPr marL="0" indent="0">
              <a:buNone/>
            </a:pPr>
            <a:r>
              <a:rPr lang="en-US" sz="2000" dirty="0" smtClean="0"/>
              <a:t>PAs who made a change in their professional career in 2015 …</a:t>
            </a:r>
          </a:p>
          <a:p>
            <a:pPr marL="0" indent="0">
              <a:buNone/>
            </a:pPr>
            <a:endParaRPr lang="en-US" sz="2000" dirty="0" smtClean="0"/>
          </a:p>
          <a:p>
            <a:r>
              <a:rPr lang="en-US" sz="2000" dirty="0" smtClean="0"/>
              <a:t>Experienced more dissatisfaction with their employer, particularly those who changed employers</a:t>
            </a:r>
          </a:p>
          <a:p>
            <a:endParaRPr lang="en-US" sz="2000" dirty="0"/>
          </a:p>
          <a:p>
            <a:r>
              <a:rPr lang="en-US" sz="2000" dirty="0" smtClean="0"/>
              <a:t>Experienced more life stress, particularly those who changed settings</a:t>
            </a:r>
          </a:p>
          <a:p>
            <a:endParaRPr lang="en-US" sz="2000" dirty="0"/>
          </a:p>
          <a:p>
            <a:pPr marL="0" indent="0">
              <a:buNone/>
            </a:pPr>
            <a:endParaRPr lang="en-US" sz="2000" dirty="0"/>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Implications</a:t>
            </a:r>
            <a:endParaRPr lang="en-US" b="1" dirty="0"/>
          </a:p>
        </p:txBody>
      </p:sp>
      <p:sp>
        <p:nvSpPr>
          <p:cNvPr id="3" name="Content Placeholder 2"/>
          <p:cNvSpPr>
            <a:spLocks noGrp="1"/>
          </p:cNvSpPr>
          <p:nvPr>
            <p:ph idx="1"/>
          </p:nvPr>
        </p:nvSpPr>
        <p:spPr/>
        <p:txBody>
          <a:bodyPr/>
          <a:lstStyle/>
          <a:p>
            <a:pPr marL="0" indent="0">
              <a:buNone/>
            </a:pPr>
            <a:r>
              <a:rPr lang="en-US" sz="2000" dirty="0" smtClean="0"/>
              <a:t>PAs are using the career flexibility inherent in the profession</a:t>
            </a:r>
          </a:p>
          <a:p>
            <a:pPr marL="0" indent="0">
              <a:buNone/>
            </a:pPr>
            <a:endParaRPr lang="en-US" sz="2000" dirty="0"/>
          </a:p>
          <a:p>
            <a:pPr marL="0" indent="0">
              <a:buNone/>
            </a:pPr>
            <a:r>
              <a:rPr lang="en-US" sz="2000" dirty="0"/>
              <a:t>PAs are uniquely positioned to meet changing healthcare needs, with the ability to move to specialties and settings as gaps </a:t>
            </a:r>
            <a:r>
              <a:rPr lang="en-US" sz="2000" dirty="0" smtClean="0"/>
              <a:t>arise</a:t>
            </a:r>
          </a:p>
          <a:p>
            <a:pPr marL="0" indent="0">
              <a:buNone/>
            </a:pPr>
            <a:endParaRPr lang="en-US" sz="2000" dirty="0"/>
          </a:p>
          <a:p>
            <a:pPr marL="0" indent="0">
              <a:buNone/>
            </a:pPr>
            <a:r>
              <a:rPr lang="en-US" sz="2000" dirty="0"/>
              <a:t>Employers should avail themselves of the PA profession to fulfill healthcare workforce </a:t>
            </a:r>
            <a:r>
              <a:rPr lang="en-US" sz="2000" dirty="0" smtClean="0"/>
              <a:t>needs</a:t>
            </a:r>
          </a:p>
          <a:p>
            <a:pPr marL="0" indent="0">
              <a:buNone/>
            </a:pPr>
            <a:endParaRPr lang="en-US" sz="2000" dirty="0"/>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Future Research</a:t>
            </a:r>
            <a:endParaRPr lang="en-US" b="1" dirty="0"/>
          </a:p>
        </p:txBody>
      </p:sp>
      <p:sp>
        <p:nvSpPr>
          <p:cNvPr id="3" name="Content Placeholder 2"/>
          <p:cNvSpPr>
            <a:spLocks noGrp="1"/>
          </p:cNvSpPr>
          <p:nvPr>
            <p:ph idx="1"/>
          </p:nvPr>
        </p:nvSpPr>
        <p:spPr/>
        <p:txBody>
          <a:bodyPr/>
          <a:lstStyle/>
          <a:p>
            <a:pPr marL="0" indent="0">
              <a:buNone/>
            </a:pPr>
            <a:r>
              <a:rPr lang="en-US" sz="2000" dirty="0" smtClean="0"/>
              <a:t>Motivators of change</a:t>
            </a:r>
          </a:p>
          <a:p>
            <a:pPr marL="0" indent="0">
              <a:buNone/>
            </a:pPr>
            <a:endParaRPr lang="en-US" sz="2000" dirty="0"/>
          </a:p>
          <a:p>
            <a:pPr marL="0" indent="0">
              <a:buNone/>
            </a:pPr>
            <a:r>
              <a:rPr lang="en-US" sz="2000" dirty="0" smtClean="0"/>
              <a:t>Longer term outcomes of change, including compensation, satisfaction and burnout, patient outcomes, employer profitability</a:t>
            </a:r>
          </a:p>
          <a:p>
            <a:pPr marL="0" indent="0">
              <a:buNone/>
            </a:pPr>
            <a:endParaRPr lang="en-US" sz="2000" dirty="0" smtClean="0"/>
          </a:p>
          <a:p>
            <a:pPr marL="0" indent="0">
              <a:buNone/>
            </a:pPr>
            <a:endParaRPr lang="en-US" sz="2000" dirty="0"/>
          </a:p>
        </p:txBody>
      </p:sp>
    </p:spTree>
    <p:extLst>
      <p:ext uri="{BB962C8B-B14F-4D97-AF65-F5344CB8AC3E}">
        <p14:creationId xmlns:p14="http://schemas.microsoft.com/office/powerpoint/2010/main" val="121900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a:xfrm>
            <a:off x="1371600" y="3200400"/>
            <a:ext cx="6400800" cy="1752600"/>
          </a:xfrm>
        </p:spPr>
        <p:txBody>
          <a:bodyPr/>
          <a:lstStyle/>
          <a:p>
            <a:pPr fontAlgn="auto">
              <a:spcAft>
                <a:spcPts val="0"/>
              </a:spcAft>
              <a:defRPr/>
            </a:pPr>
            <a:r>
              <a:rPr lang="en-US" dirty="0" smtClean="0"/>
              <a:t>Noël </a:t>
            </a:r>
            <a:r>
              <a:rPr lang="en-US" dirty="0"/>
              <a:t>Smith, MA</a:t>
            </a:r>
          </a:p>
          <a:p>
            <a:pPr fontAlgn="auto">
              <a:spcAft>
                <a:spcPts val="0"/>
              </a:spcAft>
              <a:defRPr/>
            </a:pPr>
            <a:r>
              <a:rPr lang="en-US" dirty="0"/>
              <a:t>Senior Director, PA and Industry Research and </a:t>
            </a:r>
            <a:r>
              <a:rPr lang="en-US" dirty="0" smtClean="0"/>
              <a:t>Analysis</a:t>
            </a:r>
          </a:p>
          <a:p>
            <a:pPr fontAlgn="auto">
              <a:spcAft>
                <a:spcPts val="0"/>
              </a:spcAft>
              <a:defRPr/>
            </a:pPr>
            <a:r>
              <a:rPr lang="en-US" dirty="0" smtClean="0"/>
              <a:t>nsmith@aapa.org</a:t>
            </a:r>
            <a:endParaRPr lang="en-US" dirty="0"/>
          </a:p>
        </p:txBody>
      </p:sp>
    </p:spTree>
    <p:extLst>
      <p:ext uri="{BB962C8B-B14F-4D97-AF65-F5344CB8AC3E}">
        <p14:creationId xmlns:p14="http://schemas.microsoft.com/office/powerpoint/2010/main" val="4041312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lstStyle/>
          <a:p>
            <a:pPr marL="0" indent="0">
              <a:buNone/>
            </a:pPr>
            <a:r>
              <a:rPr lang="en-US" sz="2000" dirty="0" smtClean="0"/>
              <a:t>PAs are trained in a generalist medical model, which allows PAs to change their employer, setting, and specialty to meet the changing health workforce needs. </a:t>
            </a:r>
          </a:p>
          <a:p>
            <a:pPr marL="0" indent="0">
              <a:buNone/>
            </a:pPr>
            <a:endParaRPr lang="en-US" sz="2000" dirty="0" smtClean="0"/>
          </a:p>
          <a:p>
            <a:pPr marL="0" indent="0">
              <a:buNone/>
            </a:pPr>
            <a:r>
              <a:rPr lang="en-US" sz="2000" dirty="0" smtClean="0"/>
              <a:t>The </a:t>
            </a:r>
            <a:r>
              <a:rPr lang="en-US" sz="2000" dirty="0"/>
              <a:t>purpose of this study is to examine career flexibility among PAs, including changes in specialty, setting, employer, and role. </a:t>
            </a:r>
            <a:endParaRPr lang="en-US" sz="2000" dirty="0" smtClean="0"/>
          </a:p>
          <a:p>
            <a:pPr marL="0" indent="0">
              <a:buNone/>
            </a:pPr>
            <a:endParaRPr lang="en-US" sz="2000" dirty="0"/>
          </a:p>
          <a:p>
            <a:pPr marL="0" indent="0">
              <a:buNone/>
            </a:pPr>
            <a:r>
              <a:rPr lang="en-US" sz="2000" dirty="0" smtClean="0"/>
              <a:t>We hypothesize that PAs who made a career change in 2015 would report higher levels of satisfaction with their career and equal or low levels of life stress compared to those who did not make a change. </a:t>
            </a:r>
            <a:endParaRPr lang="en-US" sz="2000" dirty="0"/>
          </a:p>
        </p:txBody>
      </p:sp>
    </p:spTree>
    <p:extLst>
      <p:ext uri="{BB962C8B-B14F-4D97-AF65-F5344CB8AC3E}">
        <p14:creationId xmlns:p14="http://schemas.microsoft.com/office/powerpoint/2010/main" val="14874299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Methodology</a:t>
            </a:r>
            <a:endParaRPr lang="en-US" b="1" dirty="0"/>
          </a:p>
        </p:txBody>
      </p:sp>
      <p:sp>
        <p:nvSpPr>
          <p:cNvPr id="3" name="Content Placeholder 2"/>
          <p:cNvSpPr>
            <a:spLocks noGrp="1"/>
          </p:cNvSpPr>
          <p:nvPr>
            <p:ph idx="1"/>
          </p:nvPr>
        </p:nvSpPr>
        <p:spPr/>
        <p:txBody>
          <a:bodyPr/>
          <a:lstStyle/>
          <a:p>
            <a:pPr marL="0" indent="0">
              <a:buNone/>
            </a:pPr>
            <a:r>
              <a:rPr lang="en-US" sz="2000" u="sng" dirty="0" smtClean="0"/>
              <a:t>Data Source</a:t>
            </a:r>
          </a:p>
          <a:p>
            <a:r>
              <a:rPr lang="en-US" sz="2000" dirty="0"/>
              <a:t>Data year </a:t>
            </a:r>
            <a:r>
              <a:rPr lang="en-US" sz="2000" dirty="0" smtClean="0"/>
              <a:t>is 2015</a:t>
            </a:r>
            <a:endParaRPr lang="en-US" sz="2000" dirty="0"/>
          </a:p>
          <a:p>
            <a:r>
              <a:rPr lang="en-US" sz="2000" dirty="0" smtClean="0"/>
              <a:t>2016 AAPA Salary Survey</a:t>
            </a:r>
          </a:p>
          <a:p>
            <a:r>
              <a:rPr lang="en-US" sz="2000" dirty="0" smtClean="0"/>
              <a:t>15,999 total responses</a:t>
            </a:r>
          </a:p>
          <a:p>
            <a:r>
              <a:rPr lang="en-US" sz="2000" dirty="0"/>
              <a:t>R</a:t>
            </a:r>
            <a:r>
              <a:rPr lang="en-US" sz="2000" dirty="0" smtClean="0"/>
              <a:t>esponse rate 16.4%; MOE +/- 0.72%</a:t>
            </a:r>
          </a:p>
          <a:p>
            <a:r>
              <a:rPr lang="en-US" sz="2000" dirty="0" smtClean="0"/>
              <a:t>Respondents were representative of the PA population</a:t>
            </a:r>
            <a:endParaRPr lang="en-US" sz="2000" dirty="0"/>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Key Finding 1</a:t>
            </a:r>
            <a:br>
              <a:rPr lang="en-US" b="1" dirty="0" smtClean="0"/>
            </a:br>
            <a:r>
              <a:rPr lang="en-US" b="1" dirty="0" smtClean="0"/>
              <a:t>Overall Changes</a:t>
            </a:r>
            <a:endParaRPr lang="en-US" b="1" dirty="0"/>
          </a:p>
        </p:txBody>
      </p:sp>
      <p:sp>
        <p:nvSpPr>
          <p:cNvPr id="7" name="Content Placeholder 6"/>
          <p:cNvSpPr>
            <a:spLocks noGrp="1"/>
          </p:cNvSpPr>
          <p:nvPr>
            <p:ph idx="1"/>
          </p:nvPr>
        </p:nvSpPr>
        <p:spPr/>
        <p:txBody>
          <a:bodyPr/>
          <a:lstStyle/>
          <a:p>
            <a:pPr marL="0" indent="0" algn="ctr">
              <a:buNone/>
            </a:pPr>
            <a:endParaRPr lang="en-US" sz="2000" dirty="0" smtClean="0"/>
          </a:p>
          <a:p>
            <a:pPr marL="0" indent="0" algn="ctr">
              <a:buNone/>
            </a:pPr>
            <a:r>
              <a:rPr lang="en-US" sz="3600" dirty="0" smtClean="0"/>
              <a:t>5.5% </a:t>
            </a:r>
            <a:r>
              <a:rPr lang="en-US" sz="2000" dirty="0" smtClean="0"/>
              <a:t>changed their specialty</a:t>
            </a:r>
          </a:p>
          <a:p>
            <a:pPr marL="0" indent="0" algn="ctr">
              <a:buNone/>
            </a:pPr>
            <a:endParaRPr lang="en-US" sz="2000" dirty="0" smtClean="0"/>
          </a:p>
          <a:p>
            <a:pPr marL="0" indent="0" algn="ctr">
              <a:buNone/>
            </a:pPr>
            <a:r>
              <a:rPr lang="en-US" sz="3600" dirty="0" smtClean="0"/>
              <a:t>5.6% </a:t>
            </a:r>
            <a:r>
              <a:rPr lang="en-US" sz="2000" dirty="0"/>
              <a:t>changed their </a:t>
            </a:r>
            <a:r>
              <a:rPr lang="en-US" sz="2000" dirty="0" smtClean="0"/>
              <a:t>setting</a:t>
            </a:r>
          </a:p>
          <a:p>
            <a:pPr marL="0" indent="0" algn="ctr">
              <a:buNone/>
            </a:pPr>
            <a:endParaRPr lang="en-US" sz="2000" dirty="0" smtClean="0"/>
          </a:p>
          <a:p>
            <a:pPr marL="0" indent="0" algn="ctr">
              <a:buNone/>
            </a:pPr>
            <a:r>
              <a:rPr lang="en-US" sz="3600" dirty="0" smtClean="0"/>
              <a:t>5.3%</a:t>
            </a:r>
            <a:r>
              <a:rPr lang="en-US" sz="3600" dirty="0"/>
              <a:t> </a:t>
            </a:r>
            <a:r>
              <a:rPr lang="en-US" sz="2000" dirty="0"/>
              <a:t>changed their </a:t>
            </a:r>
            <a:r>
              <a:rPr lang="en-US" sz="2000" dirty="0" smtClean="0"/>
              <a:t>role</a:t>
            </a:r>
          </a:p>
          <a:p>
            <a:pPr marL="0" indent="0" algn="ctr">
              <a:buNone/>
            </a:pPr>
            <a:endParaRPr lang="en-US" sz="2000" dirty="0" smtClean="0"/>
          </a:p>
          <a:p>
            <a:pPr marL="0" indent="0" algn="ctr">
              <a:buNone/>
            </a:pPr>
            <a:r>
              <a:rPr lang="en-US" sz="3600" dirty="0" smtClean="0"/>
              <a:t>11.0%</a:t>
            </a:r>
            <a:r>
              <a:rPr lang="en-US" sz="3600" dirty="0"/>
              <a:t> </a:t>
            </a:r>
            <a:r>
              <a:rPr lang="en-US" sz="2000" dirty="0"/>
              <a:t>changed their employer</a:t>
            </a:r>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2407"/>
            <a:ext cx="8229600" cy="924931"/>
          </a:xfrm>
        </p:spPr>
        <p:txBody>
          <a:bodyPr/>
          <a:lstStyle/>
          <a:p>
            <a:r>
              <a:rPr lang="en-US" b="1" dirty="0"/>
              <a:t>Key Finding </a:t>
            </a:r>
            <a:r>
              <a:rPr lang="en-US" b="1" dirty="0" smtClean="0"/>
              <a:t>2</a:t>
            </a:r>
            <a:r>
              <a:rPr lang="en-US" b="1" dirty="0"/>
              <a:t/>
            </a:r>
            <a:br>
              <a:rPr lang="en-US" b="1" dirty="0"/>
            </a:br>
            <a:r>
              <a:rPr lang="en-US" b="1" dirty="0" smtClean="0"/>
              <a:t>Top 5 Reasons PAs Change Their Specialty</a:t>
            </a:r>
            <a:endParaRPr lang="en-US" dirty="0"/>
          </a:p>
        </p:txBody>
      </p:sp>
      <p:sp>
        <p:nvSpPr>
          <p:cNvPr id="3" name="Content Placeholder 2"/>
          <p:cNvSpPr>
            <a:spLocks noGrp="1"/>
          </p:cNvSpPr>
          <p:nvPr>
            <p:ph sz="half" idx="1"/>
          </p:nvPr>
        </p:nvSpPr>
        <p:spPr>
          <a:xfrm>
            <a:off x="457200" y="1917700"/>
            <a:ext cx="685800" cy="4208464"/>
          </a:xfrm>
        </p:spPr>
        <p:txBody>
          <a:bodyPr>
            <a:normAutofit/>
          </a:bodyPr>
          <a:lstStyle/>
          <a:p>
            <a:pPr marL="0" indent="0">
              <a:buNone/>
            </a:pPr>
            <a:r>
              <a:rPr lang="en-US" sz="2000" dirty="0" smtClean="0"/>
              <a:t>5. </a:t>
            </a:r>
          </a:p>
          <a:p>
            <a:pPr marL="0" indent="0">
              <a:buNone/>
            </a:pPr>
            <a:endParaRPr lang="en-US" sz="3600" dirty="0"/>
          </a:p>
          <a:p>
            <a:pPr marL="0" indent="0">
              <a:buNone/>
            </a:pPr>
            <a:r>
              <a:rPr lang="en-US" sz="2000" dirty="0" smtClean="0"/>
              <a:t>4. </a:t>
            </a:r>
          </a:p>
          <a:p>
            <a:pPr marL="0" indent="0">
              <a:buNone/>
            </a:pPr>
            <a:endParaRPr lang="en-US" dirty="0" smtClean="0"/>
          </a:p>
          <a:p>
            <a:pPr marL="0" indent="0">
              <a:buNone/>
            </a:pPr>
            <a:r>
              <a:rPr lang="en-US" sz="2000" dirty="0" smtClean="0"/>
              <a:t>3. </a:t>
            </a:r>
          </a:p>
          <a:p>
            <a:pPr marL="0" indent="0">
              <a:buNone/>
            </a:pPr>
            <a:endParaRPr lang="en-US" sz="1800" dirty="0" smtClean="0"/>
          </a:p>
          <a:p>
            <a:pPr marL="0" indent="0">
              <a:buNone/>
            </a:pPr>
            <a:r>
              <a:rPr lang="en-US" sz="2000" dirty="0" smtClean="0"/>
              <a:t>2. </a:t>
            </a:r>
          </a:p>
          <a:p>
            <a:pPr marL="0" indent="0">
              <a:buNone/>
            </a:pPr>
            <a:endParaRPr lang="en-US" sz="2400" dirty="0" smtClean="0"/>
          </a:p>
          <a:p>
            <a:pPr marL="0" indent="0">
              <a:buNone/>
            </a:pPr>
            <a:r>
              <a:rPr lang="en-US" sz="2000" dirty="0" smtClean="0"/>
              <a:t>1. </a:t>
            </a:r>
            <a:endParaRPr lang="en-US" sz="2000" dirty="0"/>
          </a:p>
        </p:txBody>
      </p:sp>
      <p:sp>
        <p:nvSpPr>
          <p:cNvPr id="4" name="Content Placeholder 3"/>
          <p:cNvSpPr>
            <a:spLocks noGrp="1"/>
          </p:cNvSpPr>
          <p:nvPr>
            <p:ph sz="half" idx="2"/>
          </p:nvPr>
        </p:nvSpPr>
        <p:spPr>
          <a:xfrm>
            <a:off x="939800" y="1917700"/>
            <a:ext cx="7747000" cy="4208464"/>
          </a:xfrm>
        </p:spPr>
        <p:txBody>
          <a:bodyPr>
            <a:normAutofit/>
          </a:bodyPr>
          <a:lstStyle/>
          <a:p>
            <a:pPr marL="0" indent="0">
              <a:buNone/>
            </a:pPr>
            <a:r>
              <a:rPr lang="en-US" dirty="0"/>
              <a:t>Always intended </a:t>
            </a:r>
            <a:r>
              <a:rPr lang="en-US" dirty="0" smtClean="0"/>
              <a:t>to change specialties </a:t>
            </a:r>
            <a:r>
              <a:rPr lang="en-US" dirty="0"/>
              <a:t>after getting a broad knowledge based in primary care (10.7</a:t>
            </a:r>
            <a:r>
              <a:rPr lang="en-US" dirty="0" smtClean="0"/>
              <a:t>%)</a:t>
            </a:r>
          </a:p>
          <a:p>
            <a:pPr marL="0" indent="0">
              <a:buNone/>
            </a:pPr>
            <a:endParaRPr lang="en-US" dirty="0" smtClean="0"/>
          </a:p>
          <a:p>
            <a:pPr marL="0" indent="0">
              <a:buNone/>
            </a:pPr>
            <a:r>
              <a:rPr lang="en-US" dirty="0"/>
              <a:t>Moving (11.4</a:t>
            </a:r>
            <a:r>
              <a:rPr lang="en-US" dirty="0" smtClean="0"/>
              <a:t>%)</a:t>
            </a:r>
          </a:p>
          <a:p>
            <a:pPr marL="0" indent="0">
              <a:buNone/>
            </a:pPr>
            <a:endParaRPr lang="en-US" dirty="0" smtClean="0"/>
          </a:p>
          <a:p>
            <a:pPr marL="0" indent="0">
              <a:buNone/>
            </a:pPr>
            <a:r>
              <a:rPr lang="en-US" dirty="0"/>
              <a:t>Better work-life balance (14.3</a:t>
            </a:r>
            <a:r>
              <a:rPr lang="en-US" dirty="0" smtClean="0"/>
              <a:t>%)</a:t>
            </a:r>
          </a:p>
          <a:p>
            <a:pPr marL="0" indent="0">
              <a:buNone/>
            </a:pPr>
            <a:endParaRPr lang="en-US" dirty="0" smtClean="0"/>
          </a:p>
          <a:p>
            <a:pPr marL="0" indent="0">
              <a:buNone/>
            </a:pPr>
            <a:r>
              <a:rPr lang="en-US" dirty="0"/>
              <a:t>Ready for a change (15.0</a:t>
            </a:r>
            <a:r>
              <a:rPr lang="en-US" dirty="0" smtClean="0"/>
              <a:t>%)</a:t>
            </a:r>
          </a:p>
          <a:p>
            <a:pPr marL="0" indent="0">
              <a:buNone/>
            </a:pPr>
            <a:endParaRPr lang="en-US" dirty="0"/>
          </a:p>
          <a:p>
            <a:pPr marL="0" indent="0">
              <a:buNone/>
            </a:pPr>
            <a:r>
              <a:rPr lang="en-US" dirty="0"/>
              <a:t>To work in a </a:t>
            </a:r>
            <a:r>
              <a:rPr lang="en-US" dirty="0" smtClean="0"/>
              <a:t>higher paying specialty </a:t>
            </a:r>
            <a:r>
              <a:rPr lang="en-US" dirty="0"/>
              <a:t>(23.3</a:t>
            </a:r>
            <a:r>
              <a:rPr lang="en-US" dirty="0" smtClean="0"/>
              <a:t>%)</a:t>
            </a:r>
            <a:endParaRPr lang="en-US"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Finding 3 </a:t>
            </a:r>
            <a:br>
              <a:rPr lang="en-US" b="1" dirty="0" smtClean="0"/>
            </a:br>
            <a:r>
              <a:rPr lang="en-US" b="1" dirty="0" smtClean="0"/>
              <a:t>Who Is Making Changes?</a:t>
            </a:r>
            <a:endParaRPr lang="en-US" b="1" dirty="0"/>
          </a:p>
        </p:txBody>
      </p:sp>
      <p:sp>
        <p:nvSpPr>
          <p:cNvPr id="3" name="Content Placeholder 2"/>
          <p:cNvSpPr>
            <a:spLocks noGrp="1"/>
          </p:cNvSpPr>
          <p:nvPr>
            <p:ph idx="1"/>
          </p:nvPr>
        </p:nvSpPr>
        <p:spPr>
          <a:xfrm>
            <a:off x="2184400" y="1600201"/>
            <a:ext cx="4864100" cy="1587500"/>
          </a:xfrm>
        </p:spPr>
        <p:txBody>
          <a:bodyPr numCol="1"/>
          <a:lstStyle/>
          <a:p>
            <a:pPr marL="0" indent="0">
              <a:buNone/>
            </a:pPr>
            <a:r>
              <a:rPr lang="en-US" sz="2000" b="1" dirty="0" smtClean="0"/>
              <a:t>PAs Who Changed Anything</a:t>
            </a:r>
          </a:p>
          <a:p>
            <a:pPr marL="0" indent="0">
              <a:buNone/>
            </a:pPr>
            <a:r>
              <a:rPr lang="en-US" sz="2000" dirty="0"/>
              <a:t>- Less </a:t>
            </a:r>
            <a:r>
              <a:rPr lang="en-US" sz="2000" dirty="0" smtClean="0"/>
              <a:t>experience </a:t>
            </a:r>
            <a:r>
              <a:rPr lang="en-US" sz="2000" dirty="0"/>
              <a:t>(9.0 </a:t>
            </a:r>
            <a:r>
              <a:rPr lang="en-US" sz="2000" dirty="0" smtClean="0"/>
              <a:t>vs.10.6 </a:t>
            </a:r>
            <a:r>
              <a:rPr lang="en-US" sz="2000" dirty="0"/>
              <a:t>years)</a:t>
            </a:r>
          </a:p>
          <a:p>
            <a:pPr marL="0" indent="0">
              <a:buNone/>
            </a:pPr>
            <a:r>
              <a:rPr lang="en-US" sz="2000" dirty="0" smtClean="0"/>
              <a:t>- Younger (38.6 </a:t>
            </a:r>
            <a:r>
              <a:rPr lang="en-US" sz="2000" dirty="0"/>
              <a:t>vs.39.9 </a:t>
            </a:r>
            <a:r>
              <a:rPr lang="en-US" sz="2000" dirty="0" smtClean="0"/>
              <a:t>years)</a:t>
            </a:r>
          </a:p>
          <a:p>
            <a:pPr marL="0" indent="0">
              <a:buNone/>
            </a:pPr>
            <a:r>
              <a:rPr lang="en-US" sz="2000" dirty="0" smtClean="0"/>
              <a:t>- Female (69.6% </a:t>
            </a:r>
            <a:r>
              <a:rPr lang="en-US" sz="2000" dirty="0"/>
              <a:t>vs</a:t>
            </a:r>
            <a:r>
              <a:rPr lang="en-US" sz="2000" dirty="0" smtClean="0"/>
              <a:t>. 65.6% female)</a:t>
            </a:r>
          </a:p>
          <a:p>
            <a:pPr marL="0" indent="0">
              <a:buNone/>
            </a:pPr>
            <a:endParaRPr lang="en-US" sz="2000" dirty="0" smtClean="0"/>
          </a:p>
          <a:p>
            <a:pPr marL="0" indent="0">
              <a:buNone/>
            </a:pPr>
            <a:endParaRPr lang="en-US" sz="2000" dirty="0"/>
          </a:p>
        </p:txBody>
      </p:sp>
      <p:sp>
        <p:nvSpPr>
          <p:cNvPr id="4" name="TextBox 3"/>
          <p:cNvSpPr txBox="1"/>
          <p:nvPr/>
        </p:nvSpPr>
        <p:spPr>
          <a:xfrm>
            <a:off x="622300" y="3340099"/>
            <a:ext cx="7950200" cy="3477875"/>
          </a:xfrm>
          <a:prstGeom prst="rect">
            <a:avLst/>
          </a:prstGeom>
          <a:noFill/>
        </p:spPr>
        <p:txBody>
          <a:bodyPr wrap="square" numCol="2" rtlCol="0">
            <a:spAutoFit/>
          </a:bodyPr>
          <a:lstStyle/>
          <a:p>
            <a:pPr marL="0" indent="0">
              <a:buNone/>
            </a:pPr>
            <a:r>
              <a:rPr lang="en-US" sz="2000" b="1" dirty="0">
                <a:solidFill>
                  <a:srgbClr val="032842"/>
                </a:solidFill>
                <a:latin typeface="Arial" panose="020B0604020202020204" pitchFamily="34" charset="0"/>
                <a:cs typeface="Arial" panose="020B0604020202020204" pitchFamily="34" charset="0"/>
              </a:rPr>
              <a:t>Changed Specialty</a:t>
            </a:r>
          </a:p>
          <a:p>
            <a:pPr marL="0" indent="0">
              <a:buNone/>
            </a:pPr>
            <a:r>
              <a:rPr lang="en-US" sz="2000" dirty="0">
                <a:solidFill>
                  <a:srgbClr val="032842"/>
                </a:solidFill>
                <a:latin typeface="Arial" panose="020B0604020202020204" pitchFamily="34" charset="0"/>
                <a:cs typeface="Arial" panose="020B0604020202020204" pitchFamily="34" charset="0"/>
              </a:rPr>
              <a:t>- Less </a:t>
            </a:r>
            <a:r>
              <a:rPr lang="en-US" sz="2000" dirty="0" smtClean="0">
                <a:solidFill>
                  <a:srgbClr val="032842"/>
                </a:solidFill>
                <a:latin typeface="Arial" panose="020B0604020202020204" pitchFamily="34" charset="0"/>
                <a:cs typeface="Arial" panose="020B0604020202020204" pitchFamily="34" charset="0"/>
              </a:rPr>
              <a:t>experience </a:t>
            </a:r>
            <a:r>
              <a:rPr lang="en-US" sz="2000" dirty="0">
                <a:solidFill>
                  <a:srgbClr val="032842"/>
                </a:solidFill>
                <a:latin typeface="Arial" panose="020B0604020202020204" pitchFamily="34" charset="0"/>
                <a:cs typeface="Arial" panose="020B0604020202020204" pitchFamily="34" charset="0"/>
              </a:rPr>
              <a:t>(7.5 </a:t>
            </a:r>
            <a:r>
              <a:rPr lang="en-US" sz="2000" dirty="0"/>
              <a:t>vs.</a:t>
            </a:r>
            <a:r>
              <a:rPr lang="en-US" sz="2000" dirty="0" smtClean="0">
                <a:solidFill>
                  <a:srgbClr val="032842"/>
                </a:solidFill>
                <a:latin typeface="Arial" panose="020B0604020202020204" pitchFamily="34" charset="0"/>
                <a:cs typeface="Arial" panose="020B0604020202020204" pitchFamily="34" charset="0"/>
              </a:rPr>
              <a:t>10.5 </a:t>
            </a:r>
            <a:r>
              <a:rPr lang="en-US" sz="2000" dirty="0">
                <a:solidFill>
                  <a:srgbClr val="032842"/>
                </a:solidFill>
                <a:latin typeface="Arial" panose="020B0604020202020204" pitchFamily="34" charset="0"/>
                <a:cs typeface="Arial" panose="020B0604020202020204" pitchFamily="34" charset="0"/>
              </a:rPr>
              <a:t>years) </a:t>
            </a:r>
          </a:p>
          <a:p>
            <a:pPr marL="0" indent="0">
              <a:buNone/>
            </a:pPr>
            <a:r>
              <a:rPr lang="en-US" sz="2000" dirty="0">
                <a:solidFill>
                  <a:srgbClr val="032842"/>
                </a:solidFill>
                <a:latin typeface="Arial" panose="020B0604020202020204" pitchFamily="34" charset="0"/>
                <a:cs typeface="Arial" panose="020B0604020202020204" pitchFamily="34" charset="0"/>
              </a:rPr>
              <a:t>- Younger (37.1 </a:t>
            </a:r>
            <a:r>
              <a:rPr lang="en-US" sz="2000" dirty="0" smtClean="0"/>
              <a:t>vs</a:t>
            </a:r>
            <a:r>
              <a:rPr lang="en-US" sz="2000" dirty="0"/>
              <a:t>.</a:t>
            </a:r>
            <a:r>
              <a:rPr lang="en-US" sz="2000" dirty="0" smtClean="0">
                <a:solidFill>
                  <a:srgbClr val="032842"/>
                </a:solidFill>
                <a:latin typeface="Arial" panose="020B0604020202020204" pitchFamily="34" charset="0"/>
                <a:cs typeface="Arial" panose="020B0604020202020204" pitchFamily="34" charset="0"/>
              </a:rPr>
              <a:t> </a:t>
            </a:r>
            <a:r>
              <a:rPr lang="en-US" sz="2000" dirty="0">
                <a:solidFill>
                  <a:srgbClr val="032842"/>
                </a:solidFill>
                <a:latin typeface="Arial" panose="020B0604020202020204" pitchFamily="34" charset="0"/>
                <a:cs typeface="Arial" panose="020B0604020202020204" pitchFamily="34" charset="0"/>
              </a:rPr>
              <a:t>39.9 years)</a:t>
            </a:r>
          </a:p>
          <a:p>
            <a:pPr marL="0" indent="0">
              <a:buNone/>
            </a:pPr>
            <a:r>
              <a:rPr lang="en-US" sz="2000" dirty="0">
                <a:solidFill>
                  <a:srgbClr val="032842"/>
                </a:solidFill>
                <a:latin typeface="Arial" panose="020B0604020202020204" pitchFamily="34" charset="0"/>
                <a:cs typeface="Arial" panose="020B0604020202020204" pitchFamily="34" charset="0"/>
              </a:rPr>
              <a:t>- Female (72.8% </a:t>
            </a:r>
            <a:r>
              <a:rPr lang="en-US" sz="2000" dirty="0"/>
              <a:t>vs</a:t>
            </a:r>
            <a:r>
              <a:rPr lang="en-US" sz="2000" dirty="0" smtClean="0"/>
              <a:t>. </a:t>
            </a:r>
            <a:r>
              <a:rPr lang="en-US" sz="2000" dirty="0" smtClean="0">
                <a:solidFill>
                  <a:srgbClr val="032842"/>
                </a:solidFill>
                <a:latin typeface="Arial" panose="020B0604020202020204" pitchFamily="34" charset="0"/>
                <a:cs typeface="Arial" panose="020B0604020202020204" pitchFamily="34" charset="0"/>
              </a:rPr>
              <a:t>65.9</a:t>
            </a:r>
            <a:r>
              <a:rPr lang="en-US" sz="2000" dirty="0">
                <a:solidFill>
                  <a:srgbClr val="032842"/>
                </a:solidFill>
                <a:latin typeface="Arial" panose="020B0604020202020204" pitchFamily="34" charset="0"/>
                <a:cs typeface="Arial" panose="020B0604020202020204" pitchFamily="34" charset="0"/>
              </a:rPr>
              <a:t>%)</a:t>
            </a:r>
          </a:p>
          <a:p>
            <a:pPr marL="0" indent="0">
              <a:buNone/>
            </a:pPr>
            <a:endParaRPr lang="en-US" sz="2000" dirty="0">
              <a:solidFill>
                <a:srgbClr val="032842"/>
              </a:solidFill>
              <a:latin typeface="Arial" panose="020B0604020202020204" pitchFamily="34" charset="0"/>
              <a:cs typeface="Arial" panose="020B0604020202020204" pitchFamily="34" charset="0"/>
            </a:endParaRPr>
          </a:p>
          <a:p>
            <a:pPr marL="0" indent="0">
              <a:buNone/>
            </a:pPr>
            <a:r>
              <a:rPr lang="en-US" sz="2000" b="1" dirty="0">
                <a:solidFill>
                  <a:srgbClr val="032842"/>
                </a:solidFill>
                <a:latin typeface="Arial" panose="020B0604020202020204" pitchFamily="34" charset="0"/>
                <a:cs typeface="Arial" panose="020B0604020202020204" pitchFamily="34" charset="0"/>
              </a:rPr>
              <a:t>Changed Role</a:t>
            </a:r>
          </a:p>
          <a:p>
            <a:pPr marL="0" indent="0">
              <a:buNone/>
            </a:pPr>
            <a:r>
              <a:rPr lang="en-US" sz="2000" dirty="0">
                <a:solidFill>
                  <a:srgbClr val="032842"/>
                </a:solidFill>
                <a:latin typeface="Arial" panose="020B0604020202020204" pitchFamily="34" charset="0"/>
                <a:cs typeface="Arial" panose="020B0604020202020204" pitchFamily="34" charset="0"/>
              </a:rPr>
              <a:t>- Less </a:t>
            </a:r>
            <a:r>
              <a:rPr lang="en-US" sz="2000" dirty="0" smtClean="0">
                <a:solidFill>
                  <a:srgbClr val="032842"/>
                </a:solidFill>
                <a:latin typeface="Arial" panose="020B0604020202020204" pitchFamily="34" charset="0"/>
                <a:cs typeface="Arial" panose="020B0604020202020204" pitchFamily="34" charset="0"/>
              </a:rPr>
              <a:t>experience </a:t>
            </a:r>
            <a:r>
              <a:rPr lang="en-US" sz="2000" dirty="0">
                <a:solidFill>
                  <a:srgbClr val="032842"/>
                </a:solidFill>
                <a:latin typeface="Arial" panose="020B0604020202020204" pitchFamily="34" charset="0"/>
                <a:cs typeface="Arial" panose="020B0604020202020204" pitchFamily="34" charset="0"/>
              </a:rPr>
              <a:t>(9.0 </a:t>
            </a:r>
            <a:r>
              <a:rPr lang="en-US" sz="2000" dirty="0"/>
              <a:t>vs.</a:t>
            </a:r>
            <a:r>
              <a:rPr lang="en-US" sz="2000" dirty="0" smtClean="0">
                <a:solidFill>
                  <a:srgbClr val="032842"/>
                </a:solidFill>
                <a:latin typeface="Arial" panose="020B0604020202020204" pitchFamily="34" charset="0"/>
                <a:cs typeface="Arial" panose="020B0604020202020204" pitchFamily="34" charset="0"/>
              </a:rPr>
              <a:t> </a:t>
            </a:r>
            <a:r>
              <a:rPr lang="en-US" sz="2000" dirty="0">
                <a:solidFill>
                  <a:srgbClr val="032842"/>
                </a:solidFill>
                <a:latin typeface="Arial" panose="020B0604020202020204" pitchFamily="34" charset="0"/>
                <a:cs typeface="Arial" panose="020B0604020202020204" pitchFamily="34" charset="0"/>
              </a:rPr>
              <a:t>10.4 years)</a:t>
            </a:r>
          </a:p>
          <a:p>
            <a:pPr marL="0" indent="0">
              <a:buNone/>
            </a:pPr>
            <a:endParaRPr lang="en-US" sz="2000" dirty="0">
              <a:solidFill>
                <a:srgbClr val="032842"/>
              </a:solidFill>
              <a:latin typeface="Arial" panose="020B0604020202020204" pitchFamily="34" charset="0"/>
              <a:cs typeface="Arial" panose="020B0604020202020204" pitchFamily="34" charset="0"/>
            </a:endParaRPr>
          </a:p>
          <a:p>
            <a:pPr marL="0" indent="0">
              <a:buNone/>
            </a:pPr>
            <a:endParaRPr lang="en-US" sz="2000" b="1" dirty="0" smtClean="0">
              <a:solidFill>
                <a:srgbClr val="032842"/>
              </a:solidFill>
              <a:latin typeface="Arial" panose="020B0604020202020204" pitchFamily="34" charset="0"/>
              <a:cs typeface="Arial" panose="020B0604020202020204" pitchFamily="34" charset="0"/>
            </a:endParaRPr>
          </a:p>
          <a:p>
            <a:pPr marL="0" indent="0">
              <a:buNone/>
            </a:pPr>
            <a:r>
              <a:rPr lang="en-US" sz="2000" b="1" dirty="0" smtClean="0">
                <a:solidFill>
                  <a:srgbClr val="032842"/>
                </a:solidFill>
                <a:latin typeface="Arial" panose="020B0604020202020204" pitchFamily="34" charset="0"/>
                <a:cs typeface="Arial" panose="020B0604020202020204" pitchFamily="34" charset="0"/>
              </a:rPr>
              <a:t>Changed </a:t>
            </a:r>
            <a:r>
              <a:rPr lang="en-US" sz="2000" b="1" dirty="0">
                <a:solidFill>
                  <a:srgbClr val="032842"/>
                </a:solidFill>
                <a:latin typeface="Arial" panose="020B0604020202020204" pitchFamily="34" charset="0"/>
                <a:cs typeface="Arial" panose="020B0604020202020204" pitchFamily="34" charset="0"/>
              </a:rPr>
              <a:t>Employer</a:t>
            </a:r>
          </a:p>
          <a:p>
            <a:pPr marL="0" indent="0">
              <a:buNone/>
            </a:pPr>
            <a:r>
              <a:rPr lang="en-US" sz="2000" dirty="0">
                <a:solidFill>
                  <a:srgbClr val="032842"/>
                </a:solidFill>
                <a:latin typeface="Arial" panose="020B0604020202020204" pitchFamily="34" charset="0"/>
                <a:cs typeface="Arial" panose="020B0604020202020204" pitchFamily="34" charset="0"/>
              </a:rPr>
              <a:t>- Less </a:t>
            </a:r>
            <a:r>
              <a:rPr lang="en-US" sz="2000" dirty="0" smtClean="0">
                <a:solidFill>
                  <a:srgbClr val="032842"/>
                </a:solidFill>
                <a:latin typeface="Arial" panose="020B0604020202020204" pitchFamily="34" charset="0"/>
                <a:cs typeface="Arial" panose="020B0604020202020204" pitchFamily="34" charset="0"/>
              </a:rPr>
              <a:t>experience </a:t>
            </a:r>
            <a:r>
              <a:rPr lang="en-US" sz="2000" dirty="0">
                <a:solidFill>
                  <a:srgbClr val="032842"/>
                </a:solidFill>
                <a:latin typeface="Arial" panose="020B0604020202020204" pitchFamily="34" charset="0"/>
                <a:cs typeface="Arial" panose="020B0604020202020204" pitchFamily="34" charset="0"/>
              </a:rPr>
              <a:t>(8.81 </a:t>
            </a:r>
            <a:r>
              <a:rPr lang="en-US" sz="2000" dirty="0"/>
              <a:t>vs.</a:t>
            </a:r>
            <a:r>
              <a:rPr lang="en-US" sz="2000" dirty="0" smtClean="0">
                <a:solidFill>
                  <a:srgbClr val="032842"/>
                </a:solidFill>
                <a:latin typeface="Arial" panose="020B0604020202020204" pitchFamily="34" charset="0"/>
                <a:cs typeface="Arial" panose="020B0604020202020204" pitchFamily="34" charset="0"/>
              </a:rPr>
              <a:t> </a:t>
            </a:r>
            <a:r>
              <a:rPr lang="en-US" sz="2000" dirty="0">
                <a:solidFill>
                  <a:srgbClr val="032842"/>
                </a:solidFill>
                <a:latin typeface="Arial" panose="020B0604020202020204" pitchFamily="34" charset="0"/>
                <a:cs typeface="Arial" panose="020B0604020202020204" pitchFamily="34" charset="0"/>
              </a:rPr>
              <a:t>10.5 years) </a:t>
            </a:r>
          </a:p>
          <a:p>
            <a:pPr marL="0" indent="0">
              <a:buNone/>
            </a:pPr>
            <a:r>
              <a:rPr lang="en-US" sz="2000" dirty="0">
                <a:solidFill>
                  <a:srgbClr val="032842"/>
                </a:solidFill>
                <a:latin typeface="Arial" panose="020B0604020202020204" pitchFamily="34" charset="0"/>
                <a:cs typeface="Arial" panose="020B0604020202020204" pitchFamily="34" charset="0"/>
              </a:rPr>
              <a:t>- Younger (38.5 </a:t>
            </a:r>
            <a:r>
              <a:rPr lang="en-US" sz="2000" dirty="0"/>
              <a:t>vs.</a:t>
            </a:r>
            <a:r>
              <a:rPr lang="en-US" sz="2000" dirty="0" smtClean="0">
                <a:solidFill>
                  <a:srgbClr val="032842"/>
                </a:solidFill>
                <a:latin typeface="Arial" panose="020B0604020202020204" pitchFamily="34" charset="0"/>
                <a:cs typeface="Arial" panose="020B0604020202020204" pitchFamily="34" charset="0"/>
              </a:rPr>
              <a:t> </a:t>
            </a:r>
            <a:r>
              <a:rPr lang="en-US" sz="2000" dirty="0">
                <a:solidFill>
                  <a:srgbClr val="032842"/>
                </a:solidFill>
                <a:latin typeface="Arial" panose="020B0604020202020204" pitchFamily="34" charset="0"/>
                <a:cs typeface="Arial" panose="020B0604020202020204" pitchFamily="34" charset="0"/>
              </a:rPr>
              <a:t>39.9 years)</a:t>
            </a:r>
          </a:p>
          <a:p>
            <a:pPr marL="0" indent="0">
              <a:buNone/>
            </a:pPr>
            <a:endParaRPr lang="en-US" sz="2000" dirty="0" smtClean="0">
              <a:solidFill>
                <a:srgbClr val="032842"/>
              </a:solidFill>
              <a:latin typeface="Arial" panose="020B0604020202020204" pitchFamily="34" charset="0"/>
              <a:cs typeface="Arial" panose="020B0604020202020204" pitchFamily="34" charset="0"/>
            </a:endParaRPr>
          </a:p>
          <a:p>
            <a:pPr marL="0" indent="0">
              <a:buNone/>
            </a:pPr>
            <a:endParaRPr lang="en-US" sz="2000" dirty="0">
              <a:solidFill>
                <a:srgbClr val="032842"/>
              </a:solidFill>
              <a:latin typeface="Arial" panose="020B0604020202020204" pitchFamily="34" charset="0"/>
              <a:cs typeface="Arial" panose="020B0604020202020204" pitchFamily="34" charset="0"/>
            </a:endParaRPr>
          </a:p>
          <a:p>
            <a:pPr marL="0" indent="0">
              <a:buNone/>
            </a:pPr>
            <a:r>
              <a:rPr lang="en-US" sz="2000" b="1" dirty="0" smtClean="0">
                <a:solidFill>
                  <a:srgbClr val="032842"/>
                </a:solidFill>
                <a:latin typeface="Arial" panose="020B0604020202020204" pitchFamily="34" charset="0"/>
                <a:cs typeface="Arial" panose="020B0604020202020204" pitchFamily="34" charset="0"/>
              </a:rPr>
              <a:t>Setting</a:t>
            </a:r>
            <a:endParaRPr lang="en-US" sz="2000" b="1" dirty="0">
              <a:solidFill>
                <a:srgbClr val="032842"/>
              </a:solidFill>
              <a:latin typeface="Arial" panose="020B0604020202020204" pitchFamily="34" charset="0"/>
              <a:cs typeface="Arial" panose="020B0604020202020204" pitchFamily="34" charset="0"/>
            </a:endParaRPr>
          </a:p>
          <a:p>
            <a:pPr marL="0" indent="0">
              <a:buNone/>
            </a:pPr>
            <a:r>
              <a:rPr lang="en-US" sz="2000" dirty="0" smtClean="0">
                <a:solidFill>
                  <a:srgbClr val="032842"/>
                </a:solidFill>
                <a:latin typeface="Arial" panose="020B0604020202020204" pitchFamily="34" charset="0"/>
                <a:cs typeface="Arial" panose="020B0604020202020204" pitchFamily="34" charset="0"/>
              </a:rPr>
              <a:t>- Less experience </a:t>
            </a:r>
            <a:r>
              <a:rPr lang="en-US" sz="2000" dirty="0">
                <a:solidFill>
                  <a:srgbClr val="032842"/>
                </a:solidFill>
                <a:latin typeface="Arial" panose="020B0604020202020204" pitchFamily="34" charset="0"/>
                <a:cs typeface="Arial" panose="020B0604020202020204" pitchFamily="34" charset="0"/>
              </a:rPr>
              <a:t>(8.9 </a:t>
            </a:r>
            <a:r>
              <a:rPr lang="en-US" sz="2000" dirty="0"/>
              <a:t>vs.</a:t>
            </a:r>
            <a:r>
              <a:rPr lang="en-US" sz="2000" dirty="0" smtClean="0">
                <a:solidFill>
                  <a:srgbClr val="032842"/>
                </a:solidFill>
                <a:latin typeface="Arial" panose="020B0604020202020204" pitchFamily="34" charset="0"/>
                <a:cs typeface="Arial" panose="020B0604020202020204" pitchFamily="34" charset="0"/>
              </a:rPr>
              <a:t> </a:t>
            </a:r>
            <a:r>
              <a:rPr lang="en-US" sz="2000" dirty="0">
                <a:solidFill>
                  <a:srgbClr val="032842"/>
                </a:solidFill>
                <a:latin typeface="Arial" panose="020B0604020202020204" pitchFamily="34" charset="0"/>
                <a:cs typeface="Arial" panose="020B0604020202020204" pitchFamily="34" charset="0"/>
              </a:rPr>
              <a:t>10.4 years</a:t>
            </a:r>
            <a:r>
              <a:rPr lang="en-US" sz="2000" dirty="0" smtClean="0">
                <a:solidFill>
                  <a:srgbClr val="032842"/>
                </a:solidFill>
                <a:latin typeface="Arial" panose="020B0604020202020204" pitchFamily="34" charset="0"/>
                <a:cs typeface="Arial" panose="020B0604020202020204" pitchFamily="34" charset="0"/>
              </a:rPr>
              <a:t>)</a:t>
            </a:r>
            <a:endParaRPr lang="en-US" sz="2000" dirty="0">
              <a:solidFill>
                <a:srgbClr val="03284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750"/>
            <a:ext cx="8229600" cy="890588"/>
          </a:xfrm>
        </p:spPr>
        <p:txBody>
          <a:bodyPr/>
          <a:lstStyle/>
          <a:p>
            <a:r>
              <a:rPr lang="en-US" b="1" dirty="0" smtClean="0"/>
              <a:t>Key Finding 4</a:t>
            </a:r>
            <a:br>
              <a:rPr lang="en-US" b="1" dirty="0" smtClean="0"/>
            </a:br>
            <a:r>
              <a:rPr lang="en-US" b="1" dirty="0" smtClean="0"/>
              <a:t>Increased Consultation </a:t>
            </a:r>
            <a:r>
              <a:rPr lang="en-US" b="1" dirty="0" smtClean="0"/>
              <a:t>With </a:t>
            </a:r>
            <a:r>
              <a:rPr lang="en-US" b="1" dirty="0" smtClean="0"/>
              <a:t>Collaborating Physician</a:t>
            </a:r>
            <a:endParaRPr lang="en-US" b="1" dirty="0"/>
          </a:p>
        </p:txBody>
      </p:sp>
      <p:sp>
        <p:nvSpPr>
          <p:cNvPr id="3" name="Content Placeholder 2"/>
          <p:cNvSpPr>
            <a:spLocks noGrp="1"/>
          </p:cNvSpPr>
          <p:nvPr>
            <p:ph idx="1"/>
          </p:nvPr>
        </p:nvSpPr>
        <p:spPr>
          <a:xfrm>
            <a:off x="1485900" y="1600200"/>
            <a:ext cx="7200900" cy="4525963"/>
          </a:xfrm>
        </p:spPr>
        <p:txBody>
          <a:bodyPr/>
          <a:lstStyle/>
          <a:p>
            <a:pPr marL="0" indent="0">
              <a:buNone/>
            </a:pPr>
            <a:endParaRPr lang="en-US" sz="2000" dirty="0" smtClean="0">
              <a:solidFill>
                <a:srgbClr val="FFFF00"/>
              </a:solidFill>
            </a:endParaRPr>
          </a:p>
          <a:p>
            <a:pPr marL="0" indent="0">
              <a:buNone/>
            </a:pPr>
            <a:r>
              <a:rPr lang="en-US" sz="2000" dirty="0" smtClean="0"/>
              <a:t>Percentage of </a:t>
            </a:r>
            <a:r>
              <a:rPr lang="en-US" sz="2000" dirty="0" smtClean="0"/>
              <a:t>time spent consulting with a collaborating physician on a weekly basis</a:t>
            </a:r>
          </a:p>
          <a:p>
            <a:r>
              <a:rPr lang="en-US" sz="2000" dirty="0" smtClean="0"/>
              <a:t>18.4% for those who did not change their specialty</a:t>
            </a:r>
          </a:p>
          <a:p>
            <a:r>
              <a:rPr lang="en-US" sz="2000" dirty="0" smtClean="0"/>
              <a:t>22.4% for those who did </a:t>
            </a:r>
          </a:p>
          <a:p>
            <a:pPr marL="0" indent="0">
              <a:buNone/>
            </a:pPr>
            <a:endParaRPr lang="en-US" sz="2000" dirty="0" smtClean="0"/>
          </a:p>
        </p:txBody>
      </p:sp>
      <p:sp>
        <p:nvSpPr>
          <p:cNvPr id="4" name="Up Arrow 3"/>
          <p:cNvSpPr/>
          <p:nvPr/>
        </p:nvSpPr>
        <p:spPr>
          <a:xfrm>
            <a:off x="571500" y="2120900"/>
            <a:ext cx="914400" cy="1097280"/>
          </a:xfrm>
          <a:prstGeom prst="upArrow">
            <a:avLst/>
          </a:prstGeom>
          <a:gradFill>
            <a:gsLst>
              <a:gs pos="25000">
                <a:srgbClr val="02223F"/>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Finding </a:t>
            </a:r>
            <a:r>
              <a:rPr lang="en-US" b="1" dirty="0" smtClean="0"/>
              <a:t>5</a:t>
            </a:r>
            <a:r>
              <a:rPr lang="en-US" b="1" dirty="0"/>
              <a:t/>
            </a:r>
            <a:br>
              <a:rPr lang="en-US" b="1" dirty="0"/>
            </a:br>
            <a:r>
              <a:rPr lang="en-US" b="1" dirty="0" smtClean="0"/>
              <a:t>Dissatisfaction With Employer</a:t>
            </a:r>
            <a:endParaRPr lang="en-US" b="1" dirty="0"/>
          </a:p>
        </p:txBody>
      </p:sp>
      <p:sp>
        <p:nvSpPr>
          <p:cNvPr id="3" name="Content Placeholder 2"/>
          <p:cNvSpPr>
            <a:spLocks noGrp="1"/>
          </p:cNvSpPr>
          <p:nvPr>
            <p:ph idx="1"/>
          </p:nvPr>
        </p:nvSpPr>
        <p:spPr/>
        <p:txBody>
          <a:bodyPr/>
          <a:lstStyle/>
          <a:p>
            <a:pPr marL="0" indent="0">
              <a:buNone/>
            </a:pPr>
            <a:r>
              <a:rPr lang="en-US" sz="2000" dirty="0" smtClean="0"/>
              <a:t>Across changes in role, employer, setting, and specialty</a:t>
            </a:r>
          </a:p>
          <a:p>
            <a:pPr lvl="2"/>
            <a:r>
              <a:rPr lang="en-US" sz="2000" dirty="0" smtClean="0"/>
              <a:t>MORE PAs who made a change were dissatisfied with their employer </a:t>
            </a:r>
          </a:p>
          <a:p>
            <a:pPr lvl="2"/>
            <a:r>
              <a:rPr lang="en-US" sz="2000" dirty="0" smtClean="0"/>
              <a:t>MORE PAs who made a change were unlikely to recommend their employer to others</a:t>
            </a:r>
          </a:p>
          <a:p>
            <a:pPr lvl="2"/>
            <a:endParaRPr lang="en-US" dirty="0" smtClean="0"/>
          </a:p>
          <a:p>
            <a:pPr marL="0" indent="0">
              <a:buNone/>
            </a:pPr>
            <a:r>
              <a:rPr lang="en-US" sz="2000" dirty="0" smtClean="0"/>
              <a:t>Among those who changed employers, </a:t>
            </a:r>
          </a:p>
          <a:p>
            <a:pPr lvl="2"/>
            <a:r>
              <a:rPr lang="en-US" sz="2000" dirty="0" smtClean="0"/>
              <a:t>FEWER PAs who changed employers were satisfied with their current employer </a:t>
            </a:r>
          </a:p>
          <a:p>
            <a:pPr lvl="2"/>
            <a:r>
              <a:rPr lang="en-US" sz="2000" dirty="0" smtClean="0"/>
              <a:t>FEWER PAs who changed employers indicated that they were somewhat likely to recommend their current employer </a:t>
            </a:r>
          </a:p>
        </p:txBody>
      </p:sp>
      <p:sp>
        <p:nvSpPr>
          <p:cNvPr id="4" name="Up Arrow 3"/>
          <p:cNvSpPr/>
          <p:nvPr/>
        </p:nvSpPr>
        <p:spPr>
          <a:xfrm>
            <a:off x="558800" y="2070100"/>
            <a:ext cx="914400" cy="1097280"/>
          </a:xfrm>
          <a:prstGeom prst="upArrow">
            <a:avLst/>
          </a:prstGeom>
          <a:gradFill>
            <a:gsLst>
              <a:gs pos="25000">
                <a:srgbClr val="02223F"/>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Down Arrow 5"/>
          <p:cNvSpPr/>
          <p:nvPr/>
        </p:nvSpPr>
        <p:spPr>
          <a:xfrm>
            <a:off x="546100" y="4298950"/>
            <a:ext cx="914400" cy="1097280"/>
          </a:xfrm>
          <a:prstGeom prst="downArrow">
            <a:avLst/>
          </a:prstGeom>
          <a:gradFill>
            <a:gsLst>
              <a:gs pos="25000">
                <a:srgbClr val="02223F"/>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Key Finding </a:t>
            </a:r>
            <a:r>
              <a:rPr lang="en-US" b="1" dirty="0" smtClean="0"/>
              <a:t>6</a:t>
            </a:r>
            <a:r>
              <a:rPr lang="en-US" b="1" dirty="0"/>
              <a:t/>
            </a:r>
            <a:br>
              <a:rPr lang="en-US" b="1" dirty="0"/>
            </a:br>
            <a:r>
              <a:rPr lang="en-US" b="1" dirty="0" smtClean="0"/>
              <a:t>Increased Life Stress</a:t>
            </a:r>
            <a:endParaRPr lang="en-US" dirty="0"/>
          </a:p>
        </p:txBody>
      </p:sp>
      <p:sp>
        <p:nvSpPr>
          <p:cNvPr id="3" name="Content Placeholder 2"/>
          <p:cNvSpPr>
            <a:spLocks noGrp="1"/>
          </p:cNvSpPr>
          <p:nvPr>
            <p:ph idx="1"/>
          </p:nvPr>
        </p:nvSpPr>
        <p:spPr>
          <a:xfrm>
            <a:off x="190500" y="1473200"/>
            <a:ext cx="8737600" cy="5080000"/>
          </a:xfrm>
        </p:spPr>
        <p:txBody>
          <a:bodyPr numCol="2"/>
          <a:lstStyle/>
          <a:p>
            <a:pPr marL="0" indent="0">
              <a:buNone/>
            </a:pPr>
            <a:r>
              <a:rPr lang="en-US" sz="2000" b="1" dirty="0" smtClean="0"/>
              <a:t>Changed Role</a:t>
            </a:r>
          </a:p>
          <a:p>
            <a:r>
              <a:rPr lang="en-US" sz="2000" dirty="0" smtClean="0"/>
              <a:t>Greater overall life stress </a:t>
            </a:r>
            <a:endParaRPr lang="en-US" sz="2000" b="1" dirty="0" smtClean="0"/>
          </a:p>
          <a:p>
            <a:pPr marL="0" indent="0">
              <a:buNone/>
            </a:pPr>
            <a:endParaRPr lang="en-US" b="1" dirty="0"/>
          </a:p>
          <a:p>
            <a:pPr marL="0" indent="0">
              <a:buNone/>
            </a:pPr>
            <a:r>
              <a:rPr lang="en-US" sz="2000" b="1" dirty="0" smtClean="0"/>
              <a:t>Changed Employer</a:t>
            </a:r>
          </a:p>
          <a:p>
            <a:r>
              <a:rPr lang="en-US" sz="2000" dirty="0" smtClean="0"/>
              <a:t>Spend too many hours at work </a:t>
            </a:r>
          </a:p>
          <a:p>
            <a:r>
              <a:rPr lang="en-US" sz="2000" dirty="0" smtClean="0"/>
              <a:t>Increased patient load due to ACA</a:t>
            </a:r>
          </a:p>
          <a:p>
            <a:r>
              <a:rPr lang="en-US" sz="2000" dirty="0" smtClean="0"/>
              <a:t>Difficult employer </a:t>
            </a:r>
            <a:endParaRPr lang="en-US" sz="2000" b="1" dirty="0" smtClean="0"/>
          </a:p>
          <a:p>
            <a:pPr marL="0" indent="0">
              <a:buNone/>
            </a:pPr>
            <a:endParaRPr lang="en-US" b="1" dirty="0" smtClean="0"/>
          </a:p>
          <a:p>
            <a:pPr marL="0" indent="0">
              <a:buNone/>
            </a:pPr>
            <a:r>
              <a:rPr lang="en-US" sz="2000" b="1" dirty="0"/>
              <a:t>Changed Specialty</a:t>
            </a:r>
          </a:p>
          <a:p>
            <a:r>
              <a:rPr lang="en-US" sz="2000" dirty="0"/>
              <a:t>Spend too many hours at work</a:t>
            </a:r>
          </a:p>
          <a:p>
            <a:pPr marL="0" indent="0">
              <a:buNone/>
            </a:pPr>
            <a:endParaRPr lang="en-US" sz="2000" b="1" dirty="0"/>
          </a:p>
          <a:p>
            <a:pPr marL="0" indent="0">
              <a:buNone/>
            </a:pPr>
            <a:endParaRPr lang="en-US" sz="2000" b="1" dirty="0" smtClean="0"/>
          </a:p>
          <a:p>
            <a:pPr marL="0" indent="0">
              <a:buNone/>
            </a:pPr>
            <a:endParaRPr lang="en-US" sz="2000" b="1" dirty="0" smtClean="0"/>
          </a:p>
          <a:p>
            <a:pPr marL="0" indent="0">
              <a:buNone/>
            </a:pPr>
            <a:endParaRPr lang="en-US" sz="2000" b="1" dirty="0"/>
          </a:p>
          <a:p>
            <a:pPr marL="0" indent="0">
              <a:buNone/>
            </a:pPr>
            <a:r>
              <a:rPr lang="en-US" sz="2000" b="1" dirty="0" smtClean="0"/>
              <a:t>Changed Setting</a:t>
            </a:r>
          </a:p>
          <a:p>
            <a:r>
              <a:rPr lang="en-US" sz="2000" dirty="0" smtClean="0"/>
              <a:t>Low sense of personal accomplishment </a:t>
            </a:r>
          </a:p>
          <a:p>
            <a:r>
              <a:rPr lang="en-US" sz="2000" dirty="0" smtClean="0"/>
              <a:t>Spend </a:t>
            </a:r>
            <a:r>
              <a:rPr lang="en-US" sz="2000" dirty="0"/>
              <a:t>too many hours at </a:t>
            </a:r>
            <a:r>
              <a:rPr lang="en-US" sz="2000" dirty="0" smtClean="0"/>
              <a:t>work</a:t>
            </a:r>
          </a:p>
          <a:p>
            <a:r>
              <a:rPr lang="en-US" sz="2000" dirty="0" smtClean="0"/>
              <a:t>Increased </a:t>
            </a:r>
            <a:r>
              <a:rPr lang="en-US" sz="2000" dirty="0"/>
              <a:t>patient load due to ACA </a:t>
            </a:r>
          </a:p>
          <a:p>
            <a:r>
              <a:rPr lang="en-US" sz="2000" dirty="0" smtClean="0"/>
              <a:t>Feeling like a cog in the wheel </a:t>
            </a:r>
          </a:p>
          <a:p>
            <a:r>
              <a:rPr lang="en-US" sz="2000" dirty="0" smtClean="0"/>
              <a:t>Lack of professional fulfillment </a:t>
            </a:r>
          </a:p>
          <a:p>
            <a:r>
              <a:rPr lang="en-US" sz="2000" dirty="0" smtClean="0"/>
              <a:t>Inability to provide patients with the quality care they need </a:t>
            </a:r>
          </a:p>
          <a:p>
            <a:r>
              <a:rPr lang="en-US" sz="2000" dirty="0"/>
              <a:t>Difficult </a:t>
            </a:r>
            <a:r>
              <a:rPr lang="en-US" sz="2000" dirty="0" smtClean="0"/>
              <a:t>employer </a:t>
            </a:r>
          </a:p>
          <a:p>
            <a:pPr marL="0" indent="0">
              <a:buNone/>
            </a:pPr>
            <a:endParaRPr lang="en-US" b="1"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6848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AAPA_Template_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AAPA_Template_2016</Template>
  <TotalTime>832</TotalTime>
  <Words>1066</Words>
  <Application>Microsoft Office PowerPoint</Application>
  <PresentationFormat>On-screen Show (4:3)</PresentationFormat>
  <Paragraphs>175</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AAPA_Template_2016</vt:lpstr>
      <vt:lpstr>PA Use of Flexibility in Specialty, Role, Employer, and Setting Choice</vt:lpstr>
      <vt:lpstr>Background</vt:lpstr>
      <vt:lpstr>Methodology</vt:lpstr>
      <vt:lpstr>Key Finding 1 Overall Changes</vt:lpstr>
      <vt:lpstr>Key Finding 2 Top 5 Reasons PAs Change Their Specialty</vt:lpstr>
      <vt:lpstr>Key Finding 3  Who Is Making Changes?</vt:lpstr>
      <vt:lpstr>Key Finding 4 Increased Consultation With Collaborating Physician</vt:lpstr>
      <vt:lpstr>Key Finding 5 Dissatisfaction With Employer</vt:lpstr>
      <vt:lpstr>Key Finding 6 Increased Life Stress</vt:lpstr>
      <vt:lpstr>Key Findings 7 Patterns of Specialty Change</vt:lpstr>
      <vt:lpstr>Summary</vt:lpstr>
      <vt:lpstr>Implications</vt:lpstr>
      <vt:lpstr>Future Research</vt:lpstr>
      <vt:lpstr>Questions?</vt:lpstr>
    </vt:vector>
  </TitlesOfParts>
  <Company>AAPA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McCall</dc:creator>
  <cp:lastModifiedBy>Noel Smith</cp:lastModifiedBy>
  <cp:revision>94</cp:revision>
  <dcterms:created xsi:type="dcterms:W3CDTF">2017-02-01T17:56:18Z</dcterms:created>
  <dcterms:modified xsi:type="dcterms:W3CDTF">2017-05-08T13:46:08Z</dcterms:modified>
</cp:coreProperties>
</file>