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912" r:id="rId3"/>
    <p:sldId id="911" r:id="rId4"/>
    <p:sldId id="904" r:id="rId5"/>
    <p:sldId id="1078" r:id="rId6"/>
    <p:sldId id="1085" r:id="rId7"/>
    <p:sldId id="1087" r:id="rId8"/>
    <p:sldId id="905" r:id="rId9"/>
    <p:sldId id="913" r:id="rId10"/>
    <p:sldId id="91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erlyn Celone" initials="SC" lastIdx="2" clrIdx="6">
    <p:extLst>
      <p:ext uri="{19B8F6BF-5375-455C-9EA6-DF929625EA0E}">
        <p15:presenceInfo xmlns:p15="http://schemas.microsoft.com/office/powerpoint/2012/main" userId="842036753661f29d" providerId="Windows Live"/>
      </p:ext>
    </p:extLst>
  </p:cmAuthor>
  <p:cmAuthor id="1" name="Sherlyn Celone-Arnold" initials="SC" lastIdx="24" clrIdx="0">
    <p:extLst>
      <p:ext uri="{19B8F6BF-5375-455C-9EA6-DF929625EA0E}">
        <p15:presenceInfo xmlns:p15="http://schemas.microsoft.com/office/powerpoint/2012/main" userId="Sherlyn Celone-Arnold" providerId="None"/>
      </p:ext>
    </p:extLst>
  </p:cmAuthor>
  <p:cmAuthor id="8" name="Amy Ingersoll" initials="AI [2]" lastIdx="3" clrIdx="7">
    <p:extLst>
      <p:ext uri="{19B8F6BF-5375-455C-9EA6-DF929625EA0E}">
        <p15:presenceInfo xmlns:p15="http://schemas.microsoft.com/office/powerpoint/2012/main" userId="281a1896bae9acdf" providerId="Windows Live"/>
      </p:ext>
    </p:extLst>
  </p:cmAuthor>
  <p:cmAuthor id="2" name="Sean M. Hayes" initials="SMH" lastIdx="12" clrIdx="1">
    <p:extLst>
      <p:ext uri="{19B8F6BF-5375-455C-9EA6-DF929625EA0E}">
        <p15:presenceInfo xmlns:p15="http://schemas.microsoft.com/office/powerpoint/2012/main" userId="Sean M. Hayes" providerId="None"/>
      </p:ext>
    </p:extLst>
  </p:cmAuthor>
  <p:cmAuthor id="3" name="Stephanie Breslan" initials="SB" lastIdx="1" clrIdx="2">
    <p:extLst>
      <p:ext uri="{19B8F6BF-5375-455C-9EA6-DF929625EA0E}">
        <p15:presenceInfo xmlns:p15="http://schemas.microsoft.com/office/powerpoint/2012/main" userId="Stephanie Breslan" providerId="None"/>
      </p:ext>
    </p:extLst>
  </p:cmAuthor>
  <p:cmAuthor id="4" name="Dave DePalma" initials="DD" lastIdx="17" clrIdx="3">
    <p:extLst>
      <p:ext uri="{19B8F6BF-5375-455C-9EA6-DF929625EA0E}">
        <p15:presenceInfo xmlns:p15="http://schemas.microsoft.com/office/powerpoint/2012/main" userId="93e001226021bcd7" providerId="Windows Live"/>
      </p:ext>
    </p:extLst>
  </p:cmAuthor>
  <p:cmAuthor id="5" name="Amy Ingersoll" initials="AI" lastIdx="2" clrIdx="4">
    <p:extLst>
      <p:ext uri="{19B8F6BF-5375-455C-9EA6-DF929625EA0E}">
        <p15:presenceInfo xmlns:p15="http://schemas.microsoft.com/office/powerpoint/2012/main" userId="qbgpKeGCxgKW6JcQsI4zSdnyMgctTDvgsj0duHeGqFY=" providerId="None"/>
      </p:ext>
    </p:extLst>
  </p:cmAuthor>
  <p:cmAuthor id="6" name="Angie Golden" initials="AG" lastIdx="2" clrIdx="5">
    <p:extLst>
      <p:ext uri="{19B8F6BF-5375-455C-9EA6-DF929625EA0E}">
        <p15:presenceInfo xmlns:p15="http://schemas.microsoft.com/office/powerpoint/2012/main" userId="c91bb0c426b7d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E5F6"/>
    <a:srgbClr val="DBE8F6"/>
    <a:srgbClr val="E0E6F6"/>
    <a:srgbClr val="D8E3F6"/>
    <a:srgbClr val="D4E3F6"/>
    <a:srgbClr val="C8D8EC"/>
    <a:srgbClr val="BBC9DA"/>
    <a:srgbClr val="C6D0DA"/>
    <a:srgbClr val="6E9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063E4-68EE-44F9-96C7-85C453C4BCC9}" v="41" dt="2021-10-11T22:09:46.518"/>
  </p1510:revLst>
</p1510:revInfo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76034"/>
  </p:normalViewPr>
  <p:slideViewPr>
    <p:cSldViewPr snapToGrid="0" snapToObjects="1" showGuides="1">
      <p:cViewPr varScale="1">
        <p:scale>
          <a:sx n="144" d="100"/>
          <a:sy n="144" d="100"/>
        </p:scale>
        <p:origin x="120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69" d="100"/>
          <a:sy n="169" d="100"/>
        </p:scale>
        <p:origin x="56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Ingersoll" userId="qbgpKeGCxgKW6JcQsI4zSdnyMgctTDvgsj0duHeGqFY=" providerId="None" clId="Web-{B79063E4-68EE-44F9-96C7-85C453C4BCC9}"/>
    <pc:docChg chg="modSld">
      <pc:chgData name="Amy Ingersoll" userId="qbgpKeGCxgKW6JcQsI4zSdnyMgctTDvgsj0duHeGqFY=" providerId="None" clId="Web-{B79063E4-68EE-44F9-96C7-85C453C4BCC9}" dt="2021-10-11T22:09:46.518" v="25" actId="20577"/>
      <pc:docMkLst>
        <pc:docMk/>
      </pc:docMkLst>
      <pc:sldChg chg="modSp">
        <pc:chgData name="Amy Ingersoll" userId="qbgpKeGCxgKW6JcQsI4zSdnyMgctTDvgsj0duHeGqFY=" providerId="None" clId="Web-{B79063E4-68EE-44F9-96C7-85C453C4BCC9}" dt="2021-10-11T22:09:46.518" v="25" actId="20577"/>
        <pc:sldMkLst>
          <pc:docMk/>
          <pc:sldMk cId="983924897" sldId="918"/>
        </pc:sldMkLst>
        <pc:spChg chg="mod">
          <ac:chgData name="Amy Ingersoll" userId="qbgpKeGCxgKW6JcQsI4zSdnyMgctTDvgsj0duHeGqFY=" providerId="None" clId="Web-{B79063E4-68EE-44F9-96C7-85C453C4BCC9}" dt="2021-10-11T22:09:46.518" v="25" actId="20577"/>
          <ac:spMkLst>
            <pc:docMk/>
            <pc:sldMk cId="983924897" sldId="918"/>
            <ac:spMk id="6" creationId="{B7DC4730-1C29-0740-B6C4-C4BA06C3BDEF}"/>
          </ac:spMkLst>
        </pc:spChg>
      </pc:sldChg>
      <pc:sldChg chg="modSp">
        <pc:chgData name="Amy Ingersoll" userId="qbgpKeGCxgKW6JcQsI4zSdnyMgctTDvgsj0duHeGqFY=" providerId="None" clId="Web-{B79063E4-68EE-44F9-96C7-85C453C4BCC9}" dt="2021-10-11T22:06:15.190" v="16" actId="20577"/>
        <pc:sldMkLst>
          <pc:docMk/>
          <pc:sldMk cId="2914818121" sldId="1085"/>
        </pc:sldMkLst>
        <pc:spChg chg="mod">
          <ac:chgData name="Amy Ingersoll" userId="qbgpKeGCxgKW6JcQsI4zSdnyMgctTDvgsj0duHeGqFY=" providerId="None" clId="Web-{B79063E4-68EE-44F9-96C7-85C453C4BCC9}" dt="2021-10-11T22:06:15.190" v="16" actId="20577"/>
          <ac:spMkLst>
            <pc:docMk/>
            <pc:sldMk cId="2914818121" sldId="1085"/>
            <ac:spMk id="7" creationId="{77E14836-19A4-3042-9BF3-C926197BC1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9D808B-F0E2-6642-A5B1-E431E5943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For Educational Use Only - Module 7 Coaching Webinar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C283F-4C54-734F-91F4-40E93621E9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6225-58BC-5F46-8ECB-F99F1037F842}" type="datetime1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7D5D0-FD2D-F441-9BEC-750D34E32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2020 AAPA, TOS, ILP.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40C27-DDA0-5243-9351-971E3EE93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0D456-E536-8C4C-A048-96EBE80B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663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1:17:2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24575,'0'18'0,"0"-3"0,0-1 0,0 0 0,0 6 0,0-6 0,0 10 0,0-13 0,0 13 0,0-3 0,0 0 0,0 4 0,0-11 0,0 5 0,0 1 0,0 1 0,0 4 0,0-6 0,0 1 0,0-1 0,0-4 0,0 3 0,0-3 0,0 0 0,0 3 0,0-8 0,0 8 0,0-8 0,0 4 0,0-5 0,0-1 0,0 5 0,0-3 0,0 3 0,0-5 0,0 1 0,0 0 0,0-1 0,0 1 0,0-1 0,0 0 0,0 1 0,0-1 0,0 1 0,0-1 0,0 1 0,0 0 0,0 4 0,0 1 0,0 1 0,0-2 0,0-5 0,0 1 0,0 0 0,0 0 0,0-1 0,0 1 0,-3-9 0,-7-6 0,-5-8 0,0-1 0,-3-3 0,3 3 0,-4-5 0,-1 0 0,5 6 0,1-5 0,0 9 0,4-4 0,0 4 0,2 2 0,3 3 0,0-3 0,-3 3 0,7-4 0,1 8 0,5 2 0,0 8 0,2-4 0,-2 3 0,4-3 0,0 3 0,0 1 0,-4 0 0,2 0 0,-2-1 0,4 1 0,0 0 0,-1 0 0,1 0 0,-4-1 0,3 1 0,-3 0 0,4 0 0,-1-4 0,1 2 0,0-2 0,0 0 0,-1 3 0,1-3 0,0 3 0,0-3 0,-1 3 0,1-7 0,0 3 0,-1-4 0,1 0 0,-5-7 0,3 1 0,-1-10 0,7 1 0,-3 0 0,8 1 0,-7 0 0,2 8 0,-3-7 0,-2 12 0,-3-7 0,3 7 0,-3-3 0,-1 1 0,0-2 0,-4-3 0,0 0 0,0-1 0,0 1 0,4-1 0,-3 0 0,7 0 0,-8 1 0,8-1 0,-7 0 0,7 0 0,-3 4 0,0-3 0,3 7 0,-4-3 0,5 4 0,-5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1:17:34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24575,'0'18'0,"0"-3"0,0-1 0,0 0 0,0 6 0,0-6 0,0 10 0,0-13 0,0 13 0,0-3 0,0 0 0,0 4 0,0-11 0,0 5 0,0 1 0,0 1 0,0 4 0,0-6 0,0 1 0,0-1 0,0-4 0,0 3 0,0-3 0,0 0 0,0 3 0,0-8 0,0 8 0,0-8 0,0 4 0,0-5 0,0-1 0,0 5 0,0-3 0,0 3 0,0-5 0,0 1 0,0 0 0,0-1 0,0 1 0,0-1 0,0 0 0,0 1 0,0-1 0,0 1 0,0-1 0,0 1 0,0 0 0,0 4 0,0 1 0,0 1 0,0-2 0,0-5 0,0 1 0,0 0 0,0 0 0,0-1 0,0 1 0,-3-9 0,-7-6 0,-5-8 0,0-1 0,-3-3 0,3 3 0,-4-5 0,-1 0 0,5 6 0,1-5 0,0 9 0,4-4 0,0 4 0,2 2 0,3 3 0,0-3 0,-3 3 0,7-4 0,1 8 0,5 2 0,0 8 0,2-4 0,-2 3 0,4-3 0,0 3 0,0 1 0,-4 0 0,2 0 0,-2-1 0,4 1 0,0 0 0,-1 0 0,1 0 0,-4-1 0,3 1 0,-3 0 0,4 0 0,-1-4 0,1 2 0,0-2 0,0 0 0,-1 3 0,1-3 0,0 3 0,0-3 0,-1 3 0,1-7 0,0 3 0,-1-4 0,1 0 0,-5-7 0,3 1 0,-1-10 0,7 1 0,-3 0 0,8 1 0,-7 0 0,2 8 0,-3-7 0,-2 12 0,-3-7 0,3 7 0,-3-3 0,-1 1 0,0-2 0,-4-3 0,0 0 0,0-1 0,0 1 0,4-1 0,-3 0 0,7 0 0,-8 1 0,8-1 0,-7 0 0,7 0 0,-3 4 0,0-3 0,3 7 0,-4-3 0,5 4 0,-5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1:17:49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24575,'0'18'0,"0"-3"0,0-1 0,0 0 0,0 6 0,0-6 0,0 10 0,0-13 0,0 13 0,0-3 0,0 0 0,0 4 0,0-11 0,0 5 0,0 1 0,0 1 0,0 4 0,0-6 0,0 1 0,0-1 0,0-4 0,0 3 0,0-3 0,0 0 0,0 3 0,0-8 0,0 8 0,0-8 0,0 4 0,0-5 0,0-1 0,0 5 0,0-3 0,0 3 0,0-5 0,0 1 0,0 0 0,0-1 0,0 1 0,0-1 0,0 0 0,0 1 0,0-1 0,0 1 0,0-1 0,0 1 0,0 0 0,0 4 0,0 1 0,0 1 0,0-2 0,0-5 0,0 1 0,0 0 0,0 0 0,0-1 0,0 1 0,-3-9 0,-7-6 0,-5-8 0,0-1 0,-3-3 0,3 3 0,-4-5 0,-1 0 0,5 6 0,1-5 0,0 9 0,4-4 0,0 4 0,2 2 0,3 3 0,0-3 0,-3 3 0,7-4 0,1 8 0,5 2 0,0 8 0,2-4 0,-2 3 0,4-3 0,0 3 0,0 1 0,-4 0 0,2 0 0,-2-1 0,4 1 0,0 0 0,-1 0 0,1 0 0,-4-1 0,3 1 0,-3 0 0,4 0 0,-1-4 0,1 2 0,0-2 0,0 0 0,-1 3 0,1-3 0,0 3 0,0-3 0,-1 3 0,1-7 0,0 3 0,-1-4 0,1 0 0,-5-7 0,3 1 0,-1-10 0,7 1 0,-3 0 0,8 1 0,-7 0 0,2 8 0,-3-7 0,-2 12 0,-3-7 0,3 7 0,-3-3 0,-1 1 0,0-2 0,-4-3 0,0 0 0,0-1 0,0 1 0,4-1 0,-3 0 0,7 0 0,-8 1 0,8-1 0,-7 0 0,7 0 0,-3 4 0,0-3 0,3 7 0,-4-3 0,5 4 0,-5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For Educational Use Only - Module 7 Coaching Webinar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707E-8A83-7249-86ED-BB93BB92BD8E}" type="datetime1">
              <a:rPr lang="en-US" smtClean="0"/>
              <a:t>10/20/21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0DA6-07EA-D444-8819-306300E7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385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29C61-C1CF-5B4F-8737-0719A645D4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1EB70CA-547F-034D-8076-F2153292C935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BC572-E556-F84B-82D2-98ADAB4AD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E1CBD52-812D-0F45-B71E-1F6F0E1BD7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100511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C95B4-A792-EC43-9B22-4C675D85C0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17EABF-4272-F644-B449-15962FF4B228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2D4C5-2964-DF45-A268-3ACF4A064C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F10713C-0E13-0D41-9C42-85B8CDF128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189007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3AAF-487E-1442-A3CD-88BAADE244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369FBCE-5602-6F4B-91DA-2B9FEFA57B15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4D065-1AC4-7A4F-9EF4-04431FD6BE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CD7AB9D-2E86-444A-B38C-CB6FD4B118E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86041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poll questions </a:t>
            </a:r>
          </a:p>
          <a:p>
            <a:r>
              <a:rPr lang="en-US" dirty="0"/>
              <a:t>Where are you at - location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BEE01-2D23-A942-A2E3-BF9E2827BA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AFDBF7-86FA-BF46-86A1-223EEC30A21B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739C-38FA-4246-AD2F-ED9BF8A0F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45D75E2-665F-654D-A42D-8193E20617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263740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5D2D-E5B3-7845-9834-D788A6A51F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F6732F-0FF8-6A4B-B0FD-11DC210EE416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2DBBE-2CBF-0545-A0A3-63D3D92358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C0E1DA5-1092-1D41-99FB-34F9F938C6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405476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DE65D-0454-724B-9B41-4DE77A0873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2BA81D-29F1-8847-95BA-69D741663746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48DFF-5BBC-BD41-A986-447BFB933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C3F42DD-4E6D-4A4E-B619-F204F77BCE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35446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EE28-6FB2-2C4A-B6AE-8A72756BF7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F26F56-A2C7-5F41-B96C-1049D6CB20B4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62915-2A05-D346-85AB-EF00AEDCE5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6A4B27E-8985-EA49-9A77-F19A6227A2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348673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EE28-6FB2-2C4A-B6AE-8A72756BF7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F26F56-A2C7-5F41-B96C-1049D6CB20B4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62915-2A05-D346-85AB-EF00AEDCE5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6A4B27E-8985-EA49-9A77-F19A6227A2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223279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 and discussion posts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DAFB7-DBDB-4141-A03C-93D7A8C962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9E0347-16D7-A045-85C8-B57D12F08F77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6DDB9-56A1-4F43-8F70-2879038411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5A5F317-CFD9-AE41-AFC2-E7958BF1B7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124361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0DA6-07EA-D444-8819-306300E7A192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C2C13-3600-9D46-B1DE-D7090AFB87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1A27287-B163-3B4E-9FC2-40F880A9372E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9DBD-7E42-A245-BBAF-F97BA929BA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F1A2C6D-6C29-FC49-9623-ED77D9A0B7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For Educational Use Only - Module 7 Coaching Webinar</a:t>
            </a:r>
          </a:p>
        </p:txBody>
      </p:sp>
    </p:spTree>
    <p:extLst>
      <p:ext uri="{BB962C8B-B14F-4D97-AF65-F5344CB8AC3E}">
        <p14:creationId xmlns:p14="http://schemas.microsoft.com/office/powerpoint/2010/main" val="188941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4D0A41-3FBE-FE40-B16C-06D85127B8CE}"/>
              </a:ext>
            </a:extLst>
          </p:cNvPr>
          <p:cNvCxnSpPr>
            <a:cxnSpLocks/>
          </p:cNvCxnSpPr>
          <p:nvPr userDrawn="1"/>
        </p:nvCxnSpPr>
        <p:spPr>
          <a:xfrm>
            <a:off x="1143000" y="2416476"/>
            <a:ext cx="6858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DE47E-B7A3-1746-A1D2-522F7457CE82}"/>
              </a:ext>
            </a:extLst>
          </p:cNvPr>
          <p:cNvGrpSpPr/>
          <p:nvPr userDrawn="1"/>
        </p:nvGrpSpPr>
        <p:grpSpPr>
          <a:xfrm>
            <a:off x="0" y="4101316"/>
            <a:ext cx="9144000" cy="1042184"/>
            <a:chOff x="0" y="5631538"/>
            <a:chExt cx="12192001" cy="13895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377CC-BB45-6241-888A-6182498697DB}"/>
                </a:ext>
              </a:extLst>
            </p:cNvPr>
            <p:cNvSpPr/>
            <p:nvPr userDrawn="1"/>
          </p:nvSpPr>
          <p:spPr>
            <a:xfrm>
              <a:off x="0" y="5718971"/>
              <a:ext cx="6558528" cy="1302146"/>
            </a:xfrm>
            <a:prstGeom prst="rect">
              <a:avLst/>
            </a:prstGeom>
            <a:solidFill>
              <a:srgbClr val="6E9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tIns="182880" bIns="0" rtlCol="0" anchor="t"/>
            <a:lstStyle/>
            <a:p>
              <a:pPr>
                <a:spcAft>
                  <a:spcPts val="600"/>
                </a:spcAft>
              </a:pPr>
              <a:endParaRPr lang="en-US" sz="800" dirty="0">
                <a:latin typeface="Futura Book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C9C7AA-44A0-6D4B-A041-A71E0C6DF580}"/>
                </a:ext>
              </a:extLst>
            </p:cNvPr>
            <p:cNvSpPr/>
            <p:nvPr userDrawn="1"/>
          </p:nvSpPr>
          <p:spPr>
            <a:xfrm>
              <a:off x="6558529" y="5718971"/>
              <a:ext cx="2816736" cy="1302146"/>
            </a:xfrm>
            <a:prstGeom prst="rect">
              <a:avLst/>
            </a:prstGeom>
            <a:solidFill>
              <a:srgbClr val="E7F2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182880" rIns="457200" bIns="0" rtlCol="0" anchor="t"/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800" dirty="0">
                <a:solidFill>
                  <a:srgbClr val="A0021B"/>
                </a:solidFill>
                <a:latin typeface="Futura Medium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8443F1-A214-E546-AC9A-2786EBC177DB}"/>
                </a:ext>
              </a:extLst>
            </p:cNvPr>
            <p:cNvSpPr/>
            <p:nvPr userDrawn="1"/>
          </p:nvSpPr>
          <p:spPr>
            <a:xfrm>
              <a:off x="9375265" y="5718971"/>
              <a:ext cx="2816736" cy="1302146"/>
            </a:xfrm>
            <a:prstGeom prst="rect">
              <a:avLst/>
            </a:prstGeom>
            <a:solidFill>
              <a:srgbClr val="D9E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182880" rIns="365760" bIns="0" rtlCol="0" anchor="t"/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800" dirty="0">
                <a:solidFill>
                  <a:srgbClr val="A0021B"/>
                </a:solidFill>
                <a:latin typeface="Futura Medium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CD6AE4-5EAC-5747-9706-5E889FDE38E8}"/>
                </a:ext>
              </a:extLst>
            </p:cNvPr>
            <p:cNvSpPr/>
            <p:nvPr userDrawn="1"/>
          </p:nvSpPr>
          <p:spPr>
            <a:xfrm>
              <a:off x="0" y="5631538"/>
              <a:ext cx="12192000" cy="109728"/>
            </a:xfrm>
            <a:prstGeom prst="rect">
              <a:avLst/>
            </a:prstGeom>
            <a:solidFill>
              <a:srgbClr val="583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76123"/>
            <a:ext cx="6858000" cy="17907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88812"/>
            <a:ext cx="685800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11187F-7D17-BF4D-A37D-CBF9742B96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81"/>
          <a:stretch/>
        </p:blipFill>
        <p:spPr>
          <a:xfrm>
            <a:off x="-1" y="3615927"/>
            <a:ext cx="9144000" cy="13427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86BC8F1-7728-7A40-9998-D400B2065E66}"/>
              </a:ext>
            </a:extLst>
          </p:cNvPr>
          <p:cNvSpPr/>
          <p:nvPr userDrawn="1"/>
        </p:nvSpPr>
        <p:spPr>
          <a:xfrm>
            <a:off x="1" y="3533332"/>
            <a:ext cx="9143999" cy="82296"/>
          </a:xfrm>
          <a:prstGeom prst="rect">
            <a:avLst/>
          </a:prstGeom>
          <a:solidFill>
            <a:srgbClr val="15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936CCA-3833-0843-922C-F60D3E84D43D}"/>
              </a:ext>
            </a:extLst>
          </p:cNvPr>
          <p:cNvSpPr/>
          <p:nvPr userDrawn="1"/>
        </p:nvSpPr>
        <p:spPr>
          <a:xfrm>
            <a:off x="0" y="4937760"/>
            <a:ext cx="9144000" cy="63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DA5D28-744C-7D40-BE3C-E3B58DF18CAC}"/>
              </a:ext>
            </a:extLst>
          </p:cNvPr>
          <p:cNvSpPr/>
          <p:nvPr userDrawn="1"/>
        </p:nvSpPr>
        <p:spPr>
          <a:xfrm>
            <a:off x="0" y="4989616"/>
            <a:ext cx="9144000" cy="153884"/>
          </a:xfrm>
          <a:prstGeom prst="rect">
            <a:avLst/>
          </a:prstGeom>
          <a:solidFill>
            <a:srgbClr val="58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182880" bIns="0" rtlCol="0" anchor="t"/>
          <a:lstStyle/>
          <a:p>
            <a:pPr>
              <a:spcAft>
                <a:spcPts val="600"/>
              </a:spcAft>
            </a:pPr>
            <a:endParaRPr lang="en-US" sz="800" dirty="0">
              <a:latin typeface="Futura Book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FDEA68-450E-5D4B-81AA-0737AEA03BA8}"/>
              </a:ext>
            </a:extLst>
          </p:cNvPr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2174" y="162466"/>
            <a:ext cx="540564" cy="5422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BF6EDC-5D68-DD4F-A980-819DD94A4B8F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48" y="251138"/>
            <a:ext cx="822104" cy="36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1C08694C-5B3A-EB43-8A1E-6D938B12D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962" t="23546" r="10474" b="22943"/>
          <a:stretch/>
        </p:blipFill>
        <p:spPr>
          <a:xfrm>
            <a:off x="6249548" y="190473"/>
            <a:ext cx="988160" cy="4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7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19CB11-A7DA-D84A-9B3B-7F302443DFD2}"/>
              </a:ext>
            </a:extLst>
          </p:cNvPr>
          <p:cNvSpPr/>
          <p:nvPr userDrawn="1"/>
        </p:nvSpPr>
        <p:spPr>
          <a:xfrm>
            <a:off x="0" y="4937760"/>
            <a:ext cx="9144000" cy="63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D170B-C29A-3C4D-8664-3E19573C3FD2}"/>
              </a:ext>
            </a:extLst>
          </p:cNvPr>
          <p:cNvSpPr/>
          <p:nvPr userDrawn="1"/>
        </p:nvSpPr>
        <p:spPr>
          <a:xfrm>
            <a:off x="0" y="4989616"/>
            <a:ext cx="9144000" cy="153884"/>
          </a:xfrm>
          <a:prstGeom prst="rect">
            <a:avLst/>
          </a:prstGeom>
          <a:solidFill>
            <a:srgbClr val="58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182880" bIns="0" rtlCol="0" anchor="t"/>
          <a:lstStyle/>
          <a:p>
            <a:pPr>
              <a:spcAft>
                <a:spcPts val="600"/>
              </a:spcAft>
            </a:pPr>
            <a:endParaRPr lang="en-US" sz="800" dirty="0">
              <a:latin typeface="Futura Boo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9F2C-526E-ED47-8D55-ED6EE0D5B308}"/>
              </a:ext>
            </a:extLst>
          </p:cNvPr>
          <p:cNvSpPr/>
          <p:nvPr userDrawn="1"/>
        </p:nvSpPr>
        <p:spPr>
          <a:xfrm>
            <a:off x="0" y="2168"/>
            <a:ext cx="9144000" cy="91440"/>
          </a:xfrm>
          <a:prstGeom prst="rect">
            <a:avLst/>
          </a:prstGeom>
          <a:solidFill>
            <a:srgbClr val="15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FDD79-0AC2-AB4B-828C-6AA2B205BAD1}"/>
              </a:ext>
            </a:extLst>
          </p:cNvPr>
          <p:cNvSpPr/>
          <p:nvPr userDrawn="1"/>
        </p:nvSpPr>
        <p:spPr>
          <a:xfrm>
            <a:off x="0" y="935756"/>
            <a:ext cx="9144000" cy="205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3467" y="0"/>
            <a:ext cx="8748826" cy="94248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1553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93466" y="1018572"/>
            <a:ext cx="8748827" cy="3614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028950" y="4929636"/>
            <a:ext cx="3086100" cy="273844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prstClr val="white"/>
                </a:solidFill>
              </a:rPr>
              <a:t>Copyright © 2020 AAPA, TOS, ILP.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51467" y="4713604"/>
            <a:ext cx="2057400" cy="273844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F19B674-C04F-6549-A35A-6FDBE36153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19CB11-A7DA-D84A-9B3B-7F302443DFD2}"/>
              </a:ext>
            </a:extLst>
          </p:cNvPr>
          <p:cNvSpPr/>
          <p:nvPr userDrawn="1"/>
        </p:nvSpPr>
        <p:spPr>
          <a:xfrm>
            <a:off x="0" y="4937760"/>
            <a:ext cx="9144000" cy="63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D170B-C29A-3C4D-8664-3E19573C3FD2}"/>
              </a:ext>
            </a:extLst>
          </p:cNvPr>
          <p:cNvSpPr/>
          <p:nvPr userDrawn="1"/>
        </p:nvSpPr>
        <p:spPr>
          <a:xfrm>
            <a:off x="0" y="4989616"/>
            <a:ext cx="9144000" cy="153884"/>
          </a:xfrm>
          <a:prstGeom prst="rect">
            <a:avLst/>
          </a:prstGeom>
          <a:solidFill>
            <a:srgbClr val="58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182880" bIns="0" rtlCol="0" anchor="t"/>
          <a:lstStyle/>
          <a:p>
            <a:pPr>
              <a:spcAft>
                <a:spcPts val="600"/>
              </a:spcAft>
            </a:pPr>
            <a:endParaRPr lang="en-US" sz="800" dirty="0">
              <a:latin typeface="Futura Boo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9F2C-526E-ED47-8D55-ED6EE0D5B308}"/>
              </a:ext>
            </a:extLst>
          </p:cNvPr>
          <p:cNvSpPr/>
          <p:nvPr userDrawn="1"/>
        </p:nvSpPr>
        <p:spPr>
          <a:xfrm>
            <a:off x="0" y="2168"/>
            <a:ext cx="9144000" cy="91440"/>
          </a:xfrm>
          <a:prstGeom prst="rect">
            <a:avLst/>
          </a:prstGeom>
          <a:solidFill>
            <a:srgbClr val="15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FDD79-0AC2-AB4B-828C-6AA2B205BAD1}"/>
              </a:ext>
            </a:extLst>
          </p:cNvPr>
          <p:cNvSpPr/>
          <p:nvPr userDrawn="1"/>
        </p:nvSpPr>
        <p:spPr>
          <a:xfrm>
            <a:off x="0" y="935756"/>
            <a:ext cx="9144000" cy="205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3467" y="0"/>
            <a:ext cx="8735380" cy="94248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1553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00943" y="1133551"/>
            <a:ext cx="8513180" cy="3499172"/>
          </a:xfrm>
          <a:prstGeom prst="roundRect">
            <a:avLst>
              <a:gd name="adj" fmla="val 6579"/>
            </a:avLst>
          </a:prstGeom>
          <a:solidFill>
            <a:srgbClr val="DBE8F6"/>
          </a:solidFill>
          <a:ln>
            <a:solidFill>
              <a:srgbClr val="D9E6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tlCol="0" anchor="t"/>
          <a:lstStyle>
            <a:lvl1pPr marL="460375" indent="-166688" algn="l">
              <a:tabLst/>
              <a:defRPr lang="en-US" sz="1800" dirty="0">
                <a:solidFill>
                  <a:schemeClr val="tx2"/>
                </a:solidFill>
                <a:latin typeface="+mj-lt"/>
              </a:defRPr>
            </a:lvl1pPr>
            <a:lvl2pPr marL="403225" indent="-166688" algn="l">
              <a:tabLst/>
              <a:defRPr lang="en-US" dirty="0">
                <a:solidFill>
                  <a:schemeClr val="tx2"/>
                </a:solidFill>
                <a:latin typeface="+mj-lt"/>
              </a:defRPr>
            </a:lvl2pPr>
            <a:lvl3pPr marL="1719263" indent="-166688" algn="l">
              <a:tabLst/>
              <a:defRPr lang="en-US" sz="1800" dirty="0">
                <a:solidFill>
                  <a:schemeClr val="tx2"/>
                </a:solidFill>
                <a:latin typeface="+mj-lt"/>
              </a:defRPr>
            </a:lvl3pPr>
            <a:lvl4pPr marL="1719263" indent="-166688" algn="l">
              <a:tabLst/>
              <a:defRPr lang="en-US" sz="1800" dirty="0">
                <a:solidFill>
                  <a:schemeClr val="tx2"/>
                </a:solidFill>
                <a:latin typeface="+mj-lt"/>
              </a:defRPr>
            </a:lvl4pPr>
            <a:lvl5pPr marL="1719263" indent="-166688" algn="l">
              <a:tabLst/>
              <a:defRPr lang="en-US" sz="1800" dirty="0">
                <a:solidFill>
                  <a:schemeClr val="tx2"/>
                </a:solidFill>
                <a:latin typeface="+mj-lt"/>
              </a:defRPr>
            </a:lvl5pPr>
          </a:lstStyle>
          <a:p>
            <a:pPr marL="457200" lvl="1" defTabSz="457200"/>
            <a:r>
              <a:rPr lang="en-US" dirty="0"/>
              <a:t>Second level</a:t>
            </a:r>
          </a:p>
          <a:p>
            <a:pPr marL="914400" lvl="2" defTabSz="457200"/>
            <a:r>
              <a:rPr lang="en-US" dirty="0"/>
              <a:t>Third level</a:t>
            </a:r>
          </a:p>
          <a:p>
            <a:pPr marL="1371600" lvl="3" defTabSz="457200"/>
            <a:r>
              <a:rPr lang="en-US" dirty="0"/>
              <a:t>Fourth level</a:t>
            </a:r>
          </a:p>
          <a:p>
            <a:pPr marL="1828800" lvl="4" defTabSz="457200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51467" y="4713604"/>
            <a:ext cx="2057400" cy="273844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F19B674-C04F-6549-A35A-6FDBE36153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5DE2839-9C14-3943-A4EF-B7174E6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929636"/>
            <a:ext cx="3086100" cy="273844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prstClr val="white"/>
                </a:solidFill>
              </a:rPr>
              <a:t>Copyright © 2020 AAPA, TOS, ILP.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476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4A2CA5-FB3A-6A47-810C-F8A24B1F8F4C}"/>
              </a:ext>
            </a:extLst>
          </p:cNvPr>
          <p:cNvSpPr/>
          <p:nvPr userDrawn="1"/>
        </p:nvSpPr>
        <p:spPr>
          <a:xfrm>
            <a:off x="0" y="0"/>
            <a:ext cx="2731626" cy="5141332"/>
          </a:xfrm>
          <a:prstGeom prst="rect">
            <a:avLst/>
          </a:prstGeom>
          <a:gradFill flip="none" rotWithShape="1">
            <a:gsLst>
              <a:gs pos="24000">
                <a:srgbClr val="6E9DD0">
                  <a:alpha val="43000"/>
                </a:srgbClr>
              </a:gs>
              <a:gs pos="77000">
                <a:srgbClr val="6E9DD0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Arial Regula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13D7D4-C564-AE4D-A3F7-8152338C544F}"/>
              </a:ext>
            </a:extLst>
          </p:cNvPr>
          <p:cNvSpPr/>
          <p:nvPr userDrawn="1"/>
        </p:nvSpPr>
        <p:spPr>
          <a:xfrm>
            <a:off x="0" y="4937760"/>
            <a:ext cx="9144000" cy="63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DFD0B6-0DBD-6F44-BED8-123E3FA80FC9}"/>
              </a:ext>
            </a:extLst>
          </p:cNvPr>
          <p:cNvSpPr/>
          <p:nvPr userDrawn="1"/>
        </p:nvSpPr>
        <p:spPr>
          <a:xfrm>
            <a:off x="0" y="4989616"/>
            <a:ext cx="9144000" cy="153884"/>
          </a:xfrm>
          <a:prstGeom prst="rect">
            <a:avLst/>
          </a:prstGeom>
          <a:solidFill>
            <a:srgbClr val="58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182880" bIns="0" rtlCol="0" anchor="t"/>
          <a:lstStyle/>
          <a:p>
            <a:pPr>
              <a:spcAft>
                <a:spcPts val="600"/>
              </a:spcAft>
            </a:pPr>
            <a:endParaRPr lang="en-US" sz="800" dirty="0">
              <a:latin typeface="Futura Book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DDE012-D146-804C-AEAC-8EF7938880F0}"/>
              </a:ext>
            </a:extLst>
          </p:cNvPr>
          <p:cNvSpPr/>
          <p:nvPr userDrawn="1"/>
        </p:nvSpPr>
        <p:spPr>
          <a:xfrm>
            <a:off x="0" y="2168"/>
            <a:ext cx="9144000" cy="91440"/>
          </a:xfrm>
          <a:prstGeom prst="rect">
            <a:avLst/>
          </a:prstGeom>
          <a:solidFill>
            <a:srgbClr val="15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67ACD5-81F3-2545-B961-99EC1E5D1E48}"/>
              </a:ext>
            </a:extLst>
          </p:cNvPr>
          <p:cNvSpPr/>
          <p:nvPr userDrawn="1"/>
        </p:nvSpPr>
        <p:spPr>
          <a:xfrm>
            <a:off x="2928397" y="935756"/>
            <a:ext cx="6217920" cy="205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396" y="0"/>
            <a:ext cx="4919239" cy="95633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36" y="1037488"/>
            <a:ext cx="2462514" cy="359523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55383"/>
                </a:solidFill>
                <a:latin typeface="+mn-lt"/>
              </a:defRPr>
            </a:lvl1pPr>
            <a:lvl2pPr marL="342900" indent="0">
              <a:buFontTx/>
              <a:buNone/>
              <a:defRPr b="1">
                <a:solidFill>
                  <a:srgbClr val="155383"/>
                </a:solidFill>
                <a:latin typeface="+mn-lt"/>
              </a:defRPr>
            </a:lvl2pPr>
            <a:lvl3pPr marL="685800" indent="0">
              <a:buFontTx/>
              <a:buNone/>
              <a:defRPr b="1">
                <a:solidFill>
                  <a:srgbClr val="155383"/>
                </a:solidFill>
                <a:latin typeface="+mn-lt"/>
              </a:defRPr>
            </a:lvl3pPr>
            <a:lvl4pPr marL="1028700" indent="0">
              <a:buFontTx/>
              <a:buNone/>
              <a:defRPr b="1">
                <a:solidFill>
                  <a:srgbClr val="155383"/>
                </a:solidFill>
                <a:latin typeface="+mn-lt"/>
              </a:defRPr>
            </a:lvl4pPr>
            <a:lvl5pPr marL="1371600" indent="0">
              <a:buFontTx/>
              <a:buNone/>
              <a:defRPr b="1">
                <a:solidFill>
                  <a:srgbClr val="15538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396" y="1037488"/>
            <a:ext cx="5992068" cy="35952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8809" y="4715180"/>
            <a:ext cx="2057400" cy="273844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F19B674-C04F-6549-A35A-6FDBE36153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B5AAE6-757F-DF41-893A-2333363F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929636"/>
            <a:ext cx="3086100" cy="273844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prstClr val="white"/>
                </a:solidFill>
              </a:rPr>
              <a:t>Copyright © 2020 AAPA, TOS, ILP. All rights reserved.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8F2F6-25CA-924D-B048-429A6942A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3254" y="106660"/>
            <a:ext cx="842955" cy="84295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221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4A2CA5-FB3A-6A47-810C-F8A24B1F8F4C}"/>
              </a:ext>
            </a:extLst>
          </p:cNvPr>
          <p:cNvSpPr/>
          <p:nvPr userDrawn="1"/>
        </p:nvSpPr>
        <p:spPr>
          <a:xfrm flipH="1">
            <a:off x="0" y="2168"/>
            <a:ext cx="2731626" cy="5141332"/>
          </a:xfrm>
          <a:prstGeom prst="rect">
            <a:avLst/>
          </a:prstGeom>
          <a:gradFill flip="none" rotWithShape="1">
            <a:gsLst>
              <a:gs pos="85000">
                <a:srgbClr val="6E9DD0"/>
              </a:gs>
              <a:gs pos="0">
                <a:srgbClr val="6E9DD0">
                  <a:alpha val="7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24BE5-0D99-FA46-9C52-175E2D3C1D6C}"/>
              </a:ext>
            </a:extLst>
          </p:cNvPr>
          <p:cNvSpPr/>
          <p:nvPr userDrawn="1"/>
        </p:nvSpPr>
        <p:spPr>
          <a:xfrm>
            <a:off x="0" y="4937760"/>
            <a:ext cx="9144000" cy="63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67ACD5-81F3-2545-B961-99EC1E5D1E48}"/>
              </a:ext>
            </a:extLst>
          </p:cNvPr>
          <p:cNvSpPr/>
          <p:nvPr userDrawn="1"/>
        </p:nvSpPr>
        <p:spPr>
          <a:xfrm>
            <a:off x="2928397" y="935756"/>
            <a:ext cx="6217920" cy="205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396" y="0"/>
            <a:ext cx="6000451" cy="95633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36" y="1037488"/>
            <a:ext cx="2462514" cy="359523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685800" indent="0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1028700" indent="0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1371600" indent="0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396" y="1037488"/>
            <a:ext cx="3886200" cy="35952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8809" y="4715180"/>
            <a:ext cx="2057400" cy="273844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F19B674-C04F-6549-A35A-6FDBE36153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95A21-C88D-CB4B-8657-DCED854C0420}"/>
              </a:ext>
            </a:extLst>
          </p:cNvPr>
          <p:cNvSpPr/>
          <p:nvPr userDrawn="1"/>
        </p:nvSpPr>
        <p:spPr>
          <a:xfrm>
            <a:off x="0" y="4989616"/>
            <a:ext cx="9144000" cy="153884"/>
          </a:xfrm>
          <a:prstGeom prst="rect">
            <a:avLst/>
          </a:prstGeom>
          <a:solidFill>
            <a:srgbClr val="58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182880" bIns="0" rtlCol="0" anchor="t"/>
          <a:lstStyle/>
          <a:p>
            <a:pPr>
              <a:spcAft>
                <a:spcPts val="600"/>
              </a:spcAft>
            </a:pPr>
            <a:endParaRPr lang="en-US" sz="800" dirty="0">
              <a:latin typeface="Futura Book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6AFB2B-36F9-934C-871B-DA907FFD917C}"/>
              </a:ext>
            </a:extLst>
          </p:cNvPr>
          <p:cNvSpPr/>
          <p:nvPr userDrawn="1"/>
        </p:nvSpPr>
        <p:spPr>
          <a:xfrm>
            <a:off x="0" y="2168"/>
            <a:ext cx="9144000" cy="91440"/>
          </a:xfrm>
          <a:prstGeom prst="rect">
            <a:avLst/>
          </a:prstGeom>
          <a:solidFill>
            <a:srgbClr val="15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3">
            <a:extLst>
              <a:ext uri="{FF2B5EF4-FFF2-40B4-BE49-F238E27FC236}">
                <a16:creationId xmlns:a16="http://schemas.microsoft.com/office/drawing/2014/main" id="{EDDFD785-E8F8-4BDB-9918-F408AB73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929636"/>
            <a:ext cx="3086100" cy="273844"/>
          </a:xfrm>
        </p:spPr>
        <p:txBody>
          <a:bodyPr/>
          <a:lstStyle/>
          <a:p>
            <a:r>
              <a:rPr lang="en-US" sz="800" dirty="0">
                <a:solidFill>
                  <a:prstClr val="white"/>
                </a:solidFill>
              </a:rPr>
              <a:t>Copyright © 2020 AAPA, TOS, ILP.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1610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Copyright © 2020 AAPA, TOS, ILP.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19B674-C04F-6549-A35A-6FDBE3615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4" r:id="rId3"/>
    <p:sldLayoutId id="2147483664" r:id="rId4"/>
    <p:sldLayoutId id="214748367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5538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4D514F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4D514F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4D514F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D514F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D514F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FF53EFC-1738-4443-BC65-4D300193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76123"/>
            <a:ext cx="7134726" cy="17907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Module 10: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Calibri" panose="020F0502020204030204" pitchFamily="34" charset="0"/>
              </a:rPr>
              <a:t>Blueprint for Putting it All Together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14B28-442D-FF42-B2B9-6096639E7521}"/>
              </a:ext>
            </a:extLst>
          </p:cNvPr>
          <p:cNvSpPr txBox="1"/>
          <p:nvPr/>
        </p:nvSpPr>
        <p:spPr>
          <a:xfrm>
            <a:off x="1055594" y="2466823"/>
            <a:ext cx="5642827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>
              <a:solidFill>
                <a:schemeClr val="accent1"/>
              </a:solidFill>
              <a:cs typeface="Calibri"/>
            </a:endParaRPr>
          </a:p>
          <a:p>
            <a:r>
              <a:rPr lang="en-US" dirty="0">
                <a:solidFill>
                  <a:schemeClr val="accent1"/>
                </a:solidFill>
              </a:rPr>
              <a:t>Coaching Session with Amy Ingersoll, PA-C, MMS, FOMA</a:t>
            </a:r>
          </a:p>
          <a:p>
            <a:r>
              <a:rPr lang="en-US" dirty="0">
                <a:solidFill>
                  <a:schemeClr val="accent1"/>
                </a:solidFill>
              </a:rPr>
              <a:t>Coaching Session with Angela Golden, DNP, FNP-C, FAANP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42425-2B51-F14A-B391-D5E5E201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AAPA, TOS, ILP.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6F48-3209-5A42-9676-6059A9B5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0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20B8-EFC8-A447-B5A4-8B569686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7" y="0"/>
            <a:ext cx="8748826" cy="94248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/>
              <a:t>Next - Dates </a:t>
            </a:r>
            <a:r>
              <a:rPr lang="en-US" dirty="0"/>
              <a:t>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A28F-2544-6444-AC98-9D154C92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66" y="1018572"/>
            <a:ext cx="8556834" cy="396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200" b="1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400" dirty="0"/>
          </a:p>
          <a:p>
            <a:pPr marL="342900" lvl="1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500" dirty="0">
              <a:cs typeface="Calibri Light" panose="020F03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D240D-E219-4E48-BC88-9A4A8D67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929636"/>
            <a:ext cx="3086100" cy="273844"/>
          </a:xfrm>
        </p:spPr>
        <p:txBody>
          <a:bodyPr/>
          <a:lstStyle/>
          <a:p>
            <a:r>
              <a:rPr lang="en-US"/>
              <a:t>Copyright © 2020 AAPA, TOS, ILP. All rights reserved.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BDCD-2A68-9F4B-A2F2-22A6027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67" y="4713604"/>
            <a:ext cx="2057400" cy="273844"/>
          </a:xfrm>
        </p:spPr>
        <p:txBody>
          <a:bodyPr/>
          <a:lstStyle/>
          <a:p>
            <a:fld id="{4F19B674-C04F-6549-A35A-6FDBE36153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DC4730-1C29-0740-B6C4-C4BA06C3BDEF}"/>
              </a:ext>
            </a:extLst>
          </p:cNvPr>
          <p:cNvSpPr txBox="1">
            <a:spLocks/>
          </p:cNvSpPr>
          <p:nvPr/>
        </p:nvSpPr>
        <p:spPr>
          <a:xfrm>
            <a:off x="629842" y="1021976"/>
            <a:ext cx="3868340" cy="3620271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 PDSA area on LMS active! </a:t>
            </a:r>
          </a:p>
          <a:p>
            <a:r>
              <a:rPr lang="en-US" dirty="0">
                <a:ea typeface="+mj-lt"/>
                <a:cs typeface="+mj-lt"/>
              </a:rPr>
              <a:t>GOAL 2: After making a diagnosis for obesity, document a recommendation for a follow-up visit specifically related to obesity in the EHR.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PDSA cycle wrap-up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Coaching sessions 11/15/21 PAs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7:30pm EST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Coaching sessions 11/16/21 NPs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11am EST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8pm EST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PDSA 2 Due date 12/10/2021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AF5C4C5-5A5D-5144-A3F8-794E4837DD24}"/>
              </a:ext>
            </a:extLst>
          </p:cNvPr>
          <p:cNvSpPr txBox="1">
            <a:spLocks/>
          </p:cNvSpPr>
          <p:nvPr/>
        </p:nvSpPr>
        <p:spPr>
          <a:xfrm>
            <a:off x="4612483" y="647910"/>
            <a:ext cx="3942158" cy="38476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D514F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Podcast Best of Obesity Week – late November or early December posted in LMS</a:t>
            </a:r>
          </a:p>
          <a:p>
            <a:r>
              <a:rPr lang="en-US" dirty="0">
                <a:solidFill>
                  <a:srgbClr val="000000"/>
                </a:solidFill>
              </a:rPr>
              <a:t>FINAL ASSESSMENT will launch 11/29 – DUE 12/13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Reminder: to get final certificate all pre- and post-tests for clinical webinars and the FINAL assessment must be completed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55B2-A8CD-1A41-833E-F7883385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A5CE-B2AF-164C-AE92-4C6DE082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clinical pearls from the webinar.</a:t>
            </a:r>
          </a:p>
          <a:p>
            <a:r>
              <a:rPr lang="en-US" dirty="0"/>
              <a:t>Answer questions about the clinical webinar.</a:t>
            </a:r>
          </a:p>
          <a:p>
            <a:r>
              <a:rPr lang="en-US" dirty="0"/>
              <a:t>Applying to practice case.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C92D9-BF61-6B4D-B459-B9599A98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© 2020 AAPA, TOS, ILP.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C7359-EA5E-9848-94F3-EAC95BD4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6BA6-4392-4A4A-9C03-9F50ECEA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423B4-80A2-E84A-B0B3-AE18EBE8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© 2020 AAPA, TOS, ILP.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B6453-51B4-D747-9124-A34BC9A4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1B171F-4387-D249-A805-1794BD4CA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86879"/>
              </p:ext>
            </p:extLst>
          </p:nvPr>
        </p:nvGraphicFramePr>
        <p:xfrm>
          <a:off x="401051" y="1101486"/>
          <a:ext cx="8293769" cy="2682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27161">
                  <a:extLst>
                    <a:ext uri="{9D8B030D-6E8A-4147-A177-3AD203B41FA5}">
                      <a16:colId xmlns:a16="http://schemas.microsoft.com/office/drawing/2014/main" val="3914953789"/>
                    </a:ext>
                  </a:extLst>
                </a:gridCol>
                <a:gridCol w="2466608">
                  <a:extLst>
                    <a:ext uri="{9D8B030D-6E8A-4147-A177-3AD203B41FA5}">
                      <a16:colId xmlns:a16="http://schemas.microsoft.com/office/drawing/2014/main" val="177228629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PEARLS/review of clinical webinar</a:t>
                      </a:r>
                    </a:p>
                    <a:p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5 minutes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498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Application to practice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10 minutes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5293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Q and A</a:t>
                      </a:r>
                    </a:p>
                    <a:p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40 minutes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080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Preparing for next steps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5 minutes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700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60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00F6-2F92-764E-94AE-9E37AF51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PEARLS from Clinical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3EFF-6278-6442-84CA-0FB044A6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66" y="1018572"/>
            <a:ext cx="8748827" cy="3909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b="1" dirty="0">
              <a:cs typeface="Calibri Ligh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Obesity has different causes for different people and is not one disease.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Acknowledge that patients with a diagnosis are more likely to get treatment.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Staging the disease has value for morbidity and mortality.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single eating plan is THE plan for everyone.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Recognize other providers that can support the obesity treatment team.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Treating obesity treats many other diseases seen and treated in primary care.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Recognize that there is greater urgency, with the need for more aggressive therapy, if the patient has complications and/or comorbidities with obesity.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a journey in a chronic, relapsing, AND treatable disease, so partner with your patient to provide long-term care.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73706-4786-3348-8C6A-311090F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© 2020 AAPA, TOS, ILP.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83058-3C6A-EF48-B8B8-4AF66F0E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A700B-B76A-468C-8F07-4037425F33A7}"/>
              </a:ext>
            </a:extLst>
          </p:cNvPr>
          <p:cNvSpPr txBox="1"/>
          <p:nvPr/>
        </p:nvSpPr>
        <p:spPr>
          <a:xfrm>
            <a:off x="227098" y="1080852"/>
            <a:ext cx="89169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0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53EE0-C049-4F42-85A8-5A52702B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99" y="404564"/>
            <a:ext cx="3733482" cy="1090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Applying to Practice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 descr="Avocado">
            <a:extLst>
              <a:ext uri="{FF2B5EF4-FFF2-40B4-BE49-F238E27FC236}">
                <a16:creationId xmlns:a16="http://schemas.microsoft.com/office/drawing/2014/main" id="{C19DB42B-37C4-4534-8EB9-7AD5BFD6E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690" y="1221816"/>
            <a:ext cx="2715016" cy="2715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44A4-03DB-4D39-9000-10A79110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1816261"/>
            <a:ext cx="3733184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702C-73B3-4665-B79A-6476B16D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275" y="4667776"/>
            <a:ext cx="3967171" cy="23555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Copyright © 2020 AAPA, TOS, ILP.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A2E2-D08B-4AC2-A5E4-CA56619E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4667776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19B674-C04F-6549-A35A-6FDBE3615377}" type="slidenum">
              <a:rPr lang="en-US" sz="8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800">
              <a:solidFill>
                <a:srgbClr val="89898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3A008E-C503-4F4E-9383-3F08C1C913D6}"/>
              </a:ext>
            </a:extLst>
          </p:cNvPr>
          <p:cNvSpPr>
            <a:spLocks noGrp="1"/>
          </p:cNvSpPr>
          <p:nvPr/>
        </p:nvSpPr>
        <p:spPr>
          <a:xfrm>
            <a:off x="4088018" y="270954"/>
            <a:ext cx="4401045" cy="135775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5538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24C8B-C12C-8440-AB6A-0CE3D57EB2EC}"/>
              </a:ext>
            </a:extLst>
          </p:cNvPr>
          <p:cNvSpPr txBox="1"/>
          <p:nvPr/>
        </p:nvSpPr>
        <p:spPr>
          <a:xfrm>
            <a:off x="4641614" y="2114925"/>
            <a:ext cx="4071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4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E4FD-B8F2-4320-AEE2-060DB393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C72E-07A3-4941-903B-A87FAB04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3001B-771A-44B5-B190-4EED80E6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© 2020 AAPA, TOS, ILP.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DEFDD-E496-4140-8546-70F417EA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14836-19A4-3042-9BF3-C926197BC1C9}"/>
              </a:ext>
            </a:extLst>
          </p:cNvPr>
          <p:cNvSpPr txBox="1"/>
          <p:nvPr/>
        </p:nvSpPr>
        <p:spPr>
          <a:xfrm>
            <a:off x="430306" y="1344768"/>
            <a:ext cx="708211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Case Study:</a:t>
            </a:r>
          </a:p>
          <a:p>
            <a:r>
              <a:rPr lang="en-US" dirty="0"/>
              <a:t>Patient with Insulin resistance of 4.2 on HOMA-IR2 calculator is most likely to respond with reduction in weight to which of the following eating plans?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Whole food, plant-based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Mediterranean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Well Qualified Ketogenic Eating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DASH </a:t>
            </a:r>
          </a:p>
        </p:txBody>
      </p:sp>
    </p:spTree>
    <p:extLst>
      <p:ext uri="{BB962C8B-B14F-4D97-AF65-F5344CB8AC3E}">
        <p14:creationId xmlns:p14="http://schemas.microsoft.com/office/powerpoint/2010/main" val="291481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E4FD-B8F2-4320-AEE2-060DB393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C72E-07A3-4941-903B-A87FAB04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66" y="1160176"/>
            <a:ext cx="8748827" cy="3614151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3001B-771A-44B5-B190-4EED80E6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© 2020 AAPA, TOS, ILP.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DEFDD-E496-4140-8546-70F417EA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1686A-B3A0-9542-973C-08F8E3C5D11D}"/>
              </a:ext>
            </a:extLst>
          </p:cNvPr>
          <p:cNvSpPr txBox="1"/>
          <p:nvPr/>
        </p:nvSpPr>
        <p:spPr>
          <a:xfrm>
            <a:off x="448235" y="1290918"/>
            <a:ext cx="63288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Medical management/evaluation includes which of the following:</a:t>
            </a:r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Evaluating eating plan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Creating SMART goal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Evaluating physical activity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Making specialist referral </a:t>
            </a:r>
          </a:p>
        </p:txBody>
      </p:sp>
    </p:spTree>
    <p:extLst>
      <p:ext uri="{BB962C8B-B14F-4D97-AF65-F5344CB8AC3E}">
        <p14:creationId xmlns:p14="http://schemas.microsoft.com/office/powerpoint/2010/main" val="230543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F1B9-133C-FA4F-84C3-3E34F0B9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337969"/>
            <a:ext cx="306548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>
                <a:solidFill>
                  <a:schemeClr val="tx1"/>
                </a:solidFill>
                <a:latin typeface="+mj-lt"/>
              </a:rPr>
              <a:t>Q and 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F26A03-E1E4-224A-8D77-77B8CC8E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18" r="5348" b="-1"/>
          <a:stretch/>
        </p:blipFill>
        <p:spPr>
          <a:xfrm>
            <a:off x="0" y="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3671C-25B7-114B-B518-A951E0D3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459" y="4649723"/>
            <a:ext cx="306547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Copyright © 2020 AAPA, TOS, ILP.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11FDB-06D4-1143-927B-1859BC06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8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20B8-EFC8-A447-B5A4-8B569686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 for Module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A28F-2544-6444-AC98-9D154C92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66" y="1018572"/>
            <a:ext cx="3249613" cy="36950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Post Clinical Webinar 10 – Items </a:t>
            </a:r>
            <a:r>
              <a:rPr lang="en-US" b="1" dirty="0"/>
              <a:t>Monday  October 26</a:t>
            </a:r>
          </a:p>
          <a:p>
            <a:pPr marL="582613" lvl="1" indent="-239713">
              <a:buFont typeface="+mj-lt"/>
              <a:buAutoNum type="arabicPeriod"/>
            </a:pPr>
            <a:r>
              <a:rPr lang="en-US" dirty="0"/>
              <a:t>Posttest</a:t>
            </a:r>
          </a:p>
          <a:p>
            <a:pPr marL="582613" lvl="1" indent="-239713">
              <a:buFont typeface="+mj-lt"/>
              <a:buAutoNum type="arabicPeriod"/>
            </a:pPr>
            <a:r>
              <a:rPr lang="en-US" dirty="0"/>
              <a:t>Evaluation</a:t>
            </a:r>
          </a:p>
          <a:p>
            <a:pPr marL="582613" lvl="1" indent="-239713">
              <a:buFont typeface="+mj-lt"/>
              <a:buAutoNum type="arabicPeriod"/>
            </a:pPr>
            <a:r>
              <a:rPr lang="en-US" dirty="0"/>
              <a:t>CME/CE Certificate</a:t>
            </a:r>
          </a:p>
          <a:p>
            <a:r>
              <a:rPr lang="en-US" dirty="0"/>
              <a:t>Post Coaching Webinar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Coaches’ Office Hours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Amy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Email for office hours 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Angie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  <a:cs typeface="Calibri Light"/>
              </a:rPr>
              <a:t>11/2, 7:30pmET – email invite coming with link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D240D-E219-4E48-BC88-9A4A8D67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© 2020 AAPA, TOS, ILP.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BDCD-2A68-9F4B-A2F2-22A6027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B674-C04F-6549-A35A-6FDBE36153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3B2AB-707B-A642-AC6D-855F1598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279" y="1247931"/>
            <a:ext cx="5262896" cy="2911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A066A4-19F0-6648-A00D-1095015354B2}"/>
                  </a:ext>
                </a:extLst>
              </p14:cNvPr>
              <p14:cNvContentPartPr/>
              <p14:nvPr/>
            </p14:nvContentPartPr>
            <p14:xfrm>
              <a:off x="6403899" y="1904939"/>
              <a:ext cx="157320" cy="28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A066A4-19F0-6648-A00D-1095015354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4899" y="1895939"/>
                <a:ext cx="174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B75144-F4AE-7041-8E25-50CE01104556}"/>
                  </a:ext>
                </a:extLst>
              </p14:cNvPr>
              <p14:cNvContentPartPr/>
              <p14:nvPr/>
            </p14:nvContentPartPr>
            <p14:xfrm>
              <a:off x="5730951" y="1904939"/>
              <a:ext cx="157320" cy="28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B75144-F4AE-7041-8E25-50CE011045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1951" y="1895939"/>
                <a:ext cx="174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4CD3106-1C12-B749-BF40-75A9ABE4F01D}"/>
                  </a:ext>
                </a:extLst>
              </p14:cNvPr>
              <p14:cNvContentPartPr/>
              <p14:nvPr/>
            </p14:nvContentPartPr>
            <p14:xfrm>
              <a:off x="6067425" y="1904939"/>
              <a:ext cx="157320" cy="281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4CD3106-1C12-B749-BF40-75A9ABE4F0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8425" y="1895939"/>
                <a:ext cx="174960" cy="299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D8DC43-146D-204A-BA2E-1A0ED1DAAB52}"/>
              </a:ext>
            </a:extLst>
          </p:cNvPr>
          <p:cNvSpPr txBox="1"/>
          <p:nvPr/>
        </p:nvSpPr>
        <p:spPr>
          <a:xfrm>
            <a:off x="1403020" y="4344855"/>
            <a:ext cx="181263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100" dirty="0">
              <a:cs typeface="Calibri"/>
            </a:endParaRPr>
          </a:p>
          <a:p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771F7-A7DF-704A-B969-69D9C6EE5E62}"/>
              </a:ext>
            </a:extLst>
          </p:cNvPr>
          <p:cNvSpPr txBox="1"/>
          <p:nvPr/>
        </p:nvSpPr>
        <p:spPr>
          <a:xfrm>
            <a:off x="118102" y="4221167"/>
            <a:ext cx="915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7030A0"/>
                </a:solidFill>
              </a:rPr>
              <a:t>Please be sure to complete posttests and evaluations for each module. </a:t>
            </a:r>
          </a:p>
          <a:p>
            <a:pPr algn="ctr"/>
            <a:r>
              <a:rPr lang="en-US" sz="1600" i="1" dirty="0">
                <a:solidFill>
                  <a:srgbClr val="7030A0"/>
                </a:solidFill>
              </a:rPr>
              <a:t>Failure to complete these will result in your not being able to obtain your final program certificate from TOS. </a:t>
            </a:r>
          </a:p>
        </p:txBody>
      </p:sp>
    </p:spTree>
    <p:extLst>
      <p:ext uri="{BB962C8B-B14F-4D97-AF65-F5344CB8AC3E}">
        <p14:creationId xmlns:p14="http://schemas.microsoft.com/office/powerpoint/2010/main" val="121314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155383"/>
      </a:dk1>
      <a:lt1>
        <a:srgbClr val="FFFFFF"/>
      </a:lt1>
      <a:dk2>
        <a:srgbClr val="4D514F"/>
      </a:dk2>
      <a:lt2>
        <a:srgbClr val="E7E6E6"/>
      </a:lt2>
      <a:accent1>
        <a:srgbClr val="155383"/>
      </a:accent1>
      <a:accent2>
        <a:srgbClr val="5730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854</Words>
  <Application>Microsoft Macintosh PowerPoint</Application>
  <PresentationFormat>On-screen Show (16:9)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-apple-system</vt:lpstr>
      <vt:lpstr>Arial</vt:lpstr>
      <vt:lpstr>Arial Regular</vt:lpstr>
      <vt:lpstr>Calibri</vt:lpstr>
      <vt:lpstr>Calibri Light</vt:lpstr>
      <vt:lpstr>Futura Book</vt:lpstr>
      <vt:lpstr>Futura Medium</vt:lpstr>
      <vt:lpstr>Wingdings</vt:lpstr>
      <vt:lpstr>Office Theme</vt:lpstr>
      <vt:lpstr> Module 10:  Blueprint for Putting it All Together</vt:lpstr>
      <vt:lpstr>Goals </vt:lpstr>
      <vt:lpstr>Agenda </vt:lpstr>
      <vt:lpstr>PEARLS from Clinical Webinar</vt:lpstr>
      <vt:lpstr>Applying to Practice</vt:lpstr>
      <vt:lpstr>Applying to Practice</vt:lpstr>
      <vt:lpstr>Applying to Practice</vt:lpstr>
      <vt:lpstr>Q and A</vt:lpstr>
      <vt:lpstr>Action Items for Module 10</vt:lpstr>
      <vt:lpstr>What is Next - Dates to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Session Bias</dc:title>
  <dc:creator>Sherlyn Celone-Arnold</dc:creator>
  <cp:lastModifiedBy>Dave DePalma</cp:lastModifiedBy>
  <cp:revision>374</cp:revision>
  <cp:lastPrinted>2021-08-24T16:46:57Z</cp:lastPrinted>
  <dcterms:created xsi:type="dcterms:W3CDTF">2020-12-30T18:27:09Z</dcterms:created>
  <dcterms:modified xsi:type="dcterms:W3CDTF">2021-10-20T17:43:48Z</dcterms:modified>
</cp:coreProperties>
</file>