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handoutMasterIdLst>
    <p:handoutMasterId r:id="rId117"/>
  </p:handoutMasterIdLst>
  <p:sldIdLst>
    <p:sldId id="3583" r:id="rId2"/>
    <p:sldId id="3584" r:id="rId3"/>
    <p:sldId id="3585" r:id="rId4"/>
    <p:sldId id="3586" r:id="rId5"/>
    <p:sldId id="3587" r:id="rId6"/>
    <p:sldId id="3588" r:id="rId7"/>
    <p:sldId id="3589" r:id="rId8"/>
    <p:sldId id="3590" r:id="rId9"/>
    <p:sldId id="1950" r:id="rId10"/>
    <p:sldId id="697" r:id="rId11"/>
    <p:sldId id="701" r:id="rId12"/>
    <p:sldId id="693" r:id="rId13"/>
    <p:sldId id="702" r:id="rId14"/>
    <p:sldId id="713" r:id="rId15"/>
    <p:sldId id="673" r:id="rId16"/>
    <p:sldId id="709" r:id="rId17"/>
    <p:sldId id="655" r:id="rId18"/>
    <p:sldId id="651" r:id="rId19"/>
    <p:sldId id="1951" r:id="rId20"/>
    <p:sldId id="660" r:id="rId21"/>
    <p:sldId id="1952" r:id="rId22"/>
    <p:sldId id="656" r:id="rId23"/>
    <p:sldId id="663" r:id="rId24"/>
    <p:sldId id="665" r:id="rId25"/>
    <p:sldId id="679" r:id="rId26"/>
    <p:sldId id="680" r:id="rId27"/>
    <p:sldId id="704" r:id="rId28"/>
    <p:sldId id="705" r:id="rId29"/>
    <p:sldId id="635" r:id="rId30"/>
    <p:sldId id="683" r:id="rId31"/>
    <p:sldId id="710" r:id="rId32"/>
    <p:sldId id="664" r:id="rId33"/>
    <p:sldId id="684" r:id="rId34"/>
    <p:sldId id="685" r:id="rId35"/>
    <p:sldId id="686" r:id="rId36"/>
    <p:sldId id="687" r:id="rId37"/>
    <p:sldId id="674" r:id="rId38"/>
    <p:sldId id="667" r:id="rId39"/>
    <p:sldId id="676" r:id="rId40"/>
    <p:sldId id="677" r:id="rId41"/>
    <p:sldId id="681" r:id="rId42"/>
    <p:sldId id="682" r:id="rId43"/>
    <p:sldId id="1954" r:id="rId44"/>
    <p:sldId id="348" r:id="rId45"/>
    <p:sldId id="349" r:id="rId46"/>
    <p:sldId id="280" r:id="rId47"/>
    <p:sldId id="1961" r:id="rId48"/>
    <p:sldId id="355" r:id="rId49"/>
    <p:sldId id="356" r:id="rId50"/>
    <p:sldId id="357" r:id="rId51"/>
    <p:sldId id="288" r:id="rId52"/>
    <p:sldId id="358" r:id="rId53"/>
    <p:sldId id="284" r:id="rId54"/>
    <p:sldId id="359" r:id="rId55"/>
    <p:sldId id="360" r:id="rId56"/>
    <p:sldId id="361" r:id="rId57"/>
    <p:sldId id="1962" r:id="rId58"/>
    <p:sldId id="295" r:id="rId59"/>
    <p:sldId id="3599" r:id="rId60"/>
    <p:sldId id="363" r:id="rId61"/>
    <p:sldId id="364" r:id="rId62"/>
    <p:sldId id="296" r:id="rId63"/>
    <p:sldId id="298" r:id="rId64"/>
    <p:sldId id="1963" r:id="rId65"/>
    <p:sldId id="1965" r:id="rId66"/>
    <p:sldId id="297" r:id="rId67"/>
    <p:sldId id="365" r:id="rId68"/>
    <p:sldId id="3608" r:id="rId69"/>
    <p:sldId id="367" r:id="rId70"/>
    <p:sldId id="368" r:id="rId71"/>
    <p:sldId id="369" r:id="rId72"/>
    <p:sldId id="404" r:id="rId73"/>
    <p:sldId id="3592" r:id="rId74"/>
    <p:sldId id="3593" r:id="rId75"/>
    <p:sldId id="3594" r:id="rId76"/>
    <p:sldId id="3595" r:id="rId77"/>
    <p:sldId id="3596" r:id="rId78"/>
    <p:sldId id="3597" r:id="rId79"/>
    <p:sldId id="3598" r:id="rId80"/>
    <p:sldId id="1966" r:id="rId81"/>
    <p:sldId id="374" r:id="rId82"/>
    <p:sldId id="375" r:id="rId83"/>
    <p:sldId id="3600" r:id="rId84"/>
    <p:sldId id="1967" r:id="rId85"/>
    <p:sldId id="405" r:id="rId86"/>
    <p:sldId id="1968" r:id="rId87"/>
    <p:sldId id="393" r:id="rId88"/>
    <p:sldId id="396" r:id="rId89"/>
    <p:sldId id="3609" r:id="rId90"/>
    <p:sldId id="3601" r:id="rId91"/>
    <p:sldId id="399" r:id="rId92"/>
    <p:sldId id="400" r:id="rId93"/>
    <p:sldId id="3602" r:id="rId94"/>
    <p:sldId id="3603" r:id="rId95"/>
    <p:sldId id="3604" r:id="rId96"/>
    <p:sldId id="3605" r:id="rId97"/>
    <p:sldId id="3606" r:id="rId98"/>
    <p:sldId id="382" r:id="rId99"/>
    <p:sldId id="3607" r:id="rId100"/>
    <p:sldId id="1969" r:id="rId101"/>
    <p:sldId id="384" r:id="rId102"/>
    <p:sldId id="385" r:id="rId103"/>
    <p:sldId id="386" r:id="rId104"/>
    <p:sldId id="387" r:id="rId105"/>
    <p:sldId id="1970" r:id="rId106"/>
    <p:sldId id="402" r:id="rId107"/>
    <p:sldId id="1971" r:id="rId108"/>
    <p:sldId id="406" r:id="rId109"/>
    <p:sldId id="1972" r:id="rId110"/>
    <p:sldId id="391" r:id="rId111"/>
    <p:sldId id="3591" r:id="rId112"/>
    <p:sldId id="1960" r:id="rId113"/>
    <p:sldId id="2333" r:id="rId114"/>
    <p:sldId id="2334" r:id="rId115"/>
  </p:sldIdLst>
  <p:sldSz cx="9144000" cy="5143500" type="screen16x9"/>
  <p:notesSz cx="7289800" cy="9575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Breslan" initials="SB" lastIdx="74" clrIdx="0"/>
  <p:cmAuthor id="2" name="Kim Storvik" initials="KS" lastIdx="27" clrIdx="1">
    <p:extLst>
      <p:ext uri="{19B8F6BF-5375-455C-9EA6-DF929625EA0E}">
        <p15:presenceInfo xmlns:p15="http://schemas.microsoft.com/office/powerpoint/2012/main" userId="Kim Storvik" providerId="None"/>
      </p:ext>
    </p:extLst>
  </p:cmAuthor>
  <p:cmAuthor id="3" name="Eric Kessler" initials="EK" lastIdx="13" clrIdx="2">
    <p:extLst>
      <p:ext uri="{19B8F6BF-5375-455C-9EA6-DF929625EA0E}">
        <p15:presenceInfo xmlns:p15="http://schemas.microsoft.com/office/powerpoint/2012/main" userId="6ad73ffea29b4ff4" providerId="Windows Live"/>
      </p:ext>
    </p:extLst>
  </p:cmAuthor>
  <p:cmAuthor id="4" name="Paige Levatino" initials="PL" lastIdx="7" clrIdx="3">
    <p:extLst>
      <p:ext uri="{19B8F6BF-5375-455C-9EA6-DF929625EA0E}">
        <p15:presenceInfo xmlns:p15="http://schemas.microsoft.com/office/powerpoint/2012/main" userId="a0140b339b2593cd" providerId="Windows Live"/>
      </p:ext>
    </p:extLst>
  </p:cmAuthor>
  <p:cmAuthor id="5" name="Sharon Fruh" initials="SF" lastIdx="39" clrIdx="4">
    <p:extLst>
      <p:ext uri="{19B8F6BF-5375-455C-9EA6-DF929625EA0E}">
        <p15:presenceInfo xmlns:p15="http://schemas.microsoft.com/office/powerpoint/2012/main" userId="S-1-5-21-2445056989-4034144116-2377692438-18886" providerId="AD"/>
      </p:ext>
    </p:extLst>
  </p:cmAuthor>
  <p:cmAuthor id="6" name="Amy Ingersoll" initials="AI" lastIdx="28" clrIdx="5">
    <p:extLst>
      <p:ext uri="{19B8F6BF-5375-455C-9EA6-DF929625EA0E}">
        <p15:presenceInfo xmlns:p15="http://schemas.microsoft.com/office/powerpoint/2012/main" userId="281a1896bae9acdf" providerId="Windows Live"/>
      </p:ext>
    </p:extLst>
  </p:cmAuthor>
  <p:cmAuthor id="7" name="Taryn Gross" initials="TG" lastIdx="30" clrIdx="6">
    <p:extLst>
      <p:ext uri="{19B8F6BF-5375-455C-9EA6-DF929625EA0E}">
        <p15:presenceInfo xmlns:p15="http://schemas.microsoft.com/office/powerpoint/2012/main" userId="81ba9eb79225ec82" providerId="Windows Live"/>
      </p:ext>
    </p:extLst>
  </p:cmAuthor>
  <p:cmAuthor id="8" name="Amy Ingersoll" initials="AI [2]" lastIdx="3" clrIdx="7">
    <p:extLst>
      <p:ext uri="{19B8F6BF-5375-455C-9EA6-DF929625EA0E}">
        <p15:presenceInfo xmlns:p15="http://schemas.microsoft.com/office/powerpoint/2012/main" userId="qbgpKeGCxgKW6JcQsI4zSdnyMgctTDvgsj0duHeGqFY=" providerId="None"/>
      </p:ext>
    </p:extLst>
  </p:cmAuthor>
  <p:cmAuthor id="9" name="Guest User" initials="GU" lastIdx="17" clrIdx="8">
    <p:extLst>
      <p:ext uri="{19B8F6BF-5375-455C-9EA6-DF929625EA0E}">
        <p15:presenceInfo xmlns:p15="http://schemas.microsoft.com/office/powerpoint/2012/main" userId="S::urn:spo:anon#9ca62909f39e6a8a67f73220ff4945092df36824c71d9f95c63b18cc3ee02849::" providerId="AD"/>
      </p:ext>
    </p:extLst>
  </p:cmAuthor>
  <p:cmAuthor id="10" name="Angie Golden" initials="AG" lastIdx="20" clrIdx="9">
    <p:extLst>
      <p:ext uri="{19B8F6BF-5375-455C-9EA6-DF929625EA0E}">
        <p15:presenceInfo xmlns:p15="http://schemas.microsoft.com/office/powerpoint/2012/main" userId="c91bb0c426b7d3dc" providerId="Windows Live"/>
      </p:ext>
    </p:extLst>
  </p:cmAuthor>
  <p:cmAuthor id="11" name="Thomas Lee" initials="TL" lastIdx="17" clrIdx="10">
    <p:extLst>
      <p:ext uri="{19B8F6BF-5375-455C-9EA6-DF929625EA0E}">
        <p15:presenceInfo xmlns:p15="http://schemas.microsoft.com/office/powerpoint/2012/main" userId="S::tlee@pandion-inc.com::051b8c25-bb1a-4402-a30e-f41f9dc022d1" providerId="AD"/>
      </p:ext>
    </p:extLst>
  </p:cmAuthor>
  <p:cmAuthor id="12" name="Sandra Christensen" initials="SC" lastIdx="8" clrIdx="11">
    <p:extLst>
      <p:ext uri="{19B8F6BF-5375-455C-9EA6-DF929625EA0E}">
        <p15:presenceInfo xmlns:p15="http://schemas.microsoft.com/office/powerpoint/2012/main" userId="e6f9ff220da61055" providerId="Windows Live"/>
      </p:ext>
    </p:extLst>
  </p:cmAuthor>
  <p:cmAuthor id="13" name="Kim Storvik" initials="KS [2]" lastIdx="4" clrIdx="12">
    <p:extLst>
      <p:ext uri="{19B8F6BF-5375-455C-9EA6-DF929625EA0E}">
        <p15:presenceInfo xmlns:p15="http://schemas.microsoft.com/office/powerpoint/2012/main" userId="S::kstorvik@synergistmc.com::de858d6f-fda3-475d-8c17-d3295ab3e3f0" providerId="AD"/>
      </p:ext>
    </p:extLst>
  </p:cmAuthor>
  <p:cmAuthor id="14" name="Katie Robbins" initials="KR" lastIdx="11" clrIdx="13">
    <p:extLst>
      <p:ext uri="{19B8F6BF-5375-455C-9EA6-DF929625EA0E}">
        <p15:presenceInfo xmlns:p15="http://schemas.microsoft.com/office/powerpoint/2012/main" userId="9f022063c80119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383"/>
    <a:srgbClr val="000000"/>
    <a:srgbClr val="009FDA"/>
    <a:srgbClr val="ED7D31"/>
    <a:srgbClr val="FFFFFF"/>
    <a:srgbClr val="4472C4"/>
    <a:srgbClr val="5F70A5"/>
    <a:srgbClr val="52AC5D"/>
    <a:srgbClr val="BE3235"/>
    <a:srgbClr val="05060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89660" autoAdjust="0"/>
  </p:normalViewPr>
  <p:slideViewPr>
    <p:cSldViewPr snapToGrid="0" snapToObjects="1" showGuides="1">
      <p:cViewPr varScale="1">
        <p:scale>
          <a:sx n="102" d="100"/>
          <a:sy n="102" d="100"/>
        </p:scale>
        <p:origin x="1243" y="5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11286"/>
    </p:cViewPr>
  </p:sorterViewPr>
  <p:notesViewPr>
    <p:cSldViewPr snapToGrid="0" snapToObjects="1" showGuides="1">
      <p:cViewPr varScale="1">
        <p:scale>
          <a:sx n="80" d="100"/>
          <a:sy n="80"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62D86A-7602-4A06-9FB9-1064F13E1742}"/>
              </a:ext>
            </a:extLst>
          </p:cNvPr>
          <p:cNvSpPr>
            <a:spLocks noGrp="1"/>
          </p:cNvSpPr>
          <p:nvPr>
            <p:ph type="hdr" sz="quarter"/>
          </p:nvPr>
        </p:nvSpPr>
        <p:spPr>
          <a:xfrm>
            <a:off x="0" y="0"/>
            <a:ext cx="3159125"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BB3DA08-3A6C-4DBC-8C33-102C220DF6D2}"/>
              </a:ext>
            </a:extLst>
          </p:cNvPr>
          <p:cNvSpPr>
            <a:spLocks noGrp="1"/>
          </p:cNvSpPr>
          <p:nvPr>
            <p:ph type="dt" sz="quarter" idx="1"/>
          </p:nvPr>
        </p:nvSpPr>
        <p:spPr>
          <a:xfrm>
            <a:off x="4129088" y="0"/>
            <a:ext cx="3159125" cy="479425"/>
          </a:xfrm>
          <a:prstGeom prst="rect">
            <a:avLst/>
          </a:prstGeom>
        </p:spPr>
        <p:txBody>
          <a:bodyPr vert="horz" lIns="91440" tIns="45720" rIns="91440" bIns="45720" rtlCol="0"/>
          <a:lstStyle>
            <a:lvl1pPr algn="r">
              <a:defRPr sz="1200"/>
            </a:lvl1pPr>
          </a:lstStyle>
          <a:p>
            <a:fld id="{5D04FBF7-02C0-4787-8E71-BA14007A4D00}" type="datetimeFigureOut">
              <a:rPr lang="en-US" smtClean="0"/>
              <a:t>9/15/2021</a:t>
            </a:fld>
            <a:endParaRPr lang="en-US" dirty="0"/>
          </a:p>
        </p:txBody>
      </p:sp>
      <p:sp>
        <p:nvSpPr>
          <p:cNvPr id="4" name="Footer Placeholder 3">
            <a:extLst>
              <a:ext uri="{FF2B5EF4-FFF2-40B4-BE49-F238E27FC236}">
                <a16:creationId xmlns:a16="http://schemas.microsoft.com/office/drawing/2014/main" id="{FA1F183A-644E-4C5A-ABCE-204211F3ABAB}"/>
              </a:ext>
            </a:extLst>
          </p:cNvPr>
          <p:cNvSpPr>
            <a:spLocks noGrp="1"/>
          </p:cNvSpPr>
          <p:nvPr>
            <p:ph type="ftr" sz="quarter" idx="2"/>
          </p:nvPr>
        </p:nvSpPr>
        <p:spPr>
          <a:xfrm>
            <a:off x="0" y="9096375"/>
            <a:ext cx="3159125"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6E6DDF-6A3C-4B50-83DD-5DCC91B15CF6}"/>
              </a:ext>
            </a:extLst>
          </p:cNvPr>
          <p:cNvSpPr>
            <a:spLocks noGrp="1"/>
          </p:cNvSpPr>
          <p:nvPr>
            <p:ph type="sldNum" sz="quarter" idx="3"/>
          </p:nvPr>
        </p:nvSpPr>
        <p:spPr>
          <a:xfrm>
            <a:off x="4129088" y="9096375"/>
            <a:ext cx="3159125" cy="479425"/>
          </a:xfrm>
          <a:prstGeom prst="rect">
            <a:avLst/>
          </a:prstGeom>
        </p:spPr>
        <p:txBody>
          <a:bodyPr vert="horz" lIns="91440" tIns="45720" rIns="91440" bIns="45720" rtlCol="0" anchor="b"/>
          <a:lstStyle>
            <a:lvl1pPr algn="r">
              <a:defRPr sz="1200"/>
            </a:lvl1pPr>
          </a:lstStyle>
          <a:p>
            <a:fld id="{BB2533EC-D680-406B-BBEC-FA93531F9BBC}" type="slidenum">
              <a:rPr lang="en-US" smtClean="0"/>
              <a:t>‹#›</a:t>
            </a:fld>
            <a:endParaRPr lang="en-US" dirty="0"/>
          </a:p>
        </p:txBody>
      </p:sp>
    </p:spTree>
    <p:extLst>
      <p:ext uri="{BB962C8B-B14F-4D97-AF65-F5344CB8AC3E}">
        <p14:creationId xmlns:p14="http://schemas.microsoft.com/office/powerpoint/2010/main" val="3843937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58913" cy="480453"/>
          </a:xfrm>
          <a:prstGeom prst="rect">
            <a:avLst/>
          </a:prstGeom>
        </p:spPr>
        <p:txBody>
          <a:bodyPr vert="horz" lIns="96369" tIns="48184" rIns="96369" bIns="48184" rtlCol="0"/>
          <a:lstStyle>
            <a:lvl1pPr algn="l">
              <a:defRPr sz="1300"/>
            </a:lvl1pPr>
          </a:lstStyle>
          <a:p>
            <a:endParaRPr lang="en-US" dirty="0"/>
          </a:p>
        </p:txBody>
      </p:sp>
      <p:sp>
        <p:nvSpPr>
          <p:cNvPr id="3" name="Date Placeholder 2"/>
          <p:cNvSpPr>
            <a:spLocks noGrp="1"/>
          </p:cNvSpPr>
          <p:nvPr>
            <p:ph type="dt" idx="1"/>
          </p:nvPr>
        </p:nvSpPr>
        <p:spPr>
          <a:xfrm>
            <a:off x="4129200" y="0"/>
            <a:ext cx="3158913" cy="480453"/>
          </a:xfrm>
          <a:prstGeom prst="rect">
            <a:avLst/>
          </a:prstGeom>
        </p:spPr>
        <p:txBody>
          <a:bodyPr vert="horz" lIns="96369" tIns="48184" rIns="96369" bIns="48184" rtlCol="0"/>
          <a:lstStyle>
            <a:lvl1pPr algn="r">
              <a:defRPr sz="1300"/>
            </a:lvl1pPr>
          </a:lstStyle>
          <a:p>
            <a:fld id="{37775008-36EF-D440-A1A9-696AC7ABFC8A}" type="datetimeFigureOut">
              <a:rPr lang="en-US" smtClean="0"/>
              <a:t>9/15/2021</a:t>
            </a:fld>
            <a:endParaRPr lang="en-US" dirty="0"/>
          </a:p>
        </p:txBody>
      </p:sp>
      <p:sp>
        <p:nvSpPr>
          <p:cNvPr id="4" name="Slide Image Placeholder 3"/>
          <p:cNvSpPr>
            <a:spLocks noGrp="1" noRot="1" noChangeAspect="1"/>
          </p:cNvSpPr>
          <p:nvPr>
            <p:ph type="sldImg" idx="2"/>
          </p:nvPr>
        </p:nvSpPr>
        <p:spPr>
          <a:xfrm>
            <a:off x="771525" y="1196975"/>
            <a:ext cx="5746750" cy="3232150"/>
          </a:xfrm>
          <a:prstGeom prst="rect">
            <a:avLst/>
          </a:prstGeom>
          <a:noFill/>
          <a:ln w="12700">
            <a:solidFill>
              <a:prstClr val="black"/>
            </a:solidFill>
          </a:ln>
        </p:spPr>
        <p:txBody>
          <a:bodyPr vert="horz" lIns="96369" tIns="48184" rIns="96369" bIns="48184" rtlCol="0" anchor="ctr"/>
          <a:lstStyle/>
          <a:p>
            <a:endParaRPr lang="en-US" dirty="0"/>
          </a:p>
        </p:txBody>
      </p:sp>
      <p:sp>
        <p:nvSpPr>
          <p:cNvPr id="5" name="Notes Placeholder 4"/>
          <p:cNvSpPr>
            <a:spLocks noGrp="1"/>
          </p:cNvSpPr>
          <p:nvPr>
            <p:ph type="body" sz="quarter" idx="3"/>
          </p:nvPr>
        </p:nvSpPr>
        <p:spPr>
          <a:xfrm>
            <a:off x="728980" y="4608354"/>
            <a:ext cx="5831840" cy="3770471"/>
          </a:xfrm>
          <a:prstGeom prst="rect">
            <a:avLst/>
          </a:prstGeom>
        </p:spPr>
        <p:txBody>
          <a:bodyPr vert="horz" lIns="96369" tIns="48184" rIns="96369" bIns="481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95349"/>
            <a:ext cx="3158913" cy="480452"/>
          </a:xfrm>
          <a:prstGeom prst="rect">
            <a:avLst/>
          </a:prstGeom>
        </p:spPr>
        <p:txBody>
          <a:bodyPr vert="horz" lIns="96369" tIns="48184" rIns="96369" bIns="4818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29200" y="9095349"/>
            <a:ext cx="3158913" cy="480452"/>
          </a:xfrm>
          <a:prstGeom prst="rect">
            <a:avLst/>
          </a:prstGeom>
        </p:spPr>
        <p:txBody>
          <a:bodyPr vert="horz" lIns="96369" tIns="48184" rIns="96369" bIns="48184" rtlCol="0" anchor="b"/>
          <a:lstStyle>
            <a:lvl1pPr algn="r">
              <a:defRPr sz="1300"/>
            </a:lvl1pPr>
          </a:lstStyle>
          <a:p>
            <a:fld id="{00DF0DA6-07EA-D444-8819-306300E7A192}" type="slidenum">
              <a:rPr lang="en-US" smtClean="0"/>
              <a:t>‹#›</a:t>
            </a:fld>
            <a:endParaRPr lang="en-US" dirty="0"/>
          </a:p>
        </p:txBody>
      </p:sp>
    </p:spTree>
    <p:extLst>
      <p:ext uri="{BB962C8B-B14F-4D97-AF65-F5344CB8AC3E}">
        <p14:creationId xmlns:p14="http://schemas.microsoft.com/office/powerpoint/2010/main" val="34360385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p:txBody>
      </p:sp>
      <p:sp>
        <p:nvSpPr>
          <p:cNvPr id="4" name="Slide Number Placeholder 3"/>
          <p:cNvSpPr>
            <a:spLocks noGrp="1"/>
          </p:cNvSpPr>
          <p:nvPr>
            <p:ph type="sldNum" sz="quarter" idx="5"/>
          </p:nvPr>
        </p:nvSpPr>
        <p:spPr/>
        <p:txBody>
          <a:bodyPr/>
          <a:lstStyle/>
          <a:p>
            <a:pPr defTabSz="447004">
              <a:defRPr/>
            </a:pPr>
            <a:fld id="{00DF0DA6-07EA-D444-8819-306300E7A192}" type="slidenum">
              <a:rPr lang="en-US">
                <a:solidFill>
                  <a:prstClr val="black"/>
                </a:solidFill>
                <a:latin typeface="Calibri" panose="020F0502020204030204"/>
              </a:rPr>
              <a:pPr defTabSz="447004">
                <a:defRPr/>
              </a:pPr>
              <a:t>2</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A198A0A3-54C5-EA4E-A6B9-F318C3863D9A}"/>
              </a:ext>
            </a:extLst>
          </p:cNvPr>
          <p:cNvSpPr>
            <a:spLocks noGrp="1"/>
          </p:cNvSpPr>
          <p:nvPr>
            <p:ph type="ftr" sz="quarter" idx="4"/>
          </p:nvPr>
        </p:nvSpPr>
        <p:spPr/>
        <p:txBody>
          <a:bodyPr/>
          <a:lstStyle/>
          <a:p>
            <a:pPr defTabSz="447004">
              <a:defRPr/>
            </a:pPr>
            <a:r>
              <a:rPr lang="en-US" dirty="0">
                <a:solidFill>
                  <a:prstClr val="black"/>
                </a:solidFill>
                <a:latin typeface="Calibri" panose="020F0502020204030204"/>
              </a:rPr>
              <a:t>Copyright (C) 2021 AAPA, ILP, TOS. </a:t>
            </a:r>
          </a:p>
        </p:txBody>
      </p:sp>
      <p:sp>
        <p:nvSpPr>
          <p:cNvPr id="6" name="Header Placeholder 5">
            <a:extLst>
              <a:ext uri="{FF2B5EF4-FFF2-40B4-BE49-F238E27FC236}">
                <a16:creationId xmlns:a16="http://schemas.microsoft.com/office/drawing/2014/main" id="{E91D2BCA-514D-EA46-8057-16DF1409B6AE}"/>
              </a:ext>
            </a:extLst>
          </p:cNvPr>
          <p:cNvSpPr>
            <a:spLocks noGrp="1"/>
          </p:cNvSpPr>
          <p:nvPr>
            <p:ph type="hdr" sz="quarter"/>
          </p:nvPr>
        </p:nvSpPr>
        <p:spPr/>
        <p:txBody>
          <a:bodyPr/>
          <a:lstStyle/>
          <a:p>
            <a:pPr defTabSz="447004">
              <a:defRPr/>
            </a:pPr>
            <a:r>
              <a:rPr lang="en-US" dirty="0">
                <a:solidFill>
                  <a:prstClr val="black"/>
                </a:solidFill>
                <a:latin typeface="Calibri" panose="020F0502020204030204"/>
              </a:rPr>
              <a:t>For Educational Use Only.                              Clinical Webinar: Module 3 </a:t>
            </a:r>
          </a:p>
        </p:txBody>
      </p:sp>
    </p:spTree>
    <p:extLst>
      <p:ext uri="{BB962C8B-B14F-4D97-AF65-F5344CB8AC3E}">
        <p14:creationId xmlns:p14="http://schemas.microsoft.com/office/powerpoint/2010/main" val="426379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C9530-B66B-B241-BD14-4275EE28DFE0}" type="slidenum">
              <a:rPr lang="en-US" smtClean="0"/>
              <a:t>13</a:t>
            </a:fld>
            <a:endParaRPr lang="en-US" dirty="0"/>
          </a:p>
        </p:txBody>
      </p:sp>
    </p:spTree>
    <p:extLst>
      <p:ext uri="{BB962C8B-B14F-4D97-AF65-F5344CB8AC3E}">
        <p14:creationId xmlns:p14="http://schemas.microsoft.com/office/powerpoint/2010/main" val="201499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C9530-B66B-B241-BD14-4275EE28DFE0}" type="slidenum">
              <a:rPr lang="en-US" smtClean="0"/>
              <a:t>14</a:t>
            </a:fld>
            <a:endParaRPr lang="en-US" dirty="0"/>
          </a:p>
        </p:txBody>
      </p:sp>
    </p:spTree>
    <p:extLst>
      <p:ext uri="{BB962C8B-B14F-4D97-AF65-F5344CB8AC3E}">
        <p14:creationId xmlns:p14="http://schemas.microsoft.com/office/powerpoint/2010/main" val="15585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b</a:t>
            </a:r>
          </a:p>
        </p:txBody>
      </p:sp>
      <p:sp>
        <p:nvSpPr>
          <p:cNvPr id="4" name="Slide Number Placeholder 3"/>
          <p:cNvSpPr>
            <a:spLocks noGrp="1"/>
          </p:cNvSpPr>
          <p:nvPr>
            <p:ph type="sldNum" sz="quarter" idx="5"/>
          </p:nvPr>
        </p:nvSpPr>
        <p:spPr/>
        <p:txBody>
          <a:bodyPr/>
          <a:lstStyle/>
          <a:p>
            <a:fld id="{7BBA3EE8-E503-4342-8B5A-2339C620F704}" type="slidenum">
              <a:rPr lang="en-US" smtClean="0"/>
              <a:t>16</a:t>
            </a:fld>
            <a:endParaRPr lang="en-US" dirty="0"/>
          </a:p>
        </p:txBody>
      </p:sp>
    </p:spTree>
    <p:extLst>
      <p:ext uri="{BB962C8B-B14F-4D97-AF65-F5344CB8AC3E}">
        <p14:creationId xmlns:p14="http://schemas.microsoft.com/office/powerpoint/2010/main" val="2355855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643A07-CA34-744B-AE03-EC8F6F112174}" type="slidenum">
              <a:rPr lang="en-US" smtClean="0"/>
              <a:t>24</a:t>
            </a:fld>
            <a:endParaRPr lang="en-US" dirty="0"/>
          </a:p>
        </p:txBody>
      </p:sp>
    </p:spTree>
    <p:extLst>
      <p:ext uri="{BB962C8B-B14F-4D97-AF65-F5344CB8AC3E}">
        <p14:creationId xmlns:p14="http://schemas.microsoft.com/office/powerpoint/2010/main" val="34527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643A07-CA34-744B-AE03-EC8F6F112174}" type="slidenum">
              <a:rPr lang="en-US" smtClean="0"/>
              <a:t>27</a:t>
            </a:fld>
            <a:endParaRPr lang="en-US" dirty="0"/>
          </a:p>
        </p:txBody>
      </p:sp>
    </p:spTree>
    <p:extLst>
      <p:ext uri="{BB962C8B-B14F-4D97-AF65-F5344CB8AC3E}">
        <p14:creationId xmlns:p14="http://schemas.microsoft.com/office/powerpoint/2010/main" val="118782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643A07-CA34-744B-AE03-EC8F6F112174}" type="slidenum">
              <a:rPr lang="en-US" smtClean="0"/>
              <a:t>28</a:t>
            </a:fld>
            <a:endParaRPr lang="en-US" dirty="0"/>
          </a:p>
        </p:txBody>
      </p:sp>
    </p:spTree>
    <p:extLst>
      <p:ext uri="{BB962C8B-B14F-4D97-AF65-F5344CB8AC3E}">
        <p14:creationId xmlns:p14="http://schemas.microsoft.com/office/powerpoint/2010/main" val="1633497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a</a:t>
            </a:r>
          </a:p>
        </p:txBody>
      </p:sp>
      <p:sp>
        <p:nvSpPr>
          <p:cNvPr id="4" name="Slide Number Placeholder 3"/>
          <p:cNvSpPr>
            <a:spLocks noGrp="1"/>
          </p:cNvSpPr>
          <p:nvPr>
            <p:ph type="sldNum" sz="quarter" idx="5"/>
          </p:nvPr>
        </p:nvSpPr>
        <p:spPr/>
        <p:txBody>
          <a:bodyPr/>
          <a:lstStyle/>
          <a:p>
            <a:fld id="{7BBA3EE8-E503-4342-8B5A-2339C620F704}" type="slidenum">
              <a:rPr lang="en-US" smtClean="0"/>
              <a:t>31</a:t>
            </a:fld>
            <a:endParaRPr lang="en-US" dirty="0"/>
          </a:p>
        </p:txBody>
      </p:sp>
    </p:spTree>
    <p:extLst>
      <p:ext uri="{BB962C8B-B14F-4D97-AF65-F5344CB8AC3E}">
        <p14:creationId xmlns:p14="http://schemas.microsoft.com/office/powerpoint/2010/main" val="2890153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A3EE8-E503-4342-8B5A-2339C620F704}" type="slidenum">
              <a:rPr lang="en-US" smtClean="0"/>
              <a:t>88</a:t>
            </a:fld>
            <a:endParaRPr lang="en-US" dirty="0"/>
          </a:p>
        </p:txBody>
      </p:sp>
    </p:spTree>
    <p:extLst>
      <p:ext uri="{BB962C8B-B14F-4D97-AF65-F5344CB8AC3E}">
        <p14:creationId xmlns:p14="http://schemas.microsoft.com/office/powerpoint/2010/main" val="1261534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C76A0-9370-45CE-851D-3BDAC8AAEDD4}" type="slidenum">
              <a:rPr lang="en-US" smtClean="0"/>
              <a:t>111</a:t>
            </a:fld>
            <a:endParaRPr lang="en-US" dirty="0"/>
          </a:p>
        </p:txBody>
      </p:sp>
    </p:spTree>
    <p:extLst>
      <p:ext uri="{BB962C8B-B14F-4D97-AF65-F5344CB8AC3E}">
        <p14:creationId xmlns:p14="http://schemas.microsoft.com/office/powerpoint/2010/main" val="3546100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DF0DA6-07EA-D444-8819-306300E7A19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13FFA90-7B9F-1F41-9B50-B54CB712A367}"/>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Copyright (C) 2021 AAPA, ILP, TOS. </a:t>
            </a:r>
          </a:p>
        </p:txBody>
      </p:sp>
      <p:sp>
        <p:nvSpPr>
          <p:cNvPr id="6" name="Header Placeholder 5">
            <a:extLst>
              <a:ext uri="{FF2B5EF4-FFF2-40B4-BE49-F238E27FC236}">
                <a16:creationId xmlns:a16="http://schemas.microsoft.com/office/drawing/2014/main" id="{7FA4B15B-0165-F742-A609-683DFE483C00}"/>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For Educational Use Only.                              Clinical Webinar: Module 3 </a:t>
            </a:r>
          </a:p>
        </p:txBody>
      </p:sp>
    </p:spTree>
    <p:extLst>
      <p:ext uri="{BB962C8B-B14F-4D97-AF65-F5344CB8AC3E}">
        <p14:creationId xmlns:p14="http://schemas.microsoft.com/office/powerpoint/2010/main" val="386742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p:txBody>
      </p:sp>
      <p:sp>
        <p:nvSpPr>
          <p:cNvPr id="4" name="Slide Number Placeholder 3"/>
          <p:cNvSpPr>
            <a:spLocks noGrp="1"/>
          </p:cNvSpPr>
          <p:nvPr>
            <p:ph type="sldNum" sz="quarter" idx="5"/>
          </p:nvPr>
        </p:nvSpPr>
        <p:spPr/>
        <p:txBody>
          <a:bodyPr/>
          <a:lstStyle/>
          <a:p>
            <a:pPr defTabSz="447004">
              <a:defRPr/>
            </a:pPr>
            <a:fld id="{00DF0DA6-07EA-D444-8819-306300E7A192}" type="slidenum">
              <a:rPr lang="en-US">
                <a:solidFill>
                  <a:prstClr val="black"/>
                </a:solidFill>
                <a:latin typeface="Calibri" panose="020F0502020204030204"/>
              </a:rPr>
              <a:pPr defTabSz="447004">
                <a:defRPr/>
              </a:pPr>
              <a:t>3</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C6247E84-9C72-CC41-8E13-078EC0BFFE6A}"/>
              </a:ext>
            </a:extLst>
          </p:cNvPr>
          <p:cNvSpPr>
            <a:spLocks noGrp="1"/>
          </p:cNvSpPr>
          <p:nvPr>
            <p:ph type="ftr" sz="quarter" idx="4"/>
          </p:nvPr>
        </p:nvSpPr>
        <p:spPr/>
        <p:txBody>
          <a:bodyPr/>
          <a:lstStyle/>
          <a:p>
            <a:pPr defTabSz="447004">
              <a:defRPr/>
            </a:pPr>
            <a:r>
              <a:rPr lang="en-US" dirty="0">
                <a:solidFill>
                  <a:prstClr val="black"/>
                </a:solidFill>
                <a:latin typeface="Calibri" panose="020F0502020204030204"/>
              </a:rPr>
              <a:t>Copyright (C) 2021 AAPA, ILP, TOS. </a:t>
            </a:r>
          </a:p>
        </p:txBody>
      </p:sp>
      <p:sp>
        <p:nvSpPr>
          <p:cNvPr id="6" name="Header Placeholder 5">
            <a:extLst>
              <a:ext uri="{FF2B5EF4-FFF2-40B4-BE49-F238E27FC236}">
                <a16:creationId xmlns:a16="http://schemas.microsoft.com/office/drawing/2014/main" id="{DEC1BC22-33E7-084B-A630-1F9DD3015E90}"/>
              </a:ext>
            </a:extLst>
          </p:cNvPr>
          <p:cNvSpPr>
            <a:spLocks noGrp="1"/>
          </p:cNvSpPr>
          <p:nvPr>
            <p:ph type="hdr" sz="quarter"/>
          </p:nvPr>
        </p:nvSpPr>
        <p:spPr/>
        <p:txBody>
          <a:bodyPr/>
          <a:lstStyle/>
          <a:p>
            <a:pPr defTabSz="447004">
              <a:defRPr/>
            </a:pPr>
            <a:r>
              <a:rPr lang="en-US" dirty="0">
                <a:solidFill>
                  <a:prstClr val="black"/>
                </a:solidFill>
                <a:latin typeface="Calibri" panose="020F0502020204030204"/>
              </a:rPr>
              <a:t>For Educational Use Only.                              Clinical Webinar: Module 3 </a:t>
            </a:r>
          </a:p>
        </p:txBody>
      </p:sp>
    </p:spTree>
    <p:extLst>
      <p:ext uri="{BB962C8B-B14F-4D97-AF65-F5344CB8AC3E}">
        <p14:creationId xmlns:p14="http://schemas.microsoft.com/office/powerpoint/2010/main" val="3473546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DF0DA6-07EA-D444-8819-306300E7A19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25587AB-D270-B84C-84FB-AD6A176AE6C6}"/>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Copyright (C) 2021 AAPA, ILP, TOS. </a:t>
            </a:r>
          </a:p>
        </p:txBody>
      </p:sp>
      <p:sp>
        <p:nvSpPr>
          <p:cNvPr id="6" name="Header Placeholder 5">
            <a:extLst>
              <a:ext uri="{FF2B5EF4-FFF2-40B4-BE49-F238E27FC236}">
                <a16:creationId xmlns:a16="http://schemas.microsoft.com/office/drawing/2014/main" id="{00F4F31B-37C7-3F44-AE2B-1649A76F709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For Educational Use Only.                              Clinical Webinar: Module 3 </a:t>
            </a:r>
          </a:p>
        </p:txBody>
      </p:sp>
    </p:spTree>
    <p:extLst>
      <p:ext uri="{BB962C8B-B14F-4D97-AF65-F5344CB8AC3E}">
        <p14:creationId xmlns:p14="http://schemas.microsoft.com/office/powerpoint/2010/main" val="351821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if you use the desktop app or a browser to access this webinar, your control panels may look different</a:t>
            </a:r>
          </a:p>
        </p:txBody>
      </p:sp>
      <p:sp>
        <p:nvSpPr>
          <p:cNvPr id="4" name="Slide Number Placeholder 3"/>
          <p:cNvSpPr>
            <a:spLocks noGrp="1"/>
          </p:cNvSpPr>
          <p:nvPr>
            <p:ph type="sldNum" sz="quarter" idx="5"/>
          </p:nvPr>
        </p:nvSpPr>
        <p:spPr/>
        <p:txBody>
          <a:bodyPr/>
          <a:lstStyle/>
          <a:p>
            <a:pPr defTabSz="447004">
              <a:defRPr/>
            </a:pPr>
            <a:fld id="{00DF0DA6-07EA-D444-8819-306300E7A192}" type="slidenum">
              <a:rPr lang="en-US">
                <a:solidFill>
                  <a:prstClr val="black"/>
                </a:solidFill>
                <a:latin typeface="Calibri" panose="020F0502020204030204"/>
              </a:rPr>
              <a:pPr defTabSz="447004">
                <a:defRPr/>
              </a:pPr>
              <a:t>4</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F66E0870-4532-074A-8C63-4BF865CDAFA9}"/>
              </a:ext>
            </a:extLst>
          </p:cNvPr>
          <p:cNvSpPr>
            <a:spLocks noGrp="1"/>
          </p:cNvSpPr>
          <p:nvPr>
            <p:ph type="ftr" sz="quarter" idx="4"/>
          </p:nvPr>
        </p:nvSpPr>
        <p:spPr/>
        <p:txBody>
          <a:bodyPr/>
          <a:lstStyle/>
          <a:p>
            <a:pPr defTabSz="447004">
              <a:defRPr/>
            </a:pPr>
            <a:r>
              <a:rPr lang="en-US" dirty="0">
                <a:solidFill>
                  <a:prstClr val="black"/>
                </a:solidFill>
                <a:latin typeface="Calibri" panose="020F0502020204030204"/>
              </a:rPr>
              <a:t>Copyright (C) 2021 AAPA, ILP, TOS. </a:t>
            </a:r>
          </a:p>
        </p:txBody>
      </p:sp>
      <p:sp>
        <p:nvSpPr>
          <p:cNvPr id="6" name="Header Placeholder 5">
            <a:extLst>
              <a:ext uri="{FF2B5EF4-FFF2-40B4-BE49-F238E27FC236}">
                <a16:creationId xmlns:a16="http://schemas.microsoft.com/office/drawing/2014/main" id="{CFAF3F20-AF4C-774E-8D8B-2A87A42D31FC}"/>
              </a:ext>
            </a:extLst>
          </p:cNvPr>
          <p:cNvSpPr>
            <a:spLocks noGrp="1"/>
          </p:cNvSpPr>
          <p:nvPr>
            <p:ph type="hdr" sz="quarter"/>
          </p:nvPr>
        </p:nvSpPr>
        <p:spPr/>
        <p:txBody>
          <a:bodyPr/>
          <a:lstStyle/>
          <a:p>
            <a:pPr defTabSz="447004">
              <a:defRPr/>
            </a:pPr>
            <a:r>
              <a:rPr lang="en-US" dirty="0">
                <a:solidFill>
                  <a:prstClr val="black"/>
                </a:solidFill>
                <a:latin typeface="Calibri" panose="020F0502020204030204"/>
              </a:rPr>
              <a:t>For Educational Use Only.                              Clinical Webinar: Module 3 </a:t>
            </a:r>
          </a:p>
        </p:txBody>
      </p:sp>
    </p:spTree>
    <p:extLst>
      <p:ext uri="{BB962C8B-B14F-4D97-AF65-F5344CB8AC3E}">
        <p14:creationId xmlns:p14="http://schemas.microsoft.com/office/powerpoint/2010/main" val="111763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a:t>
            </a:r>
          </a:p>
        </p:txBody>
      </p:sp>
      <p:sp>
        <p:nvSpPr>
          <p:cNvPr id="4" name="Slide Number Placeholder 3"/>
          <p:cNvSpPr>
            <a:spLocks noGrp="1"/>
          </p:cNvSpPr>
          <p:nvPr>
            <p:ph type="sldNum" sz="quarter" idx="5"/>
          </p:nvPr>
        </p:nvSpPr>
        <p:spPr/>
        <p:txBody>
          <a:bodyPr/>
          <a:lstStyle/>
          <a:p>
            <a:pPr defTabSz="447004">
              <a:defRPr/>
            </a:pPr>
            <a:fld id="{00DF0DA6-07EA-D444-8819-306300E7A192}" type="slidenum">
              <a:rPr lang="en-US">
                <a:solidFill>
                  <a:prstClr val="black"/>
                </a:solidFill>
                <a:latin typeface="Calibri" panose="020F0502020204030204"/>
              </a:rPr>
              <a:pPr defTabSz="447004">
                <a:defRPr/>
              </a:pPr>
              <a:t>5</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CB84E36F-ABB2-A14B-9039-709716050C91}"/>
              </a:ext>
            </a:extLst>
          </p:cNvPr>
          <p:cNvSpPr>
            <a:spLocks noGrp="1"/>
          </p:cNvSpPr>
          <p:nvPr>
            <p:ph type="ftr" sz="quarter" idx="4"/>
          </p:nvPr>
        </p:nvSpPr>
        <p:spPr/>
        <p:txBody>
          <a:bodyPr/>
          <a:lstStyle/>
          <a:p>
            <a:pPr defTabSz="447004">
              <a:defRPr/>
            </a:pPr>
            <a:r>
              <a:rPr lang="en-US" dirty="0">
                <a:solidFill>
                  <a:prstClr val="black"/>
                </a:solidFill>
                <a:latin typeface="Calibri" panose="020F0502020204030204"/>
              </a:rPr>
              <a:t>Copyright (C) 2021 AAPA, ILP, TOS. </a:t>
            </a:r>
          </a:p>
        </p:txBody>
      </p:sp>
      <p:sp>
        <p:nvSpPr>
          <p:cNvPr id="6" name="Header Placeholder 5">
            <a:extLst>
              <a:ext uri="{FF2B5EF4-FFF2-40B4-BE49-F238E27FC236}">
                <a16:creationId xmlns:a16="http://schemas.microsoft.com/office/drawing/2014/main" id="{956BA032-6360-7B40-9033-E5B6B4598DC5}"/>
              </a:ext>
            </a:extLst>
          </p:cNvPr>
          <p:cNvSpPr>
            <a:spLocks noGrp="1"/>
          </p:cNvSpPr>
          <p:nvPr>
            <p:ph type="hdr" sz="quarter"/>
          </p:nvPr>
        </p:nvSpPr>
        <p:spPr/>
        <p:txBody>
          <a:bodyPr/>
          <a:lstStyle/>
          <a:p>
            <a:pPr defTabSz="447004">
              <a:defRPr/>
            </a:pPr>
            <a:r>
              <a:rPr lang="en-US" dirty="0">
                <a:solidFill>
                  <a:prstClr val="black"/>
                </a:solidFill>
                <a:latin typeface="Calibri" panose="020F0502020204030204"/>
              </a:rPr>
              <a:t>For Educational Use Only.                              Clinical Webinar: Module 3 </a:t>
            </a:r>
          </a:p>
        </p:txBody>
      </p:sp>
    </p:spTree>
    <p:extLst>
      <p:ext uri="{BB962C8B-B14F-4D97-AF65-F5344CB8AC3E}">
        <p14:creationId xmlns:p14="http://schemas.microsoft.com/office/powerpoint/2010/main" val="222734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Angie, remind folks it’s good to complete this within a day or two of attending the webinar.</a:t>
            </a:r>
          </a:p>
        </p:txBody>
      </p:sp>
      <p:sp>
        <p:nvSpPr>
          <p:cNvPr id="4" name="Slide Number Placeholder 3"/>
          <p:cNvSpPr>
            <a:spLocks noGrp="1"/>
          </p:cNvSpPr>
          <p:nvPr>
            <p:ph type="sldNum" sz="quarter" idx="5"/>
          </p:nvPr>
        </p:nvSpPr>
        <p:spPr/>
        <p:txBody>
          <a:bodyPr/>
          <a:lstStyle/>
          <a:p>
            <a:pPr defTabSz="447004">
              <a:defRPr/>
            </a:pPr>
            <a:fld id="{00DF0DA6-07EA-D444-8819-306300E7A192}" type="slidenum">
              <a:rPr lang="en-US">
                <a:solidFill>
                  <a:prstClr val="black"/>
                </a:solidFill>
                <a:latin typeface="Calibri" panose="020F0502020204030204"/>
              </a:rPr>
              <a:pPr defTabSz="447004">
                <a:defRPr/>
              </a:pPr>
              <a:t>6</a:t>
            </a:fld>
            <a:endParaRPr lang="en-US" dirty="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AD11FA69-13BC-E546-A86C-CF0B62FEE3CE}"/>
              </a:ext>
            </a:extLst>
          </p:cNvPr>
          <p:cNvSpPr>
            <a:spLocks noGrp="1"/>
          </p:cNvSpPr>
          <p:nvPr>
            <p:ph type="ftr" sz="quarter" idx="4"/>
          </p:nvPr>
        </p:nvSpPr>
        <p:spPr/>
        <p:txBody>
          <a:bodyPr/>
          <a:lstStyle/>
          <a:p>
            <a:pPr defTabSz="447004">
              <a:defRPr/>
            </a:pPr>
            <a:r>
              <a:rPr lang="en-US" dirty="0">
                <a:solidFill>
                  <a:prstClr val="black"/>
                </a:solidFill>
                <a:latin typeface="Calibri" panose="020F0502020204030204"/>
              </a:rPr>
              <a:t>Copyright (C) 2021 AAPA, ILP, TOS. </a:t>
            </a:r>
          </a:p>
        </p:txBody>
      </p:sp>
      <p:sp>
        <p:nvSpPr>
          <p:cNvPr id="6" name="Header Placeholder 5">
            <a:extLst>
              <a:ext uri="{FF2B5EF4-FFF2-40B4-BE49-F238E27FC236}">
                <a16:creationId xmlns:a16="http://schemas.microsoft.com/office/drawing/2014/main" id="{3AAF3A3C-6CC6-034F-B08D-2A1875C36C69}"/>
              </a:ext>
            </a:extLst>
          </p:cNvPr>
          <p:cNvSpPr>
            <a:spLocks noGrp="1"/>
          </p:cNvSpPr>
          <p:nvPr>
            <p:ph type="hdr" sz="quarter"/>
          </p:nvPr>
        </p:nvSpPr>
        <p:spPr/>
        <p:txBody>
          <a:bodyPr/>
          <a:lstStyle/>
          <a:p>
            <a:pPr defTabSz="447004">
              <a:defRPr/>
            </a:pPr>
            <a:r>
              <a:rPr lang="en-US" dirty="0">
                <a:solidFill>
                  <a:prstClr val="black"/>
                </a:solidFill>
                <a:latin typeface="Calibri" panose="020F0502020204030204"/>
              </a:rPr>
              <a:t>For Educational Use Only.                              Clinical Webinar: Module 3 </a:t>
            </a:r>
          </a:p>
        </p:txBody>
      </p:sp>
    </p:spTree>
    <p:extLst>
      <p:ext uri="{BB962C8B-B14F-4D97-AF65-F5344CB8AC3E}">
        <p14:creationId xmlns:p14="http://schemas.microsoft.com/office/powerpoint/2010/main" val="61197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0C76A0-9370-45CE-851D-3BDAC8AAEDD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7F755BA-79FF-994A-82FC-CED1850E6E13}"/>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Copyright (C) 2021 AAPA, ILP, TOS. </a:t>
            </a:r>
          </a:p>
        </p:txBody>
      </p:sp>
      <p:sp>
        <p:nvSpPr>
          <p:cNvPr id="6" name="Header Placeholder 5">
            <a:extLst>
              <a:ext uri="{FF2B5EF4-FFF2-40B4-BE49-F238E27FC236}">
                <a16:creationId xmlns:a16="http://schemas.microsoft.com/office/drawing/2014/main" id="{7B94D127-0F76-9E43-BE6D-D7974057D91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For Educational Use Only.                              Clinical Webinar: Module 3 </a:t>
            </a:r>
          </a:p>
        </p:txBody>
      </p:sp>
    </p:spTree>
    <p:extLst>
      <p:ext uri="{BB962C8B-B14F-4D97-AF65-F5344CB8AC3E}">
        <p14:creationId xmlns:p14="http://schemas.microsoft.com/office/powerpoint/2010/main" val="153925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BFE97-C216-7040-9CE8-4014750EEEA3}" type="slidenum">
              <a:rPr lang="en-US" smtClean="0"/>
              <a:pPr/>
              <a:t>8</a:t>
            </a:fld>
            <a:endParaRPr lang="en-US" dirty="0"/>
          </a:p>
        </p:txBody>
      </p:sp>
      <p:sp>
        <p:nvSpPr>
          <p:cNvPr id="5" name="Date Placeholder 4">
            <a:extLst>
              <a:ext uri="{FF2B5EF4-FFF2-40B4-BE49-F238E27FC236}">
                <a16:creationId xmlns:a16="http://schemas.microsoft.com/office/drawing/2014/main" id="{B27643BB-AD1C-B844-85DD-6FEF68987F28}"/>
              </a:ext>
            </a:extLst>
          </p:cNvPr>
          <p:cNvSpPr>
            <a:spLocks noGrp="1"/>
          </p:cNvSpPr>
          <p:nvPr>
            <p:ph type="dt" idx="11"/>
          </p:nvPr>
        </p:nvSpPr>
        <p:spPr/>
        <p:txBody>
          <a:bodyPr/>
          <a:lstStyle/>
          <a:p>
            <a:r>
              <a:rPr lang="en-US" dirty="0"/>
              <a:t>06/29/18</a:t>
            </a:r>
          </a:p>
        </p:txBody>
      </p:sp>
      <p:sp>
        <p:nvSpPr>
          <p:cNvPr id="6" name="Footer Placeholder 5">
            <a:extLst>
              <a:ext uri="{FF2B5EF4-FFF2-40B4-BE49-F238E27FC236}">
                <a16:creationId xmlns:a16="http://schemas.microsoft.com/office/drawing/2014/main" id="{3E5AF53F-793F-FF44-9860-54B65A45E0ED}"/>
              </a:ext>
            </a:extLst>
          </p:cNvPr>
          <p:cNvSpPr>
            <a:spLocks noGrp="1"/>
          </p:cNvSpPr>
          <p:nvPr>
            <p:ph type="ftr" sz="quarter" idx="12"/>
          </p:nvPr>
        </p:nvSpPr>
        <p:spPr/>
        <p:txBody>
          <a:bodyPr/>
          <a:lstStyle/>
          <a:p>
            <a:r>
              <a:rPr lang="en-US" dirty="0"/>
              <a:t>Copyright © 2018 AAPA, AANP, OMA, AXDEV Global, and Integrated Learning Partners, LLC.</a:t>
            </a:r>
          </a:p>
        </p:txBody>
      </p:sp>
      <p:sp>
        <p:nvSpPr>
          <p:cNvPr id="7" name="Header Placeholder 6">
            <a:extLst>
              <a:ext uri="{FF2B5EF4-FFF2-40B4-BE49-F238E27FC236}">
                <a16:creationId xmlns:a16="http://schemas.microsoft.com/office/drawing/2014/main" id="{4237E7C0-FEA4-5246-B0B7-1265B64FADC2}"/>
              </a:ext>
            </a:extLst>
          </p:cNvPr>
          <p:cNvSpPr>
            <a:spLocks noGrp="1"/>
          </p:cNvSpPr>
          <p:nvPr>
            <p:ph type="hdr" sz="quarter" idx="13"/>
          </p:nvPr>
        </p:nvSpPr>
        <p:spPr/>
        <p:txBody>
          <a:bodyPr/>
          <a:lstStyle/>
          <a:p>
            <a:r>
              <a:rPr lang="en-US" dirty="0"/>
              <a:t>Primary Care Obesity Management Certificate Program: AANP Workshop</a:t>
            </a:r>
          </a:p>
        </p:txBody>
      </p:sp>
    </p:spTree>
    <p:extLst>
      <p:ext uri="{BB962C8B-B14F-4D97-AF65-F5344CB8AC3E}">
        <p14:creationId xmlns:p14="http://schemas.microsoft.com/office/powerpoint/2010/main" val="112234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C9530-B66B-B241-BD14-4275EE28DFE0}" type="slidenum">
              <a:rPr lang="en-US" smtClean="0"/>
              <a:t>11</a:t>
            </a:fld>
            <a:endParaRPr lang="en-US" dirty="0"/>
          </a:p>
        </p:txBody>
      </p:sp>
    </p:spTree>
    <p:extLst>
      <p:ext uri="{BB962C8B-B14F-4D97-AF65-F5344CB8AC3E}">
        <p14:creationId xmlns:p14="http://schemas.microsoft.com/office/powerpoint/2010/main" val="239558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6C9530-B66B-B241-BD14-4275EE28DFE0}" type="slidenum">
              <a:rPr lang="en-US" smtClean="0"/>
              <a:t>12</a:t>
            </a:fld>
            <a:endParaRPr lang="en-US" dirty="0"/>
          </a:p>
        </p:txBody>
      </p:sp>
    </p:spTree>
    <p:extLst>
      <p:ext uri="{BB962C8B-B14F-4D97-AF65-F5344CB8AC3E}">
        <p14:creationId xmlns:p14="http://schemas.microsoft.com/office/powerpoint/2010/main" val="3583162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emf"/><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8258D7-B460-4871-9FB8-274432402115}"/>
              </a:ext>
            </a:extLst>
          </p:cNvPr>
          <p:cNvSpPr/>
          <p:nvPr userDrawn="1"/>
        </p:nvSpPr>
        <p:spPr>
          <a:xfrm>
            <a:off x="1" y="895350"/>
            <a:ext cx="914399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D64D0A41-3FBE-FE40-B16C-06D85127B8CE}"/>
              </a:ext>
            </a:extLst>
          </p:cNvPr>
          <p:cNvCxnSpPr>
            <a:cxnSpLocks/>
          </p:cNvCxnSpPr>
          <p:nvPr userDrawn="1"/>
        </p:nvCxnSpPr>
        <p:spPr>
          <a:xfrm>
            <a:off x="1143000" y="2416476"/>
            <a:ext cx="649224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8FDE47E-B7A3-1746-A1D2-522F7457CE82}"/>
              </a:ext>
            </a:extLst>
          </p:cNvPr>
          <p:cNvGrpSpPr/>
          <p:nvPr userDrawn="1"/>
        </p:nvGrpSpPr>
        <p:grpSpPr>
          <a:xfrm>
            <a:off x="0" y="4101316"/>
            <a:ext cx="9144000" cy="1042184"/>
            <a:chOff x="0" y="5631538"/>
            <a:chExt cx="12192001" cy="1389579"/>
          </a:xfrm>
        </p:grpSpPr>
        <p:sp>
          <p:nvSpPr>
            <p:cNvPr id="12" name="Rectangle 11">
              <a:extLst>
                <a:ext uri="{FF2B5EF4-FFF2-40B4-BE49-F238E27FC236}">
                  <a16:creationId xmlns:a16="http://schemas.microsoft.com/office/drawing/2014/main" id="{2F4377CC-BB45-6241-888A-6182498697DB}"/>
                </a:ext>
              </a:extLst>
            </p:cNvPr>
            <p:cNvSpPr/>
            <p:nvPr userDrawn="1"/>
          </p:nvSpPr>
          <p:spPr>
            <a:xfrm>
              <a:off x="0" y="5718971"/>
              <a:ext cx="6558528" cy="1302146"/>
            </a:xfrm>
            <a:prstGeom prst="rect">
              <a:avLst/>
            </a:prstGeom>
            <a:solidFill>
              <a:srgbClr val="6E9DD0"/>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sp>
          <p:nvSpPr>
            <p:cNvPr id="13" name="Rectangle 12">
              <a:extLst>
                <a:ext uri="{FF2B5EF4-FFF2-40B4-BE49-F238E27FC236}">
                  <a16:creationId xmlns:a16="http://schemas.microsoft.com/office/drawing/2014/main" id="{4BC9C7AA-44A0-6D4B-A041-A71E0C6DF580}"/>
                </a:ext>
              </a:extLst>
            </p:cNvPr>
            <p:cNvSpPr/>
            <p:nvPr userDrawn="1"/>
          </p:nvSpPr>
          <p:spPr>
            <a:xfrm>
              <a:off x="6558529" y="5718971"/>
              <a:ext cx="2816736" cy="1302146"/>
            </a:xfrm>
            <a:prstGeom prst="rect">
              <a:avLst/>
            </a:prstGeom>
            <a:solidFill>
              <a:srgbClr val="E7F2F7"/>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457200" bIns="0" rtlCol="0" anchor="t"/>
            <a:lstStyle/>
            <a:p>
              <a:pPr>
                <a:lnSpc>
                  <a:spcPct val="150000"/>
                </a:lnSpc>
                <a:spcAft>
                  <a:spcPts val="600"/>
                </a:spcAft>
              </a:pPr>
              <a:endParaRPr lang="en-US" sz="800" dirty="0">
                <a:solidFill>
                  <a:srgbClr val="A0021B"/>
                </a:solidFill>
                <a:latin typeface="Futura Medium" pitchFamily="2" charset="0"/>
                <a:cs typeface="Arial" panose="020B0604020202020204" pitchFamily="34" charset="0"/>
              </a:endParaRPr>
            </a:p>
          </p:txBody>
        </p:sp>
        <p:sp>
          <p:nvSpPr>
            <p:cNvPr id="14" name="Rectangle 13">
              <a:extLst>
                <a:ext uri="{FF2B5EF4-FFF2-40B4-BE49-F238E27FC236}">
                  <a16:creationId xmlns:a16="http://schemas.microsoft.com/office/drawing/2014/main" id="{588443F1-A214-E546-AC9A-2786EBC177DB}"/>
                </a:ext>
              </a:extLst>
            </p:cNvPr>
            <p:cNvSpPr/>
            <p:nvPr userDrawn="1"/>
          </p:nvSpPr>
          <p:spPr>
            <a:xfrm>
              <a:off x="9375265" y="5718971"/>
              <a:ext cx="2816736" cy="1302146"/>
            </a:xfrm>
            <a:prstGeom prst="rect">
              <a:avLst/>
            </a:prstGeom>
            <a:solidFill>
              <a:srgbClr val="D9E6E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365760" bIns="0" rtlCol="0" anchor="t"/>
            <a:lstStyle/>
            <a:p>
              <a:pPr>
                <a:lnSpc>
                  <a:spcPct val="150000"/>
                </a:lnSpc>
                <a:spcAft>
                  <a:spcPts val="600"/>
                </a:spcAft>
              </a:pPr>
              <a:endParaRPr lang="en-US" sz="800" dirty="0">
                <a:solidFill>
                  <a:srgbClr val="A0021B"/>
                </a:solidFill>
                <a:latin typeface="Futura Medium" pitchFamily="2" charset="0"/>
                <a:cs typeface="Arial" panose="020B0604020202020204" pitchFamily="34" charset="0"/>
              </a:endParaRPr>
            </a:p>
          </p:txBody>
        </p:sp>
        <p:sp>
          <p:nvSpPr>
            <p:cNvPr id="15" name="Rectangle 14">
              <a:extLst>
                <a:ext uri="{FF2B5EF4-FFF2-40B4-BE49-F238E27FC236}">
                  <a16:creationId xmlns:a16="http://schemas.microsoft.com/office/drawing/2014/main" id="{A6CD6AE4-5EAC-5747-9706-5E889FDE38E8}"/>
                </a:ext>
              </a:extLst>
            </p:cNvPr>
            <p:cNvSpPr/>
            <p:nvPr userDrawn="1"/>
          </p:nvSpPr>
          <p:spPr>
            <a:xfrm>
              <a:off x="0" y="5631538"/>
              <a:ext cx="12192000" cy="109728"/>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143000" y="676123"/>
            <a:ext cx="6858000" cy="1790700"/>
          </a:xfr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p:nvPr>
        </p:nvSpPr>
        <p:spPr>
          <a:xfrm>
            <a:off x="1143000" y="2488812"/>
            <a:ext cx="6858000" cy="1241822"/>
          </a:xfrm>
        </p:spPr>
        <p:txBody>
          <a:bodyPr>
            <a:normAutofit/>
          </a:bodyPr>
          <a:lstStyle>
            <a:lvl1pPr marL="0" indent="0" algn="l">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6884450" y="4850511"/>
            <a:ext cx="1630900" cy="190596"/>
          </a:xfrm>
          <a:prstGeom prst="rect">
            <a:avLst/>
          </a:prstGeom>
        </p:spPr>
        <p:txBody>
          <a:bodyPr/>
          <a:lstStyle/>
          <a:p>
            <a:fld id="{4F19B674-C04F-6549-A35A-6FDBE3615377}" type="slidenum">
              <a:rPr lang="en-US" smtClean="0"/>
              <a:t>‹#›</a:t>
            </a:fld>
            <a:endParaRPr lang="en-US" dirty="0"/>
          </a:p>
        </p:txBody>
      </p:sp>
      <p:pic>
        <p:nvPicPr>
          <p:cNvPr id="28" name="Picture 27" descr="A screenshot of a cell phone&#10;&#10;Description automatically generated">
            <a:extLst>
              <a:ext uri="{FF2B5EF4-FFF2-40B4-BE49-F238E27FC236}">
                <a16:creationId xmlns:a16="http://schemas.microsoft.com/office/drawing/2014/main" id="{2311187F-7D17-BF4D-A37D-CBF9742B961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181"/>
          <a:stretch/>
        </p:blipFill>
        <p:spPr>
          <a:xfrm>
            <a:off x="-1" y="3615927"/>
            <a:ext cx="9144000" cy="1342777"/>
          </a:xfrm>
          <a:prstGeom prst="rect">
            <a:avLst/>
          </a:prstGeom>
        </p:spPr>
      </p:pic>
      <p:sp>
        <p:nvSpPr>
          <p:cNvPr id="33" name="Rectangle 32">
            <a:extLst>
              <a:ext uri="{FF2B5EF4-FFF2-40B4-BE49-F238E27FC236}">
                <a16:creationId xmlns:a16="http://schemas.microsoft.com/office/drawing/2014/main" id="{B86BC8F1-7728-7A40-9998-D400B2065E66}"/>
              </a:ext>
            </a:extLst>
          </p:cNvPr>
          <p:cNvSpPr/>
          <p:nvPr userDrawn="1"/>
        </p:nvSpPr>
        <p:spPr>
          <a:xfrm>
            <a:off x="1" y="3533332"/>
            <a:ext cx="9143999" cy="82296"/>
          </a:xfrm>
          <a:prstGeom prst="rect">
            <a:avLst/>
          </a:prstGeom>
          <a:solidFill>
            <a:srgbClr val="15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3936CCA-3833-0843-922C-F60D3E84D43D}"/>
              </a:ext>
            </a:extLst>
          </p:cNvPr>
          <p:cNvSpPr/>
          <p:nvPr userDrawn="1"/>
        </p:nvSpPr>
        <p:spPr>
          <a:xfrm>
            <a:off x="0" y="4937760"/>
            <a:ext cx="9144000" cy="63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9DA5D28-744C-7D40-BE3C-E3B58DF18CAC}"/>
              </a:ext>
            </a:extLst>
          </p:cNvPr>
          <p:cNvSpPr/>
          <p:nvPr userDrawn="1"/>
        </p:nvSpPr>
        <p:spPr>
          <a:xfrm>
            <a:off x="0" y="4989616"/>
            <a:ext cx="9144000" cy="153884"/>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pic>
        <p:nvPicPr>
          <p:cNvPr id="20" name="Picture 19">
            <a:extLst>
              <a:ext uri="{FF2B5EF4-FFF2-40B4-BE49-F238E27FC236}">
                <a16:creationId xmlns:a16="http://schemas.microsoft.com/office/drawing/2014/main" id="{C9FDEA68-450E-5D4B-81AA-0737AEA03BA8}"/>
              </a:ext>
            </a:extLst>
          </p:cNvPr>
          <p:cNvPicPr/>
          <p:nvPr userDrawn="1"/>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8422174" y="162466"/>
            <a:ext cx="540564" cy="542238"/>
          </a:xfrm>
          <a:prstGeom prst="rect">
            <a:avLst/>
          </a:prstGeom>
        </p:spPr>
      </p:pic>
      <p:pic>
        <p:nvPicPr>
          <p:cNvPr id="21" name="Picture 20">
            <a:extLst>
              <a:ext uri="{FF2B5EF4-FFF2-40B4-BE49-F238E27FC236}">
                <a16:creationId xmlns:a16="http://schemas.microsoft.com/office/drawing/2014/main" id="{41BF6EDC-5D68-DD4F-A980-819DD94A4B8F}"/>
              </a:ext>
            </a:extLst>
          </p:cNvPr>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7420748" y="251138"/>
            <a:ext cx="822104" cy="364894"/>
          </a:xfrm>
          <a:prstGeom prst="rect">
            <a:avLst/>
          </a:prstGeom>
          <a:noFill/>
          <a:ln>
            <a:noFill/>
          </a:ln>
        </p:spPr>
      </p:pic>
      <p:pic>
        <p:nvPicPr>
          <p:cNvPr id="22" name="Picture 21" descr="A picture containing table&#10;&#10;Description automatically generated">
            <a:extLst>
              <a:ext uri="{FF2B5EF4-FFF2-40B4-BE49-F238E27FC236}">
                <a16:creationId xmlns:a16="http://schemas.microsoft.com/office/drawing/2014/main" id="{1C08694C-5B3A-EB43-8A1E-6D938B12DE8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249548" y="190473"/>
            <a:ext cx="988160" cy="486224"/>
          </a:xfrm>
          <a:prstGeom prst="rect">
            <a:avLst/>
          </a:prstGeom>
        </p:spPr>
      </p:pic>
      <p:sp>
        <p:nvSpPr>
          <p:cNvPr id="7" name="TextBox 6">
            <a:extLst>
              <a:ext uri="{FF2B5EF4-FFF2-40B4-BE49-F238E27FC236}">
                <a16:creationId xmlns:a16="http://schemas.microsoft.com/office/drawing/2014/main" id="{5A9D6C9E-CBEC-4981-A4ED-78D822E8BF6D}"/>
              </a:ext>
            </a:extLst>
          </p:cNvPr>
          <p:cNvSpPr txBox="1"/>
          <p:nvPr userDrawn="1"/>
        </p:nvSpPr>
        <p:spPr>
          <a:xfrm>
            <a:off x="2286000" y="4944218"/>
            <a:ext cx="4572000" cy="215444"/>
          </a:xfrm>
          <a:prstGeom prst="rect">
            <a:avLst/>
          </a:prstGeom>
          <a:noFill/>
        </p:spPr>
        <p:txBody>
          <a:bodyPr wrap="square">
            <a:spAutoFit/>
          </a:bodyPr>
          <a:lstStyle/>
          <a:p>
            <a:pPr algn="ctr"/>
            <a:r>
              <a:rPr lang="en-US" sz="800" dirty="0">
                <a:solidFill>
                  <a:prstClr val="white"/>
                </a:solidFill>
              </a:rPr>
              <a:t>Copyright © 2021 AAPA, TOS, ILP. All rights reserved. </a:t>
            </a:r>
          </a:p>
        </p:txBody>
      </p:sp>
    </p:spTree>
    <p:extLst>
      <p:ext uri="{BB962C8B-B14F-4D97-AF65-F5344CB8AC3E}">
        <p14:creationId xmlns:p14="http://schemas.microsoft.com/office/powerpoint/2010/main" val="378930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18DE89E-09C0-4A57-A732-32DF3522E3AA}"/>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2" name="Rectangle 1">
            <a:extLst>
              <a:ext uri="{FF2B5EF4-FFF2-40B4-BE49-F238E27FC236}">
                <a16:creationId xmlns:a16="http://schemas.microsoft.com/office/drawing/2014/main" id="{E645CDDF-8ABE-4B21-841C-447D959037C9}"/>
              </a:ext>
            </a:extLst>
          </p:cNvPr>
          <p:cNvSpPr/>
          <p:nvPr userDrawn="1"/>
        </p:nvSpPr>
        <p:spPr>
          <a:xfrm>
            <a:off x="0" y="844731"/>
            <a:ext cx="9144000" cy="28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59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4A2CA5-FB3A-6A47-810C-F8A24B1F8F4C}"/>
              </a:ext>
            </a:extLst>
          </p:cNvPr>
          <p:cNvSpPr/>
          <p:nvPr userDrawn="1"/>
        </p:nvSpPr>
        <p:spPr>
          <a:xfrm>
            <a:off x="0" y="0"/>
            <a:ext cx="2731626" cy="5141332"/>
          </a:xfrm>
          <a:prstGeom prst="rect">
            <a:avLst/>
          </a:prstGeom>
          <a:gradFill flip="none" rotWithShape="1">
            <a:gsLst>
              <a:gs pos="24000">
                <a:srgbClr val="6E9DD0">
                  <a:alpha val="43000"/>
                </a:srgbClr>
              </a:gs>
              <a:gs pos="77000">
                <a:srgbClr val="6E9DD0">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800" dirty="0"/>
          </a:p>
        </p:txBody>
      </p:sp>
      <p:sp>
        <p:nvSpPr>
          <p:cNvPr id="5" name="Rectangle 4">
            <a:extLst>
              <a:ext uri="{FF2B5EF4-FFF2-40B4-BE49-F238E27FC236}">
                <a16:creationId xmlns:a16="http://schemas.microsoft.com/office/drawing/2014/main" id="{3E922990-0B27-4C33-9611-535820BE25C2}"/>
              </a:ext>
            </a:extLst>
          </p:cNvPr>
          <p:cNvSpPr/>
          <p:nvPr userDrawn="1"/>
        </p:nvSpPr>
        <p:spPr>
          <a:xfrm>
            <a:off x="0" y="4937760"/>
            <a:ext cx="9144000" cy="63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B25EBFE-7D24-4AB6-9564-A9731FB476CC}"/>
              </a:ext>
            </a:extLst>
          </p:cNvPr>
          <p:cNvSpPr/>
          <p:nvPr userDrawn="1"/>
        </p:nvSpPr>
        <p:spPr>
          <a:xfrm>
            <a:off x="0" y="4989616"/>
            <a:ext cx="9144000" cy="153884"/>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sp>
        <p:nvSpPr>
          <p:cNvPr id="8" name="Rectangle 7">
            <a:extLst>
              <a:ext uri="{FF2B5EF4-FFF2-40B4-BE49-F238E27FC236}">
                <a16:creationId xmlns:a16="http://schemas.microsoft.com/office/drawing/2014/main" id="{3C6FC075-F291-4B97-8E91-087C89872094}"/>
              </a:ext>
            </a:extLst>
          </p:cNvPr>
          <p:cNvSpPr/>
          <p:nvPr userDrawn="1"/>
        </p:nvSpPr>
        <p:spPr>
          <a:xfrm>
            <a:off x="0" y="935756"/>
            <a:ext cx="9144000" cy="2057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1F128C-04C5-425E-B4D8-006AE7BB6527}"/>
              </a:ext>
            </a:extLst>
          </p:cNvPr>
          <p:cNvSpPr/>
          <p:nvPr userDrawn="1"/>
        </p:nvSpPr>
        <p:spPr>
          <a:xfrm>
            <a:off x="0" y="2168"/>
            <a:ext cx="9144000" cy="91440"/>
          </a:xfrm>
          <a:prstGeom prst="rect">
            <a:avLst/>
          </a:prstGeom>
          <a:solidFill>
            <a:srgbClr val="15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76575" y="0"/>
            <a:ext cx="4771060" cy="956330"/>
          </a:xfrm>
        </p:spPr>
        <p:txBody>
          <a:bodyPr vert="horz" lIns="91440" tIns="45720" rIns="91440" bIns="45720" rtlCol="0" anchor="b">
            <a:normAutofit/>
          </a:bodyPr>
          <a:lstStyle>
            <a:lvl1pPr>
              <a:defRPr lang="en-US" sz="2800" dirty="0"/>
            </a:lvl1pPr>
          </a:lstStyle>
          <a:p>
            <a:pPr lvl="0"/>
            <a:r>
              <a:rPr lang="en-US" dirty="0"/>
              <a:t>Click to edit Master title style</a:t>
            </a:r>
          </a:p>
        </p:txBody>
      </p:sp>
      <p:sp>
        <p:nvSpPr>
          <p:cNvPr id="3" name="Content Placeholder 2"/>
          <p:cNvSpPr>
            <a:spLocks noGrp="1"/>
          </p:cNvSpPr>
          <p:nvPr>
            <p:ph sz="half" idx="1"/>
          </p:nvPr>
        </p:nvSpPr>
        <p:spPr>
          <a:xfrm>
            <a:off x="223536" y="1208938"/>
            <a:ext cx="2462514" cy="3595235"/>
          </a:xfrm>
        </p:spPr>
        <p:txBody>
          <a:bodyPr/>
          <a:lstStyle>
            <a:lvl1pPr marL="0" indent="0">
              <a:buFontTx/>
              <a:buNone/>
              <a:defRPr b="1">
                <a:solidFill>
                  <a:srgbClr val="155383"/>
                </a:solidFill>
                <a:latin typeface="+mn-lt"/>
              </a:defRPr>
            </a:lvl1pPr>
            <a:lvl2pPr marL="342900" indent="0">
              <a:buFontTx/>
              <a:buNone/>
              <a:defRPr b="1">
                <a:solidFill>
                  <a:srgbClr val="155383"/>
                </a:solidFill>
                <a:latin typeface="+mn-lt"/>
              </a:defRPr>
            </a:lvl2pPr>
            <a:lvl3pPr marL="685800" indent="0">
              <a:buFontTx/>
              <a:buNone/>
              <a:defRPr b="1">
                <a:solidFill>
                  <a:srgbClr val="155383"/>
                </a:solidFill>
                <a:latin typeface="+mn-lt"/>
              </a:defRPr>
            </a:lvl3pPr>
            <a:lvl4pPr marL="1028700" indent="0">
              <a:buFontTx/>
              <a:buNone/>
              <a:defRPr b="1">
                <a:solidFill>
                  <a:srgbClr val="155383"/>
                </a:solidFill>
                <a:latin typeface="+mn-lt"/>
              </a:defRPr>
            </a:lvl4pPr>
            <a:lvl5pPr marL="1371600" indent="0">
              <a:buFontTx/>
              <a:buNone/>
              <a:defRPr b="1">
                <a:solidFill>
                  <a:srgbClr val="15538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108891" y="1208938"/>
            <a:ext cx="5582264" cy="3595235"/>
          </a:xfrm>
        </p:spPr>
        <p:txBody>
          <a:bodyPr/>
          <a:lstStyle>
            <a:lvl1pPr marL="285750" indent="-285750">
              <a:lnSpc>
                <a:spcPct val="100000"/>
              </a:lnSpc>
              <a:spcBef>
                <a:spcPts val="1200"/>
              </a:spcBef>
              <a:buFont typeface="+mj-lt"/>
              <a:buAutoNum type="alphaUcPeriod"/>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8A68F2F6-25CA-924D-B048-429A6942A01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a:ext>
            </a:extLst>
          </a:blip>
          <a:stretch>
            <a:fillRect/>
          </a:stretch>
        </p:blipFill>
        <p:spPr>
          <a:xfrm>
            <a:off x="8263254" y="106660"/>
            <a:ext cx="842955" cy="842955"/>
          </a:xfrm>
          <a:prstGeom prst="rect">
            <a:avLst/>
          </a:prstGeom>
          <a:effectLst>
            <a:softEdge rad="127000"/>
          </a:effectLst>
        </p:spPr>
      </p:pic>
      <p:sp>
        <p:nvSpPr>
          <p:cNvPr id="18" name="Slide Number Placeholder 5">
            <a:extLst>
              <a:ext uri="{FF2B5EF4-FFF2-40B4-BE49-F238E27FC236}">
                <a16:creationId xmlns:a16="http://schemas.microsoft.com/office/drawing/2014/main" id="{1B8B10F6-BA22-4D44-A509-ACA77140E98C}"/>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10" name="TextBox 9">
            <a:extLst>
              <a:ext uri="{FF2B5EF4-FFF2-40B4-BE49-F238E27FC236}">
                <a16:creationId xmlns:a16="http://schemas.microsoft.com/office/drawing/2014/main" id="{41CAEF31-7ACB-4CF1-95BE-6E49452E836B}"/>
              </a:ext>
            </a:extLst>
          </p:cNvPr>
          <p:cNvSpPr txBox="1"/>
          <p:nvPr userDrawn="1"/>
        </p:nvSpPr>
        <p:spPr>
          <a:xfrm>
            <a:off x="2286000" y="4944218"/>
            <a:ext cx="4572000" cy="215444"/>
          </a:xfrm>
          <a:prstGeom prst="rect">
            <a:avLst/>
          </a:prstGeom>
          <a:noFill/>
        </p:spPr>
        <p:txBody>
          <a:bodyPr wrap="square">
            <a:spAutoFit/>
          </a:bodyPr>
          <a:lstStyle/>
          <a:p>
            <a:pPr algn="ctr"/>
            <a:r>
              <a:rPr lang="en-US" sz="800" dirty="0">
                <a:solidFill>
                  <a:prstClr val="white"/>
                </a:solidFill>
              </a:rPr>
              <a:t>Copyright © 2021 AAPA, TOS, ILP. All rights reserved. </a:t>
            </a:r>
          </a:p>
        </p:txBody>
      </p:sp>
    </p:spTree>
    <p:extLst>
      <p:ext uri="{BB962C8B-B14F-4D97-AF65-F5344CB8AC3E}">
        <p14:creationId xmlns:p14="http://schemas.microsoft.com/office/powerpoint/2010/main" val="4322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 Breaker">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68F2F6-25CA-924D-B048-429A6942A01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a:ext>
            </a:extLst>
          </a:blip>
          <a:stretch>
            <a:fillRect/>
          </a:stretch>
        </p:blipFill>
        <p:spPr>
          <a:xfrm>
            <a:off x="165119" y="1119188"/>
            <a:ext cx="3000375" cy="3000375"/>
          </a:xfrm>
          <a:prstGeom prst="rect">
            <a:avLst/>
          </a:prstGeom>
          <a:effectLst>
            <a:softEdge rad="127000"/>
          </a:effectLst>
        </p:spPr>
      </p:pic>
      <p:sp>
        <p:nvSpPr>
          <p:cNvPr id="5" name="Rectangle 4">
            <a:extLst>
              <a:ext uri="{FF2B5EF4-FFF2-40B4-BE49-F238E27FC236}">
                <a16:creationId xmlns:a16="http://schemas.microsoft.com/office/drawing/2014/main" id="{3E922990-0B27-4C33-9611-535820BE25C2}"/>
              </a:ext>
            </a:extLst>
          </p:cNvPr>
          <p:cNvSpPr/>
          <p:nvPr userDrawn="1"/>
        </p:nvSpPr>
        <p:spPr>
          <a:xfrm>
            <a:off x="0" y="4937760"/>
            <a:ext cx="9144000" cy="63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B25EBFE-7D24-4AB6-9564-A9731FB476CC}"/>
              </a:ext>
            </a:extLst>
          </p:cNvPr>
          <p:cNvSpPr/>
          <p:nvPr userDrawn="1"/>
        </p:nvSpPr>
        <p:spPr>
          <a:xfrm>
            <a:off x="0" y="4989616"/>
            <a:ext cx="9144000" cy="153884"/>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sp>
        <p:nvSpPr>
          <p:cNvPr id="9" name="Rectangle 8">
            <a:extLst>
              <a:ext uri="{FF2B5EF4-FFF2-40B4-BE49-F238E27FC236}">
                <a16:creationId xmlns:a16="http://schemas.microsoft.com/office/drawing/2014/main" id="{7C1F128C-04C5-425E-B4D8-006AE7BB6527}"/>
              </a:ext>
            </a:extLst>
          </p:cNvPr>
          <p:cNvSpPr/>
          <p:nvPr userDrawn="1"/>
        </p:nvSpPr>
        <p:spPr>
          <a:xfrm>
            <a:off x="0" y="2168"/>
            <a:ext cx="9144000" cy="91440"/>
          </a:xfrm>
          <a:prstGeom prst="rect">
            <a:avLst/>
          </a:prstGeom>
          <a:solidFill>
            <a:srgbClr val="15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a:extLst>
              <a:ext uri="{FF2B5EF4-FFF2-40B4-BE49-F238E27FC236}">
                <a16:creationId xmlns:a16="http://schemas.microsoft.com/office/drawing/2014/main" id="{1B8B10F6-BA22-4D44-A509-ACA77140E98C}"/>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10" name="TextBox 9">
            <a:extLst>
              <a:ext uri="{FF2B5EF4-FFF2-40B4-BE49-F238E27FC236}">
                <a16:creationId xmlns:a16="http://schemas.microsoft.com/office/drawing/2014/main" id="{41CAEF31-7ACB-4CF1-95BE-6E49452E836B}"/>
              </a:ext>
            </a:extLst>
          </p:cNvPr>
          <p:cNvSpPr txBox="1"/>
          <p:nvPr userDrawn="1"/>
        </p:nvSpPr>
        <p:spPr>
          <a:xfrm>
            <a:off x="2286000" y="4944218"/>
            <a:ext cx="4572000" cy="215444"/>
          </a:xfrm>
          <a:prstGeom prst="rect">
            <a:avLst/>
          </a:prstGeom>
          <a:noFill/>
        </p:spPr>
        <p:txBody>
          <a:bodyPr wrap="square">
            <a:spAutoFit/>
          </a:bodyPr>
          <a:lstStyle/>
          <a:p>
            <a:pPr algn="ctr"/>
            <a:r>
              <a:rPr lang="en-US" sz="800" dirty="0">
                <a:solidFill>
                  <a:prstClr val="white"/>
                </a:solidFill>
              </a:rPr>
              <a:t>Copyright © 2021 AAPA, TOS, ILP. All rights reserved. </a:t>
            </a:r>
          </a:p>
        </p:txBody>
      </p:sp>
      <p:sp>
        <p:nvSpPr>
          <p:cNvPr id="15" name="Rectangle 14">
            <a:extLst>
              <a:ext uri="{FF2B5EF4-FFF2-40B4-BE49-F238E27FC236}">
                <a16:creationId xmlns:a16="http://schemas.microsoft.com/office/drawing/2014/main" id="{2A86FC5F-95CD-4540-BAF0-517F4D5A2FFC}"/>
              </a:ext>
            </a:extLst>
          </p:cNvPr>
          <p:cNvSpPr/>
          <p:nvPr userDrawn="1"/>
        </p:nvSpPr>
        <p:spPr>
          <a:xfrm>
            <a:off x="0" y="828675"/>
            <a:ext cx="914400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1DF8E55-27B9-4DE2-8429-73D6963AF08F}"/>
              </a:ext>
            </a:extLst>
          </p:cNvPr>
          <p:cNvSpPr/>
          <p:nvPr userDrawn="1"/>
        </p:nvSpPr>
        <p:spPr>
          <a:xfrm>
            <a:off x="3165494" y="84083"/>
            <a:ext cx="5978506" cy="4855464"/>
          </a:xfrm>
          <a:prstGeom prst="rect">
            <a:avLst/>
          </a:prstGeom>
          <a:gradFill flip="none" rotWithShape="1">
            <a:gsLst>
              <a:gs pos="24000">
                <a:srgbClr val="6E9DD0">
                  <a:alpha val="43000"/>
                </a:srgbClr>
              </a:gs>
              <a:gs pos="77000">
                <a:srgbClr val="6E9DD0">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800" dirty="0"/>
          </a:p>
        </p:txBody>
      </p:sp>
      <p:sp>
        <p:nvSpPr>
          <p:cNvPr id="2" name="Title 1"/>
          <p:cNvSpPr>
            <a:spLocks noGrp="1"/>
          </p:cNvSpPr>
          <p:nvPr>
            <p:ph type="title"/>
          </p:nvPr>
        </p:nvSpPr>
        <p:spPr>
          <a:xfrm>
            <a:off x="3490826" y="1185863"/>
            <a:ext cx="5167398" cy="2867024"/>
          </a:xfrm>
        </p:spPr>
        <p:txBody>
          <a:bodyPr vert="horz" lIns="91440" tIns="45720" rIns="91440" bIns="45720" rtlCol="0" anchor="ctr" anchorCtr="0">
            <a:noAutofit/>
          </a:bodyPr>
          <a:lstStyle>
            <a:lvl1pPr>
              <a:defRPr lang="en-US" sz="3600" dirty="0"/>
            </a:lvl1pPr>
          </a:lstStyle>
          <a:p>
            <a:pPr lvl="0"/>
            <a:r>
              <a:rPr lang="en-US" dirty="0"/>
              <a:t>Click to edit Master title style</a:t>
            </a:r>
          </a:p>
        </p:txBody>
      </p:sp>
    </p:spTree>
    <p:extLst>
      <p:ext uri="{BB962C8B-B14F-4D97-AF65-F5344CB8AC3E}">
        <p14:creationId xmlns:p14="http://schemas.microsoft.com/office/powerpoint/2010/main" val="122313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ulty Disclosur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4A2CA5-FB3A-6A47-810C-F8A24B1F8F4C}"/>
              </a:ext>
            </a:extLst>
          </p:cNvPr>
          <p:cNvSpPr/>
          <p:nvPr userDrawn="1"/>
        </p:nvSpPr>
        <p:spPr>
          <a:xfrm>
            <a:off x="-1" y="0"/>
            <a:ext cx="3076575" cy="5141332"/>
          </a:xfrm>
          <a:prstGeom prst="rect">
            <a:avLst/>
          </a:prstGeom>
          <a:gradFill flip="none" rotWithShape="1">
            <a:gsLst>
              <a:gs pos="24000">
                <a:srgbClr val="6E9DD0">
                  <a:alpha val="43000"/>
                </a:srgbClr>
              </a:gs>
              <a:gs pos="77000">
                <a:srgbClr val="6E9DD0">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800" dirty="0"/>
          </a:p>
        </p:txBody>
      </p:sp>
      <p:sp>
        <p:nvSpPr>
          <p:cNvPr id="11" name="Picture Placeholder 10">
            <a:extLst>
              <a:ext uri="{FF2B5EF4-FFF2-40B4-BE49-F238E27FC236}">
                <a16:creationId xmlns:a16="http://schemas.microsoft.com/office/drawing/2014/main" id="{6590D3D2-53D0-424E-810A-E6BEA29B111A}"/>
              </a:ext>
            </a:extLst>
          </p:cNvPr>
          <p:cNvSpPr>
            <a:spLocks noGrp="1"/>
          </p:cNvSpPr>
          <p:nvPr>
            <p:ph type="pic" sz="quarter" idx="10"/>
          </p:nvPr>
        </p:nvSpPr>
        <p:spPr>
          <a:xfrm>
            <a:off x="0" y="93663"/>
            <a:ext cx="3076575" cy="4843462"/>
          </a:xfrm>
        </p:spPr>
        <p:txBody>
          <a:bodyPr/>
          <a:lstStyle/>
          <a:p>
            <a:endParaRPr lang="en-US" dirty="0"/>
          </a:p>
        </p:txBody>
      </p:sp>
      <p:sp>
        <p:nvSpPr>
          <p:cNvPr id="5" name="Rectangle 4">
            <a:extLst>
              <a:ext uri="{FF2B5EF4-FFF2-40B4-BE49-F238E27FC236}">
                <a16:creationId xmlns:a16="http://schemas.microsoft.com/office/drawing/2014/main" id="{3E922990-0B27-4C33-9611-535820BE25C2}"/>
              </a:ext>
            </a:extLst>
          </p:cNvPr>
          <p:cNvSpPr/>
          <p:nvPr userDrawn="1"/>
        </p:nvSpPr>
        <p:spPr>
          <a:xfrm>
            <a:off x="0" y="4937760"/>
            <a:ext cx="9144000" cy="63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B25EBFE-7D24-4AB6-9564-A9731FB476CC}"/>
              </a:ext>
            </a:extLst>
          </p:cNvPr>
          <p:cNvSpPr/>
          <p:nvPr userDrawn="1"/>
        </p:nvSpPr>
        <p:spPr>
          <a:xfrm>
            <a:off x="0" y="4989616"/>
            <a:ext cx="9144000" cy="153884"/>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sp>
        <p:nvSpPr>
          <p:cNvPr id="8" name="Rectangle 7">
            <a:extLst>
              <a:ext uri="{FF2B5EF4-FFF2-40B4-BE49-F238E27FC236}">
                <a16:creationId xmlns:a16="http://schemas.microsoft.com/office/drawing/2014/main" id="{3C6FC075-F291-4B97-8E91-087C89872094}"/>
              </a:ext>
            </a:extLst>
          </p:cNvPr>
          <p:cNvSpPr/>
          <p:nvPr userDrawn="1"/>
        </p:nvSpPr>
        <p:spPr>
          <a:xfrm>
            <a:off x="0" y="935756"/>
            <a:ext cx="9144000" cy="2057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1F128C-04C5-425E-B4D8-006AE7BB6527}"/>
              </a:ext>
            </a:extLst>
          </p:cNvPr>
          <p:cNvSpPr/>
          <p:nvPr userDrawn="1"/>
        </p:nvSpPr>
        <p:spPr>
          <a:xfrm>
            <a:off x="0" y="2168"/>
            <a:ext cx="9144000" cy="91440"/>
          </a:xfrm>
          <a:prstGeom prst="rect">
            <a:avLst/>
          </a:prstGeom>
          <a:solidFill>
            <a:srgbClr val="15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72569" y="0"/>
            <a:ext cx="5732891" cy="956330"/>
          </a:xfrm>
        </p:spPr>
        <p:txBody>
          <a:bodyPr vert="horz" lIns="91440" tIns="45720" rIns="91440" bIns="45720" rtlCol="0" anchor="b">
            <a:normAutofit/>
          </a:bodyPr>
          <a:lstStyle>
            <a:lvl1pPr>
              <a:defRPr lang="en-US" sz="2800" dirty="0"/>
            </a:lvl1pPr>
          </a:lstStyle>
          <a:p>
            <a:pPr lvl="0"/>
            <a:r>
              <a:rPr lang="en-US" dirty="0"/>
              <a:t>Click to edit Master title style</a:t>
            </a:r>
          </a:p>
        </p:txBody>
      </p:sp>
      <p:sp>
        <p:nvSpPr>
          <p:cNvPr id="4" name="Content Placeholder 3"/>
          <p:cNvSpPr>
            <a:spLocks noGrp="1"/>
          </p:cNvSpPr>
          <p:nvPr>
            <p:ph sz="half" idx="2"/>
          </p:nvPr>
        </p:nvSpPr>
        <p:spPr>
          <a:xfrm>
            <a:off x="3204353" y="1113184"/>
            <a:ext cx="5701107" cy="3690990"/>
          </a:xfrm>
        </p:spPr>
        <p:txBody>
          <a:bodyPr>
            <a:normAutofit/>
          </a:bodyPr>
          <a:lstStyle>
            <a:lvl1pPr marL="0" indent="0">
              <a:lnSpc>
                <a:spcPct val="100000"/>
              </a:lnSpc>
              <a:spcBef>
                <a:spcPts val="1200"/>
              </a:spcBef>
              <a:buFont typeface="Arial" panose="020B0604020202020204" pitchFamily="34" charset="0"/>
              <a:buNone/>
              <a:defRPr sz="14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1B8B10F6-BA22-4D44-A509-ACA77140E98C}"/>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10" name="TextBox 9">
            <a:extLst>
              <a:ext uri="{FF2B5EF4-FFF2-40B4-BE49-F238E27FC236}">
                <a16:creationId xmlns:a16="http://schemas.microsoft.com/office/drawing/2014/main" id="{41CAEF31-7ACB-4CF1-95BE-6E49452E836B}"/>
              </a:ext>
            </a:extLst>
          </p:cNvPr>
          <p:cNvSpPr txBox="1"/>
          <p:nvPr userDrawn="1"/>
        </p:nvSpPr>
        <p:spPr>
          <a:xfrm>
            <a:off x="2286000" y="4944218"/>
            <a:ext cx="4572000" cy="215444"/>
          </a:xfrm>
          <a:prstGeom prst="rect">
            <a:avLst/>
          </a:prstGeom>
          <a:noFill/>
        </p:spPr>
        <p:txBody>
          <a:bodyPr wrap="square">
            <a:spAutoFit/>
          </a:bodyPr>
          <a:lstStyle/>
          <a:p>
            <a:pPr algn="ctr"/>
            <a:r>
              <a:rPr lang="en-US" sz="800" dirty="0">
                <a:solidFill>
                  <a:prstClr val="white"/>
                </a:solidFill>
              </a:rPr>
              <a:t>Copyright © 2021 AAPA, TOS, ILP. All rights reserved. </a:t>
            </a:r>
          </a:p>
        </p:txBody>
      </p:sp>
    </p:spTree>
    <p:extLst>
      <p:ext uri="{BB962C8B-B14F-4D97-AF65-F5344CB8AC3E}">
        <p14:creationId xmlns:p14="http://schemas.microsoft.com/office/powerpoint/2010/main" val="153282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4A2CA5-FB3A-6A47-810C-F8A24B1F8F4C}"/>
              </a:ext>
            </a:extLst>
          </p:cNvPr>
          <p:cNvSpPr/>
          <p:nvPr userDrawn="1"/>
        </p:nvSpPr>
        <p:spPr>
          <a:xfrm>
            <a:off x="0" y="0"/>
            <a:ext cx="2731626" cy="5141332"/>
          </a:xfrm>
          <a:prstGeom prst="rect">
            <a:avLst/>
          </a:prstGeom>
          <a:gradFill flip="none" rotWithShape="1">
            <a:gsLst>
              <a:gs pos="24000">
                <a:srgbClr val="6E9DD0">
                  <a:alpha val="43000"/>
                </a:srgbClr>
              </a:gs>
              <a:gs pos="77000">
                <a:srgbClr val="6E9DD0">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Regular"/>
            </a:endParaRPr>
          </a:p>
        </p:txBody>
      </p:sp>
      <p:sp>
        <p:nvSpPr>
          <p:cNvPr id="5" name="Rectangle 4">
            <a:extLst>
              <a:ext uri="{FF2B5EF4-FFF2-40B4-BE49-F238E27FC236}">
                <a16:creationId xmlns:a16="http://schemas.microsoft.com/office/drawing/2014/main" id="{3E922990-0B27-4C33-9611-535820BE25C2}"/>
              </a:ext>
            </a:extLst>
          </p:cNvPr>
          <p:cNvSpPr/>
          <p:nvPr userDrawn="1"/>
        </p:nvSpPr>
        <p:spPr>
          <a:xfrm>
            <a:off x="0" y="4937760"/>
            <a:ext cx="9144000" cy="63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B25EBFE-7D24-4AB6-9564-A9731FB476CC}"/>
              </a:ext>
            </a:extLst>
          </p:cNvPr>
          <p:cNvSpPr/>
          <p:nvPr userDrawn="1"/>
        </p:nvSpPr>
        <p:spPr>
          <a:xfrm>
            <a:off x="0" y="4989616"/>
            <a:ext cx="9144000" cy="153884"/>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sp>
        <p:nvSpPr>
          <p:cNvPr id="8" name="Rectangle 7">
            <a:extLst>
              <a:ext uri="{FF2B5EF4-FFF2-40B4-BE49-F238E27FC236}">
                <a16:creationId xmlns:a16="http://schemas.microsoft.com/office/drawing/2014/main" id="{3C6FC075-F291-4B97-8E91-087C89872094}"/>
              </a:ext>
            </a:extLst>
          </p:cNvPr>
          <p:cNvSpPr/>
          <p:nvPr userDrawn="1"/>
        </p:nvSpPr>
        <p:spPr>
          <a:xfrm>
            <a:off x="0" y="935756"/>
            <a:ext cx="9144000" cy="2057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1F128C-04C5-425E-B4D8-006AE7BB6527}"/>
              </a:ext>
            </a:extLst>
          </p:cNvPr>
          <p:cNvSpPr/>
          <p:nvPr userDrawn="1"/>
        </p:nvSpPr>
        <p:spPr>
          <a:xfrm>
            <a:off x="0" y="2168"/>
            <a:ext cx="9144000" cy="91440"/>
          </a:xfrm>
          <a:prstGeom prst="rect">
            <a:avLst/>
          </a:prstGeom>
          <a:solidFill>
            <a:srgbClr val="15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76575" y="0"/>
            <a:ext cx="4771060" cy="956330"/>
          </a:xfrm>
        </p:spPr>
        <p:txBody>
          <a:bodyPr vert="horz" lIns="91440" tIns="45720" rIns="91440" bIns="45720" rtlCol="0" anchor="b">
            <a:normAutofit/>
          </a:bodyPr>
          <a:lstStyle>
            <a:lvl1pPr>
              <a:defRPr lang="en-US" sz="2800" dirty="0"/>
            </a:lvl1pPr>
          </a:lstStyle>
          <a:p>
            <a:pPr lvl="0"/>
            <a:r>
              <a:rPr lang="en-US" dirty="0"/>
              <a:t>Click to edit Master title style</a:t>
            </a:r>
          </a:p>
        </p:txBody>
      </p:sp>
      <p:sp>
        <p:nvSpPr>
          <p:cNvPr id="3" name="Content Placeholder 2"/>
          <p:cNvSpPr>
            <a:spLocks noGrp="1"/>
          </p:cNvSpPr>
          <p:nvPr>
            <p:ph sz="half" idx="1"/>
          </p:nvPr>
        </p:nvSpPr>
        <p:spPr>
          <a:xfrm>
            <a:off x="223536" y="1208938"/>
            <a:ext cx="2462514" cy="3595235"/>
          </a:xfrm>
        </p:spPr>
        <p:txBody>
          <a:bodyPr/>
          <a:lstStyle>
            <a:lvl1pPr marL="0" indent="0">
              <a:buFontTx/>
              <a:buNone/>
              <a:defRPr b="1">
                <a:solidFill>
                  <a:srgbClr val="155383"/>
                </a:solidFill>
                <a:latin typeface="+mn-lt"/>
              </a:defRPr>
            </a:lvl1pPr>
            <a:lvl2pPr marL="342900" indent="0">
              <a:buFontTx/>
              <a:buNone/>
              <a:defRPr b="1">
                <a:solidFill>
                  <a:srgbClr val="155383"/>
                </a:solidFill>
                <a:latin typeface="+mn-lt"/>
              </a:defRPr>
            </a:lvl2pPr>
            <a:lvl3pPr marL="685800" indent="0">
              <a:buFontTx/>
              <a:buNone/>
              <a:defRPr b="1">
                <a:solidFill>
                  <a:srgbClr val="155383"/>
                </a:solidFill>
                <a:latin typeface="+mn-lt"/>
              </a:defRPr>
            </a:lvl3pPr>
            <a:lvl4pPr marL="1028700" indent="0">
              <a:buFontTx/>
              <a:buNone/>
              <a:defRPr b="1">
                <a:solidFill>
                  <a:srgbClr val="155383"/>
                </a:solidFill>
                <a:latin typeface="+mn-lt"/>
              </a:defRPr>
            </a:lvl4pPr>
            <a:lvl5pPr marL="1371600" indent="0">
              <a:buFontTx/>
              <a:buNone/>
              <a:defRPr b="1">
                <a:solidFill>
                  <a:srgbClr val="15538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108891" y="1208938"/>
            <a:ext cx="5582264" cy="3595235"/>
          </a:xfrm>
        </p:spPr>
        <p:txBody>
          <a:bodyPr/>
          <a:lstStyle>
            <a:lvl1pPr marL="285750" indent="-285750">
              <a:lnSpc>
                <a:spcPct val="100000"/>
              </a:lnSpc>
              <a:spcBef>
                <a:spcPts val="1200"/>
              </a:spcBef>
              <a:buFont typeface="+mj-lt"/>
              <a:buAutoNum type="alphaUcPeriod"/>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1B8B10F6-BA22-4D44-A509-ACA77140E98C}"/>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10" name="TextBox 9">
            <a:extLst>
              <a:ext uri="{FF2B5EF4-FFF2-40B4-BE49-F238E27FC236}">
                <a16:creationId xmlns:a16="http://schemas.microsoft.com/office/drawing/2014/main" id="{41CAEF31-7ACB-4CF1-95BE-6E49452E836B}"/>
              </a:ext>
            </a:extLst>
          </p:cNvPr>
          <p:cNvSpPr txBox="1"/>
          <p:nvPr userDrawn="1"/>
        </p:nvSpPr>
        <p:spPr>
          <a:xfrm>
            <a:off x="2286000" y="4944218"/>
            <a:ext cx="4572000" cy="215444"/>
          </a:xfrm>
          <a:prstGeom prst="rect">
            <a:avLst/>
          </a:prstGeom>
          <a:noFill/>
        </p:spPr>
        <p:txBody>
          <a:bodyPr wrap="square">
            <a:spAutoFit/>
          </a:bodyPr>
          <a:lstStyle/>
          <a:p>
            <a:pPr algn="ctr"/>
            <a:r>
              <a:rPr lang="en-US" sz="800" dirty="0">
                <a:solidFill>
                  <a:prstClr val="white"/>
                </a:solidFill>
              </a:rPr>
              <a:t>Copyright © 2021 AAPA, TOS, ILP. All rights reserved. </a:t>
            </a:r>
          </a:p>
        </p:txBody>
      </p:sp>
    </p:spTree>
    <p:extLst>
      <p:ext uri="{BB962C8B-B14F-4D97-AF65-F5344CB8AC3E}">
        <p14:creationId xmlns:p14="http://schemas.microsoft.com/office/powerpoint/2010/main" val="209991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EF38EB-7B24-4891-81C5-709220744211}"/>
              </a:ext>
            </a:extLst>
          </p:cNvPr>
          <p:cNvSpPr/>
          <p:nvPr userDrawn="1"/>
        </p:nvSpPr>
        <p:spPr>
          <a:xfrm>
            <a:off x="0" y="847725"/>
            <a:ext cx="9144000"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34A2CA5-FB3A-6A47-810C-F8A24B1F8F4C}"/>
              </a:ext>
            </a:extLst>
          </p:cNvPr>
          <p:cNvSpPr/>
          <p:nvPr userDrawn="1"/>
        </p:nvSpPr>
        <p:spPr>
          <a:xfrm>
            <a:off x="-1" y="0"/>
            <a:ext cx="3108891" cy="5141332"/>
          </a:xfrm>
          <a:prstGeom prst="rect">
            <a:avLst/>
          </a:prstGeom>
          <a:gradFill flip="none" rotWithShape="1">
            <a:gsLst>
              <a:gs pos="24000">
                <a:srgbClr val="6E9DD0">
                  <a:alpha val="43000"/>
                </a:srgbClr>
              </a:gs>
              <a:gs pos="77000">
                <a:srgbClr val="6E9DD0">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Regular"/>
            </a:endParaRPr>
          </a:p>
        </p:txBody>
      </p:sp>
      <p:sp>
        <p:nvSpPr>
          <p:cNvPr id="5" name="Rectangle 4">
            <a:extLst>
              <a:ext uri="{FF2B5EF4-FFF2-40B4-BE49-F238E27FC236}">
                <a16:creationId xmlns:a16="http://schemas.microsoft.com/office/drawing/2014/main" id="{3E922990-0B27-4C33-9611-535820BE25C2}"/>
              </a:ext>
            </a:extLst>
          </p:cNvPr>
          <p:cNvSpPr/>
          <p:nvPr userDrawn="1"/>
        </p:nvSpPr>
        <p:spPr>
          <a:xfrm>
            <a:off x="0" y="4937760"/>
            <a:ext cx="9144000" cy="63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B25EBFE-7D24-4AB6-9564-A9731FB476CC}"/>
              </a:ext>
            </a:extLst>
          </p:cNvPr>
          <p:cNvSpPr/>
          <p:nvPr userDrawn="1"/>
        </p:nvSpPr>
        <p:spPr>
          <a:xfrm>
            <a:off x="0" y="4989616"/>
            <a:ext cx="9144000" cy="153884"/>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sp>
        <p:nvSpPr>
          <p:cNvPr id="9" name="Rectangle 8">
            <a:extLst>
              <a:ext uri="{FF2B5EF4-FFF2-40B4-BE49-F238E27FC236}">
                <a16:creationId xmlns:a16="http://schemas.microsoft.com/office/drawing/2014/main" id="{7C1F128C-04C5-425E-B4D8-006AE7BB6527}"/>
              </a:ext>
            </a:extLst>
          </p:cNvPr>
          <p:cNvSpPr/>
          <p:nvPr userDrawn="1"/>
        </p:nvSpPr>
        <p:spPr>
          <a:xfrm>
            <a:off x="0" y="2168"/>
            <a:ext cx="9144000" cy="91440"/>
          </a:xfrm>
          <a:prstGeom prst="rect">
            <a:avLst/>
          </a:prstGeom>
          <a:solidFill>
            <a:srgbClr val="15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6096" y="428625"/>
            <a:ext cx="2762795" cy="4295775"/>
          </a:xfrm>
        </p:spPr>
        <p:txBody>
          <a:bodyPr vert="horz" lIns="91440" tIns="45720" rIns="91440" bIns="45720" rtlCol="0" anchor="ctr" anchorCtr="0">
            <a:noAutofit/>
          </a:bodyPr>
          <a:lstStyle>
            <a:lvl1pPr>
              <a:defRPr lang="en-US" sz="2800" dirty="0"/>
            </a:lvl1pPr>
          </a:lstStyle>
          <a:p>
            <a:pPr lvl="0"/>
            <a:r>
              <a:rPr lang="en-US" dirty="0"/>
              <a:t>Click to edit Master title style</a:t>
            </a:r>
          </a:p>
        </p:txBody>
      </p:sp>
      <p:sp>
        <p:nvSpPr>
          <p:cNvPr id="4" name="Content Placeholder 3"/>
          <p:cNvSpPr>
            <a:spLocks noGrp="1"/>
          </p:cNvSpPr>
          <p:nvPr>
            <p:ph sz="half" idx="2"/>
          </p:nvPr>
        </p:nvSpPr>
        <p:spPr>
          <a:xfrm>
            <a:off x="3590925" y="428625"/>
            <a:ext cx="5100230" cy="4295775"/>
          </a:xfrm>
        </p:spPr>
        <p:txBody>
          <a:bodyPr/>
          <a:lstStyle>
            <a:lvl1pPr marL="285750" indent="-285750">
              <a:lnSpc>
                <a:spcPct val="100000"/>
              </a:lnSpc>
              <a:spcBef>
                <a:spcPts val="1200"/>
              </a:spcBef>
              <a:buFont typeface="+mj-lt"/>
              <a:buAutoNum type="alphaUcPeriod"/>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1B8B10F6-BA22-4D44-A509-ACA77140E98C}"/>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10" name="TextBox 9">
            <a:extLst>
              <a:ext uri="{FF2B5EF4-FFF2-40B4-BE49-F238E27FC236}">
                <a16:creationId xmlns:a16="http://schemas.microsoft.com/office/drawing/2014/main" id="{41CAEF31-7ACB-4CF1-95BE-6E49452E836B}"/>
              </a:ext>
            </a:extLst>
          </p:cNvPr>
          <p:cNvSpPr txBox="1"/>
          <p:nvPr userDrawn="1"/>
        </p:nvSpPr>
        <p:spPr>
          <a:xfrm>
            <a:off x="2286000" y="4944218"/>
            <a:ext cx="4572000" cy="215444"/>
          </a:xfrm>
          <a:prstGeom prst="rect">
            <a:avLst/>
          </a:prstGeom>
          <a:noFill/>
        </p:spPr>
        <p:txBody>
          <a:bodyPr wrap="square">
            <a:spAutoFit/>
          </a:bodyPr>
          <a:lstStyle/>
          <a:p>
            <a:pPr algn="ctr"/>
            <a:r>
              <a:rPr lang="en-US" sz="800" dirty="0">
                <a:solidFill>
                  <a:prstClr val="white"/>
                </a:solidFill>
              </a:rPr>
              <a:t>Copyright © 2021 AAPA, TOS, ILP. All rights reserved. </a:t>
            </a:r>
          </a:p>
        </p:txBody>
      </p:sp>
    </p:spTree>
    <p:extLst>
      <p:ext uri="{BB962C8B-B14F-4D97-AF65-F5344CB8AC3E}">
        <p14:creationId xmlns:p14="http://schemas.microsoft.com/office/powerpoint/2010/main" val="854170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4A2CA5-FB3A-6A47-810C-F8A24B1F8F4C}"/>
              </a:ext>
            </a:extLst>
          </p:cNvPr>
          <p:cNvSpPr/>
          <p:nvPr userDrawn="1"/>
        </p:nvSpPr>
        <p:spPr>
          <a:xfrm flipH="1">
            <a:off x="0" y="2168"/>
            <a:ext cx="2731626" cy="5141332"/>
          </a:xfrm>
          <a:prstGeom prst="rect">
            <a:avLst/>
          </a:prstGeom>
          <a:gradFill flip="none" rotWithShape="1">
            <a:gsLst>
              <a:gs pos="85000">
                <a:srgbClr val="6E9DD0"/>
              </a:gs>
              <a:gs pos="0">
                <a:srgbClr val="6E9DD0">
                  <a:alpha val="7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a:xfrm>
            <a:off x="2981325" y="0"/>
            <a:ext cx="5766436" cy="956330"/>
          </a:xfrm>
        </p:spPr>
        <p:txBody>
          <a:bodyPr vert="horz" lIns="91440" tIns="45720" rIns="91440" bIns="45720" rtlCol="0" anchor="b">
            <a:normAutofit/>
          </a:bodyPr>
          <a:lstStyle>
            <a:lvl1pPr>
              <a:defRPr lang="en-US" sz="2800" dirty="0"/>
            </a:lvl1pPr>
          </a:lstStyle>
          <a:p>
            <a:pPr lvl="0"/>
            <a:r>
              <a:rPr lang="en-US" dirty="0"/>
              <a:t>Click to edit Master title style</a:t>
            </a:r>
          </a:p>
        </p:txBody>
      </p:sp>
      <p:sp>
        <p:nvSpPr>
          <p:cNvPr id="3" name="Content Placeholder 2"/>
          <p:cNvSpPr>
            <a:spLocks noGrp="1"/>
          </p:cNvSpPr>
          <p:nvPr>
            <p:ph sz="half" idx="1"/>
          </p:nvPr>
        </p:nvSpPr>
        <p:spPr>
          <a:xfrm>
            <a:off x="223536" y="1181100"/>
            <a:ext cx="2462514" cy="3451623"/>
          </a:xfrm>
        </p:spPr>
        <p:txBody>
          <a:bodyPr/>
          <a:lstStyle>
            <a:lvl1pPr marL="0" indent="0">
              <a:buFontTx/>
              <a:buNone/>
              <a:defRPr b="1">
                <a:solidFill>
                  <a:schemeClr val="bg1"/>
                </a:solidFill>
                <a:latin typeface="+mn-lt"/>
              </a:defRPr>
            </a:lvl1pPr>
            <a:lvl2pPr marL="342900" indent="0">
              <a:buFontTx/>
              <a:buNone/>
              <a:defRPr b="1">
                <a:solidFill>
                  <a:schemeClr val="bg1"/>
                </a:solidFill>
                <a:latin typeface="+mn-lt"/>
              </a:defRPr>
            </a:lvl2pPr>
            <a:lvl3pPr marL="685800" indent="0">
              <a:buFontTx/>
              <a:buNone/>
              <a:defRPr b="1">
                <a:solidFill>
                  <a:schemeClr val="bg1"/>
                </a:solidFill>
                <a:latin typeface="+mn-lt"/>
              </a:defRPr>
            </a:lvl3pPr>
            <a:lvl4pPr marL="1028700" indent="0">
              <a:buFontTx/>
              <a:buNone/>
              <a:defRPr b="1">
                <a:solidFill>
                  <a:schemeClr val="bg1"/>
                </a:solidFill>
                <a:latin typeface="+mn-lt"/>
              </a:defRPr>
            </a:lvl4pPr>
            <a:lvl5pPr marL="1371600" indent="0">
              <a:buFontTx/>
              <a:buNone/>
              <a:defRPr b="1">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019373" y="1181100"/>
            <a:ext cx="5857927" cy="362902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79D36BBB-BA5B-488A-B004-B787C2DCD6B3}"/>
              </a:ext>
            </a:extLst>
          </p:cNvPr>
          <p:cNvSpPr/>
          <p:nvPr userDrawn="1"/>
        </p:nvSpPr>
        <p:spPr>
          <a:xfrm>
            <a:off x="0" y="4937760"/>
            <a:ext cx="9144000" cy="63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D6289AB-8FBA-4251-AEA7-481323BE89F4}"/>
              </a:ext>
            </a:extLst>
          </p:cNvPr>
          <p:cNvSpPr/>
          <p:nvPr userDrawn="1"/>
        </p:nvSpPr>
        <p:spPr>
          <a:xfrm>
            <a:off x="0" y="4989616"/>
            <a:ext cx="9144000" cy="153884"/>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sp>
        <p:nvSpPr>
          <p:cNvPr id="17" name="Rectangle 16">
            <a:extLst>
              <a:ext uri="{FF2B5EF4-FFF2-40B4-BE49-F238E27FC236}">
                <a16:creationId xmlns:a16="http://schemas.microsoft.com/office/drawing/2014/main" id="{61DFA784-BEFD-42B4-A33D-5254AE6473AA}"/>
              </a:ext>
            </a:extLst>
          </p:cNvPr>
          <p:cNvSpPr/>
          <p:nvPr userDrawn="1"/>
        </p:nvSpPr>
        <p:spPr>
          <a:xfrm>
            <a:off x="0" y="935756"/>
            <a:ext cx="9144000" cy="2057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B832398-11FC-4E6F-B79C-7E92D43E7D68}"/>
              </a:ext>
            </a:extLst>
          </p:cNvPr>
          <p:cNvSpPr/>
          <p:nvPr userDrawn="1"/>
        </p:nvSpPr>
        <p:spPr>
          <a:xfrm>
            <a:off x="0" y="2168"/>
            <a:ext cx="9144000" cy="91440"/>
          </a:xfrm>
          <a:prstGeom prst="rect">
            <a:avLst/>
          </a:prstGeom>
          <a:solidFill>
            <a:srgbClr val="15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9356A966-8E1F-4734-A54D-10543C358FD5}"/>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22" name="TextBox 21">
            <a:extLst>
              <a:ext uri="{FF2B5EF4-FFF2-40B4-BE49-F238E27FC236}">
                <a16:creationId xmlns:a16="http://schemas.microsoft.com/office/drawing/2014/main" id="{9C4B035E-35C3-4797-92FD-465940350CC6}"/>
              </a:ext>
            </a:extLst>
          </p:cNvPr>
          <p:cNvSpPr txBox="1"/>
          <p:nvPr userDrawn="1"/>
        </p:nvSpPr>
        <p:spPr>
          <a:xfrm>
            <a:off x="2286000" y="4944218"/>
            <a:ext cx="4572000" cy="215444"/>
          </a:xfrm>
          <a:prstGeom prst="rect">
            <a:avLst/>
          </a:prstGeom>
          <a:noFill/>
        </p:spPr>
        <p:txBody>
          <a:bodyPr wrap="square">
            <a:spAutoFit/>
          </a:bodyPr>
          <a:lstStyle/>
          <a:p>
            <a:pPr algn="ctr"/>
            <a:r>
              <a:rPr lang="en-US" sz="800" dirty="0">
                <a:solidFill>
                  <a:prstClr val="white"/>
                </a:solidFill>
              </a:rPr>
              <a:t>Copyright © 2021 AAPA, TOS, ILP. All rights reserved. </a:t>
            </a:r>
          </a:p>
        </p:txBody>
      </p:sp>
    </p:spTree>
    <p:extLst>
      <p:ext uri="{BB962C8B-B14F-4D97-AF65-F5344CB8AC3E}">
        <p14:creationId xmlns:p14="http://schemas.microsoft.com/office/powerpoint/2010/main" val="3316109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0797" y="1049275"/>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50797" y="1667209"/>
            <a:ext cx="3868340" cy="3267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049275"/>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667209"/>
            <a:ext cx="3887391" cy="326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F6875E29-FD12-4D3B-81F3-6EC7A124660B}"/>
              </a:ext>
            </a:extLst>
          </p:cNvPr>
          <p:cNvSpPr>
            <a:spLocks noGrp="1"/>
          </p:cNvSpPr>
          <p:nvPr>
            <p:ph type="title"/>
          </p:nvPr>
        </p:nvSpPr>
        <p:spPr>
          <a:xfrm>
            <a:off x="250797" y="1791"/>
            <a:ext cx="8470011" cy="933965"/>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A0E8F0E4-5B50-4CAC-90C1-59C753394C1A}"/>
              </a:ext>
            </a:extLst>
          </p:cNvPr>
          <p:cNvSpPr>
            <a:spLocks noGrp="1"/>
          </p:cNvSpPr>
          <p:nvPr>
            <p:ph type="sldNum" sz="quarter" idx="10"/>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Tree>
    <p:extLst>
      <p:ext uri="{BB962C8B-B14F-4D97-AF65-F5344CB8AC3E}">
        <p14:creationId xmlns:p14="http://schemas.microsoft.com/office/powerpoint/2010/main" val="2333238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0009E52-5546-4022-B768-F6E19E781804}"/>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Tree>
    <p:extLst>
      <p:ext uri="{BB962C8B-B14F-4D97-AF65-F5344CB8AC3E}">
        <p14:creationId xmlns:p14="http://schemas.microsoft.com/office/powerpoint/2010/main" val="4068682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0009E52-5546-4022-B768-F6E19E781804}"/>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2" name="Rectangle 1">
            <a:extLst>
              <a:ext uri="{FF2B5EF4-FFF2-40B4-BE49-F238E27FC236}">
                <a16:creationId xmlns:a16="http://schemas.microsoft.com/office/drawing/2014/main" id="{3FAD68DB-0B6B-481C-A8AB-C9D688C646E0}"/>
              </a:ext>
            </a:extLst>
          </p:cNvPr>
          <p:cNvSpPr/>
          <p:nvPr userDrawn="1"/>
        </p:nvSpPr>
        <p:spPr>
          <a:xfrm>
            <a:off x="0" y="771525"/>
            <a:ext cx="9144000" cy="5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574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807BF5-5928-47E4-AA86-7619574E1834}"/>
              </a:ext>
            </a:extLst>
          </p:cNvPr>
          <p:cNvSpPr/>
          <p:nvPr userDrawn="1"/>
        </p:nvSpPr>
        <p:spPr>
          <a:xfrm>
            <a:off x="1" y="895350"/>
            <a:ext cx="914399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2FE8697-F14D-4617-B199-5AA07281DC96}"/>
              </a:ext>
            </a:extLst>
          </p:cNvPr>
          <p:cNvSpPr/>
          <p:nvPr userDrawn="1"/>
        </p:nvSpPr>
        <p:spPr>
          <a:xfrm rot="5400000">
            <a:off x="3312287" y="-3221860"/>
            <a:ext cx="2519425" cy="9143999"/>
          </a:xfrm>
          <a:prstGeom prst="rect">
            <a:avLst/>
          </a:prstGeom>
          <a:gradFill flip="none" rotWithShape="1">
            <a:gsLst>
              <a:gs pos="97674">
                <a:schemeClr val="bg1"/>
              </a:gs>
              <a:gs pos="14000">
                <a:srgbClr val="6E9DD0">
                  <a:alpha val="4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Regular"/>
            </a:endParaRPr>
          </a:p>
        </p:txBody>
      </p:sp>
      <p:sp>
        <p:nvSpPr>
          <p:cNvPr id="2" name="Title 1"/>
          <p:cNvSpPr>
            <a:spLocks noGrp="1"/>
          </p:cNvSpPr>
          <p:nvPr>
            <p:ph type="ctrTitle"/>
          </p:nvPr>
        </p:nvSpPr>
        <p:spPr>
          <a:xfrm>
            <a:off x="1143000" y="1742632"/>
            <a:ext cx="6858000" cy="1790700"/>
          </a:xfrm>
        </p:spPr>
        <p:txBody>
          <a:bodyPr anchor="b">
            <a:normAutofit/>
          </a:bodyPr>
          <a:lstStyle>
            <a:lvl1pPr algn="l">
              <a:defRPr sz="3200"/>
            </a:lvl1pPr>
          </a:lstStyle>
          <a:p>
            <a:r>
              <a:rPr lang="en-US" dirty="0"/>
              <a:t>Click to edit Master title style</a:t>
            </a:r>
          </a:p>
        </p:txBody>
      </p:sp>
      <p:sp>
        <p:nvSpPr>
          <p:cNvPr id="17" name="Rectangle 16">
            <a:extLst>
              <a:ext uri="{FF2B5EF4-FFF2-40B4-BE49-F238E27FC236}">
                <a16:creationId xmlns:a16="http://schemas.microsoft.com/office/drawing/2014/main" id="{33936CCA-3833-0843-922C-F60D3E84D43D}"/>
              </a:ext>
            </a:extLst>
          </p:cNvPr>
          <p:cNvSpPr/>
          <p:nvPr userDrawn="1"/>
        </p:nvSpPr>
        <p:spPr>
          <a:xfrm>
            <a:off x="0" y="4937760"/>
            <a:ext cx="9144000" cy="63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9DA5D28-744C-7D40-BE3C-E3B58DF18CAC}"/>
              </a:ext>
            </a:extLst>
          </p:cNvPr>
          <p:cNvSpPr/>
          <p:nvPr userDrawn="1"/>
        </p:nvSpPr>
        <p:spPr>
          <a:xfrm>
            <a:off x="0" y="4989616"/>
            <a:ext cx="9144000" cy="153884"/>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sp>
        <p:nvSpPr>
          <p:cNvPr id="7" name="TextBox 6">
            <a:extLst>
              <a:ext uri="{FF2B5EF4-FFF2-40B4-BE49-F238E27FC236}">
                <a16:creationId xmlns:a16="http://schemas.microsoft.com/office/drawing/2014/main" id="{5A9D6C9E-CBEC-4981-A4ED-78D822E8BF6D}"/>
              </a:ext>
            </a:extLst>
          </p:cNvPr>
          <p:cNvSpPr txBox="1"/>
          <p:nvPr userDrawn="1"/>
        </p:nvSpPr>
        <p:spPr>
          <a:xfrm>
            <a:off x="2286000" y="4944218"/>
            <a:ext cx="4572000" cy="215444"/>
          </a:xfrm>
          <a:prstGeom prst="rect">
            <a:avLst/>
          </a:prstGeom>
          <a:noFill/>
        </p:spPr>
        <p:txBody>
          <a:bodyPr wrap="square">
            <a:spAutoFit/>
          </a:bodyPr>
          <a:lstStyle/>
          <a:p>
            <a:pPr algn="ctr"/>
            <a:r>
              <a:rPr lang="en-US" sz="800" dirty="0">
                <a:solidFill>
                  <a:prstClr val="white"/>
                </a:solidFill>
              </a:rPr>
              <a:t>Copyright © 2021 AAPA, TOS, ILP. All rights reserved. </a:t>
            </a:r>
          </a:p>
        </p:txBody>
      </p:sp>
      <p:cxnSp>
        <p:nvCxnSpPr>
          <p:cNvPr id="24" name="Straight Connector 23">
            <a:extLst>
              <a:ext uri="{FF2B5EF4-FFF2-40B4-BE49-F238E27FC236}">
                <a16:creationId xmlns:a16="http://schemas.microsoft.com/office/drawing/2014/main" id="{7E72E6F8-B19F-467D-9FA9-7DF52325720D}"/>
              </a:ext>
            </a:extLst>
          </p:cNvPr>
          <p:cNvCxnSpPr>
            <a:cxnSpLocks/>
          </p:cNvCxnSpPr>
          <p:nvPr userDrawn="1"/>
        </p:nvCxnSpPr>
        <p:spPr>
          <a:xfrm>
            <a:off x="1143000" y="3533332"/>
            <a:ext cx="649224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41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LEFT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4080509"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AC8BEB6E-146A-4826-93E9-E122BDEAF735}"/>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Tree>
    <p:extLst>
      <p:ext uri="{BB962C8B-B14F-4D97-AF65-F5344CB8AC3E}">
        <p14:creationId xmlns:p14="http://schemas.microsoft.com/office/powerpoint/2010/main" val="310054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Pati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3663849" y="1254642"/>
            <a:ext cx="4080509" cy="3439041"/>
          </a:xfrm>
        </p:spPr>
        <p:txBody>
          <a:bodyPr>
            <a:normAutofit/>
          </a:bodyPr>
          <a:lstStyle>
            <a:lvl1pPr marL="169863" indent="-169863">
              <a:buFont typeface="Arial" panose="020B0604020202020204" pitchFamily="34" charset="0"/>
              <a:buChar char="•"/>
              <a:defRPr sz="2000"/>
            </a:lvl1pPr>
            <a:lvl2pPr marL="342900" indent="0">
              <a:buNone/>
              <a:defRPr sz="1600"/>
            </a:lvl2pPr>
            <a:lvl3pPr marL="685800" indent="0">
              <a:buNone/>
              <a:defRPr sz="1400"/>
            </a:lvl3pPr>
            <a:lvl4pPr marL="1028700" indent="0">
              <a:buNone/>
              <a:defRPr sz="1200"/>
            </a:lvl4pPr>
            <a:lvl5pPr marL="1371600" indent="0">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a:xfrm>
            <a:off x="3663849" y="1791"/>
            <a:ext cx="4916626" cy="933965"/>
          </a:xfrm>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AC8BEB6E-146A-4826-93E9-E122BDEAF735}"/>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Tree>
    <p:extLst>
      <p:ext uri="{BB962C8B-B14F-4D97-AF65-F5344CB8AC3E}">
        <p14:creationId xmlns:p14="http://schemas.microsoft.com/office/powerpoint/2010/main" val="259897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7CE5-92EA-8544-BB80-35D544B3D9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8AFF4B-49B1-A840-A979-CD9D6B91C946}"/>
              </a:ext>
            </a:extLst>
          </p:cNvPr>
          <p:cNvSpPr>
            <a:spLocks noGrp="1"/>
          </p:cNvSpPr>
          <p:nvPr>
            <p:ph type="dt" sz="half" idx="10"/>
          </p:nvPr>
        </p:nvSpPr>
        <p:spPr/>
        <p:txBody>
          <a:bodyPr/>
          <a:lstStyle/>
          <a:p>
            <a:endParaRPr lang="es-ES" altLang="en-US" dirty="0"/>
          </a:p>
        </p:txBody>
      </p:sp>
      <p:sp>
        <p:nvSpPr>
          <p:cNvPr id="4" name="Footer Placeholder 3">
            <a:extLst>
              <a:ext uri="{FF2B5EF4-FFF2-40B4-BE49-F238E27FC236}">
                <a16:creationId xmlns:a16="http://schemas.microsoft.com/office/drawing/2014/main" id="{05CA1651-11D9-1A48-9100-EA8CF33D0820}"/>
              </a:ext>
            </a:extLst>
          </p:cNvPr>
          <p:cNvSpPr>
            <a:spLocks noGrp="1"/>
          </p:cNvSpPr>
          <p:nvPr>
            <p:ph type="ftr" sz="quarter" idx="11"/>
          </p:nvPr>
        </p:nvSpPr>
        <p:spPr/>
        <p:txBody>
          <a:bodyPr/>
          <a:lstStyle/>
          <a:p>
            <a:endParaRPr lang="es-ES" altLang="en-US" dirty="0"/>
          </a:p>
        </p:txBody>
      </p:sp>
      <p:sp>
        <p:nvSpPr>
          <p:cNvPr id="5" name="Slide Number Placeholder 4">
            <a:extLst>
              <a:ext uri="{FF2B5EF4-FFF2-40B4-BE49-F238E27FC236}">
                <a16:creationId xmlns:a16="http://schemas.microsoft.com/office/drawing/2014/main" id="{0E4AA162-D1AF-3B4E-86BF-7289D7FF7773}"/>
              </a:ext>
            </a:extLst>
          </p:cNvPr>
          <p:cNvSpPr>
            <a:spLocks noGrp="1"/>
          </p:cNvSpPr>
          <p:nvPr>
            <p:ph type="sldNum" sz="quarter" idx="12"/>
          </p:nvPr>
        </p:nvSpPr>
        <p:spPr/>
        <p:txBody>
          <a:bodyPr/>
          <a:lstStyle/>
          <a:p>
            <a:fld id="{25408835-B509-B040-BFB3-94AC695EEBD7}" type="slidenum">
              <a:rPr lang="es-ES" altLang="en-US" smtClean="0"/>
              <a:pPr/>
              <a:t>‹#›</a:t>
            </a:fld>
            <a:endParaRPr lang="es-ES" altLang="en-US" dirty="0"/>
          </a:p>
        </p:txBody>
      </p:sp>
    </p:spTree>
    <p:extLst>
      <p:ext uri="{BB962C8B-B14F-4D97-AF65-F5344CB8AC3E}">
        <p14:creationId xmlns:p14="http://schemas.microsoft.com/office/powerpoint/2010/main" val="849154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4528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2488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7895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687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054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5601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848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50797" y="1063914"/>
            <a:ext cx="8470011"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5" name="Text Placeholder 4">
            <a:extLst>
              <a:ext uri="{FF2B5EF4-FFF2-40B4-BE49-F238E27FC236}">
                <a16:creationId xmlns:a16="http://schemas.microsoft.com/office/drawing/2014/main" id="{4612BBFB-E1B6-4DF5-A6C0-CBACAB0C0809}"/>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Tree>
    <p:extLst>
      <p:ext uri="{BB962C8B-B14F-4D97-AF65-F5344CB8AC3E}">
        <p14:creationId xmlns:p14="http://schemas.microsoft.com/office/powerpoint/2010/main" val="1310342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5428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372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4325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8535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4744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6441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6616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7858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834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194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640D29-4D19-47BE-B58F-3CAF679D27BB}"/>
              </a:ext>
            </a:extLst>
          </p:cNvPr>
          <p:cNvSpPr/>
          <p:nvPr userDrawn="1"/>
        </p:nvSpPr>
        <p:spPr>
          <a:xfrm>
            <a:off x="1611087" y="1055205"/>
            <a:ext cx="7532914" cy="3881402"/>
          </a:xfrm>
          <a:prstGeom prst="rect">
            <a:avLst/>
          </a:prstGeom>
          <a:gradFill flip="none" rotWithShape="1">
            <a:gsLst>
              <a:gs pos="0">
                <a:schemeClr val="bg1"/>
              </a:gs>
              <a:gs pos="34000">
                <a:srgbClr val="F7F7F7"/>
              </a:gs>
              <a:gs pos="77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Regular"/>
            </a:endParaRPr>
          </a:p>
        </p:txBody>
      </p:sp>
      <p:sp>
        <p:nvSpPr>
          <p:cNvPr id="3" name="Content Placeholder 2"/>
          <p:cNvSpPr>
            <a:spLocks noGrp="1"/>
          </p:cNvSpPr>
          <p:nvPr userDrawn="1">
            <p:ph idx="1"/>
          </p:nvPr>
        </p:nvSpPr>
        <p:spPr>
          <a:xfrm>
            <a:off x="1837509" y="1236617"/>
            <a:ext cx="6883299" cy="3441448"/>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grpSp>
        <p:nvGrpSpPr>
          <p:cNvPr id="5" name="Group 4">
            <a:extLst>
              <a:ext uri="{FF2B5EF4-FFF2-40B4-BE49-F238E27FC236}">
                <a16:creationId xmlns:a16="http://schemas.microsoft.com/office/drawing/2014/main" id="{2BC84F3B-72F2-41E1-B468-948897528BD9}"/>
              </a:ext>
            </a:extLst>
          </p:cNvPr>
          <p:cNvGrpSpPr/>
          <p:nvPr userDrawn="1"/>
        </p:nvGrpSpPr>
        <p:grpSpPr>
          <a:xfrm>
            <a:off x="470800" y="1117570"/>
            <a:ext cx="955068" cy="1144179"/>
            <a:chOff x="11044238" y="498475"/>
            <a:chExt cx="585787" cy="571500"/>
          </a:xfrm>
          <a:solidFill>
            <a:schemeClr val="accent2"/>
          </a:solidFill>
        </p:grpSpPr>
        <p:sp>
          <p:nvSpPr>
            <p:cNvPr id="6" name="Freeform 311">
              <a:extLst>
                <a:ext uri="{FF2B5EF4-FFF2-40B4-BE49-F238E27FC236}">
                  <a16:creationId xmlns:a16="http://schemas.microsoft.com/office/drawing/2014/main" id="{EE18D6A8-7450-4AFE-B17A-2BA4B5741256}"/>
                </a:ext>
              </a:extLst>
            </p:cNvPr>
            <p:cNvSpPr>
              <a:spLocks noEditPoints="1"/>
            </p:cNvSpPr>
            <p:nvPr/>
          </p:nvSpPr>
          <p:spPr bwMode="auto">
            <a:xfrm>
              <a:off x="11072813" y="847725"/>
              <a:ext cx="192087" cy="150813"/>
            </a:xfrm>
            <a:custGeom>
              <a:avLst/>
              <a:gdLst>
                <a:gd name="T0" fmla="*/ 13 w 27"/>
                <a:gd name="T1" fmla="*/ 21 h 21"/>
                <a:gd name="T2" fmla="*/ 7 w 27"/>
                <a:gd name="T3" fmla="*/ 17 h 21"/>
                <a:gd name="T4" fmla="*/ 0 w 27"/>
                <a:gd name="T5" fmla="*/ 11 h 21"/>
                <a:gd name="T6" fmla="*/ 7 w 27"/>
                <a:gd name="T7" fmla="*/ 4 h 21"/>
                <a:gd name="T8" fmla="*/ 13 w 27"/>
                <a:gd name="T9" fmla="*/ 0 h 21"/>
                <a:gd name="T10" fmla="*/ 19 w 27"/>
                <a:gd name="T11" fmla="*/ 4 h 21"/>
                <a:gd name="T12" fmla="*/ 27 w 27"/>
                <a:gd name="T13" fmla="*/ 11 h 21"/>
                <a:gd name="T14" fmla="*/ 19 w 27"/>
                <a:gd name="T15" fmla="*/ 17 h 21"/>
                <a:gd name="T16" fmla="*/ 13 w 27"/>
                <a:gd name="T17" fmla="*/ 21 h 21"/>
                <a:gd name="T18" fmla="*/ 8 w 27"/>
                <a:gd name="T19" fmla="*/ 14 h 21"/>
                <a:gd name="T20" fmla="*/ 9 w 27"/>
                <a:gd name="T21" fmla="*/ 15 h 21"/>
                <a:gd name="T22" fmla="*/ 9 w 27"/>
                <a:gd name="T23" fmla="*/ 15 h 21"/>
                <a:gd name="T24" fmla="*/ 13 w 27"/>
                <a:gd name="T25" fmla="*/ 19 h 21"/>
                <a:gd name="T26" fmla="*/ 17 w 27"/>
                <a:gd name="T27" fmla="*/ 15 h 21"/>
                <a:gd name="T28" fmla="*/ 18 w 27"/>
                <a:gd name="T29" fmla="*/ 15 h 21"/>
                <a:gd name="T30" fmla="*/ 19 w 27"/>
                <a:gd name="T31" fmla="*/ 14 h 21"/>
                <a:gd name="T32" fmla="*/ 20 w 27"/>
                <a:gd name="T33" fmla="*/ 15 h 21"/>
                <a:gd name="T34" fmla="*/ 24 w 27"/>
                <a:gd name="T35" fmla="*/ 11 h 21"/>
                <a:gd name="T36" fmla="*/ 20 w 27"/>
                <a:gd name="T37" fmla="*/ 7 h 21"/>
                <a:gd name="T38" fmla="*/ 19 w 27"/>
                <a:gd name="T39" fmla="*/ 7 h 21"/>
                <a:gd name="T40" fmla="*/ 18 w 27"/>
                <a:gd name="T41" fmla="*/ 7 h 21"/>
                <a:gd name="T42" fmla="*/ 17 w 27"/>
                <a:gd name="T43" fmla="*/ 6 h 21"/>
                <a:gd name="T44" fmla="*/ 13 w 27"/>
                <a:gd name="T45" fmla="*/ 3 h 21"/>
                <a:gd name="T46" fmla="*/ 9 w 27"/>
                <a:gd name="T47" fmla="*/ 6 h 21"/>
                <a:gd name="T48" fmla="*/ 9 w 27"/>
                <a:gd name="T49" fmla="*/ 7 h 21"/>
                <a:gd name="T50" fmla="*/ 8 w 27"/>
                <a:gd name="T51" fmla="*/ 7 h 21"/>
                <a:gd name="T52" fmla="*/ 7 w 27"/>
                <a:gd name="T53" fmla="*/ 7 h 21"/>
                <a:gd name="T54" fmla="*/ 3 w 27"/>
                <a:gd name="T55" fmla="*/ 11 h 21"/>
                <a:gd name="T56" fmla="*/ 7 w 27"/>
                <a:gd name="T57" fmla="*/ 15 h 21"/>
                <a:gd name="T58" fmla="*/ 8 w 27"/>
                <a:gd name="T59" fmla="*/ 14 h 21"/>
                <a:gd name="T60" fmla="*/ 8 w 27"/>
                <a:gd name="T61"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21">
                  <a:moveTo>
                    <a:pt x="13" y="21"/>
                  </a:moveTo>
                  <a:cubicBezTo>
                    <a:pt x="11" y="21"/>
                    <a:pt x="8" y="20"/>
                    <a:pt x="7" y="17"/>
                  </a:cubicBezTo>
                  <a:cubicBezTo>
                    <a:pt x="3" y="18"/>
                    <a:pt x="0" y="15"/>
                    <a:pt x="0" y="11"/>
                  </a:cubicBezTo>
                  <a:cubicBezTo>
                    <a:pt x="0" y="7"/>
                    <a:pt x="3" y="4"/>
                    <a:pt x="7" y="4"/>
                  </a:cubicBezTo>
                  <a:cubicBezTo>
                    <a:pt x="8" y="2"/>
                    <a:pt x="11" y="0"/>
                    <a:pt x="13" y="0"/>
                  </a:cubicBezTo>
                  <a:cubicBezTo>
                    <a:pt x="16" y="0"/>
                    <a:pt x="18" y="2"/>
                    <a:pt x="19" y="4"/>
                  </a:cubicBezTo>
                  <a:cubicBezTo>
                    <a:pt x="23" y="4"/>
                    <a:pt x="27" y="7"/>
                    <a:pt x="27" y="11"/>
                  </a:cubicBezTo>
                  <a:cubicBezTo>
                    <a:pt x="27" y="15"/>
                    <a:pt x="23" y="18"/>
                    <a:pt x="19" y="17"/>
                  </a:cubicBezTo>
                  <a:cubicBezTo>
                    <a:pt x="18" y="20"/>
                    <a:pt x="16" y="21"/>
                    <a:pt x="13" y="21"/>
                  </a:cubicBezTo>
                  <a:close/>
                  <a:moveTo>
                    <a:pt x="8" y="14"/>
                  </a:moveTo>
                  <a:cubicBezTo>
                    <a:pt x="8" y="14"/>
                    <a:pt x="9" y="15"/>
                    <a:pt x="9" y="15"/>
                  </a:cubicBezTo>
                  <a:cubicBezTo>
                    <a:pt x="9" y="15"/>
                    <a:pt x="9" y="15"/>
                    <a:pt x="9" y="15"/>
                  </a:cubicBezTo>
                  <a:cubicBezTo>
                    <a:pt x="10" y="17"/>
                    <a:pt x="11" y="19"/>
                    <a:pt x="13" y="19"/>
                  </a:cubicBezTo>
                  <a:cubicBezTo>
                    <a:pt x="15" y="19"/>
                    <a:pt x="17" y="17"/>
                    <a:pt x="17" y="15"/>
                  </a:cubicBezTo>
                  <a:cubicBezTo>
                    <a:pt x="17" y="15"/>
                    <a:pt x="18" y="15"/>
                    <a:pt x="18" y="15"/>
                  </a:cubicBezTo>
                  <a:cubicBezTo>
                    <a:pt x="18" y="14"/>
                    <a:pt x="19" y="14"/>
                    <a:pt x="19" y="14"/>
                  </a:cubicBezTo>
                  <a:cubicBezTo>
                    <a:pt x="19" y="15"/>
                    <a:pt x="20" y="15"/>
                    <a:pt x="20" y="15"/>
                  </a:cubicBezTo>
                  <a:cubicBezTo>
                    <a:pt x="22" y="15"/>
                    <a:pt x="24" y="13"/>
                    <a:pt x="24" y="11"/>
                  </a:cubicBezTo>
                  <a:cubicBezTo>
                    <a:pt x="24" y="8"/>
                    <a:pt x="22" y="7"/>
                    <a:pt x="20" y="7"/>
                  </a:cubicBezTo>
                  <a:cubicBezTo>
                    <a:pt x="20" y="7"/>
                    <a:pt x="19" y="7"/>
                    <a:pt x="19" y="7"/>
                  </a:cubicBezTo>
                  <a:cubicBezTo>
                    <a:pt x="19" y="7"/>
                    <a:pt x="18" y="7"/>
                    <a:pt x="18" y="7"/>
                  </a:cubicBezTo>
                  <a:cubicBezTo>
                    <a:pt x="18" y="7"/>
                    <a:pt x="17" y="6"/>
                    <a:pt x="17" y="6"/>
                  </a:cubicBezTo>
                  <a:cubicBezTo>
                    <a:pt x="17" y="4"/>
                    <a:pt x="15" y="3"/>
                    <a:pt x="13" y="3"/>
                  </a:cubicBezTo>
                  <a:cubicBezTo>
                    <a:pt x="11" y="3"/>
                    <a:pt x="10" y="4"/>
                    <a:pt x="9" y="6"/>
                  </a:cubicBezTo>
                  <a:cubicBezTo>
                    <a:pt x="9" y="6"/>
                    <a:pt x="9" y="7"/>
                    <a:pt x="9" y="7"/>
                  </a:cubicBezTo>
                  <a:cubicBezTo>
                    <a:pt x="8" y="7"/>
                    <a:pt x="8" y="7"/>
                    <a:pt x="8" y="7"/>
                  </a:cubicBezTo>
                  <a:cubicBezTo>
                    <a:pt x="7" y="7"/>
                    <a:pt x="7" y="7"/>
                    <a:pt x="7" y="7"/>
                  </a:cubicBezTo>
                  <a:cubicBezTo>
                    <a:pt x="4" y="7"/>
                    <a:pt x="3" y="8"/>
                    <a:pt x="3" y="11"/>
                  </a:cubicBezTo>
                  <a:cubicBezTo>
                    <a:pt x="3" y="13"/>
                    <a:pt x="4" y="15"/>
                    <a:pt x="7" y="15"/>
                  </a:cubicBezTo>
                  <a:cubicBezTo>
                    <a:pt x="7" y="15"/>
                    <a:pt x="7" y="15"/>
                    <a:pt x="8" y="14"/>
                  </a:cubicBezTo>
                  <a:cubicBezTo>
                    <a:pt x="8" y="14"/>
                    <a:pt x="8" y="14"/>
                    <a:pt x="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312">
              <a:extLst>
                <a:ext uri="{FF2B5EF4-FFF2-40B4-BE49-F238E27FC236}">
                  <a16:creationId xmlns:a16="http://schemas.microsoft.com/office/drawing/2014/main" id="{817FC3FA-534E-450A-AD30-1CB84D160C17}"/>
                </a:ext>
              </a:extLst>
            </p:cNvPr>
            <p:cNvSpPr>
              <a:spLocks noEditPoints="1"/>
            </p:cNvSpPr>
            <p:nvPr/>
          </p:nvSpPr>
          <p:spPr bwMode="auto">
            <a:xfrm>
              <a:off x="11050588" y="990600"/>
              <a:ext cx="79375" cy="79375"/>
            </a:xfrm>
            <a:custGeom>
              <a:avLst/>
              <a:gdLst>
                <a:gd name="T0" fmla="*/ 6 w 11"/>
                <a:gd name="T1" fmla="*/ 11 h 11"/>
                <a:gd name="T2" fmla="*/ 0 w 11"/>
                <a:gd name="T3" fmla="*/ 5 h 11"/>
                <a:gd name="T4" fmla="*/ 6 w 11"/>
                <a:gd name="T5" fmla="*/ 0 h 11"/>
                <a:gd name="T6" fmla="*/ 11 w 11"/>
                <a:gd name="T7" fmla="*/ 5 h 11"/>
                <a:gd name="T8" fmla="*/ 6 w 11"/>
                <a:gd name="T9" fmla="*/ 11 h 11"/>
                <a:gd name="T10" fmla="*/ 6 w 11"/>
                <a:gd name="T11" fmla="*/ 3 h 11"/>
                <a:gd name="T12" fmla="*/ 3 w 11"/>
                <a:gd name="T13" fmla="*/ 5 h 11"/>
                <a:gd name="T14" fmla="*/ 6 w 11"/>
                <a:gd name="T15" fmla="*/ 8 h 11"/>
                <a:gd name="T16" fmla="*/ 8 w 11"/>
                <a:gd name="T17" fmla="*/ 5 h 11"/>
                <a:gd name="T18" fmla="*/ 6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8"/>
                    <a:pt x="0" y="5"/>
                  </a:cubicBezTo>
                  <a:cubicBezTo>
                    <a:pt x="0" y="2"/>
                    <a:pt x="3" y="0"/>
                    <a:pt x="6" y="0"/>
                  </a:cubicBezTo>
                  <a:cubicBezTo>
                    <a:pt x="9" y="0"/>
                    <a:pt x="11" y="2"/>
                    <a:pt x="11" y="5"/>
                  </a:cubicBezTo>
                  <a:cubicBezTo>
                    <a:pt x="11" y="8"/>
                    <a:pt x="9" y="11"/>
                    <a:pt x="6" y="11"/>
                  </a:cubicBezTo>
                  <a:close/>
                  <a:moveTo>
                    <a:pt x="6" y="3"/>
                  </a:moveTo>
                  <a:cubicBezTo>
                    <a:pt x="4" y="3"/>
                    <a:pt x="3" y="4"/>
                    <a:pt x="3" y="5"/>
                  </a:cubicBezTo>
                  <a:cubicBezTo>
                    <a:pt x="3" y="7"/>
                    <a:pt x="4" y="8"/>
                    <a:pt x="6" y="8"/>
                  </a:cubicBezTo>
                  <a:cubicBezTo>
                    <a:pt x="7" y="8"/>
                    <a:pt x="8" y="7"/>
                    <a:pt x="8" y="5"/>
                  </a:cubicBezTo>
                  <a:cubicBezTo>
                    <a:pt x="8" y="4"/>
                    <a:pt x="7"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13">
              <a:extLst>
                <a:ext uri="{FF2B5EF4-FFF2-40B4-BE49-F238E27FC236}">
                  <a16:creationId xmlns:a16="http://schemas.microsoft.com/office/drawing/2014/main" id="{318DE32E-2B66-4CD8-9E4D-2C45E6B6AF40}"/>
                </a:ext>
              </a:extLst>
            </p:cNvPr>
            <p:cNvSpPr>
              <a:spLocks noEditPoints="1"/>
            </p:cNvSpPr>
            <p:nvPr/>
          </p:nvSpPr>
          <p:spPr bwMode="auto">
            <a:xfrm>
              <a:off x="11044238" y="498475"/>
              <a:ext cx="585787" cy="357188"/>
            </a:xfrm>
            <a:custGeom>
              <a:avLst/>
              <a:gdLst>
                <a:gd name="T0" fmla="*/ 32 w 82"/>
                <a:gd name="T1" fmla="*/ 50 h 50"/>
                <a:gd name="T2" fmla="*/ 18 w 82"/>
                <a:gd name="T3" fmla="*/ 45 h 50"/>
                <a:gd name="T4" fmla="*/ 5 w 82"/>
                <a:gd name="T5" fmla="*/ 36 h 50"/>
                <a:gd name="T6" fmla="*/ 0 w 82"/>
                <a:gd name="T7" fmla="*/ 25 h 50"/>
                <a:gd name="T8" fmla="*/ 5 w 82"/>
                <a:gd name="T9" fmla="*/ 15 h 50"/>
                <a:gd name="T10" fmla="*/ 18 w 82"/>
                <a:gd name="T11" fmla="*/ 6 h 50"/>
                <a:gd name="T12" fmla="*/ 32 w 82"/>
                <a:gd name="T13" fmla="*/ 1 h 50"/>
                <a:gd name="T14" fmla="*/ 46 w 82"/>
                <a:gd name="T15" fmla="*/ 2 h 50"/>
                <a:gd name="T16" fmla="*/ 59 w 82"/>
                <a:gd name="T17" fmla="*/ 3 h 50"/>
                <a:gd name="T18" fmla="*/ 72 w 82"/>
                <a:gd name="T19" fmla="*/ 9 h 50"/>
                <a:gd name="T20" fmla="*/ 81 w 82"/>
                <a:gd name="T21" fmla="*/ 21 h 50"/>
                <a:gd name="T22" fmla="*/ 81 w 82"/>
                <a:gd name="T23" fmla="*/ 30 h 50"/>
                <a:gd name="T24" fmla="*/ 66 w 82"/>
                <a:gd name="T25" fmla="*/ 45 h 50"/>
                <a:gd name="T26" fmla="*/ 56 w 82"/>
                <a:gd name="T27" fmla="*/ 47 h 50"/>
                <a:gd name="T28" fmla="*/ 41 w 82"/>
                <a:gd name="T29" fmla="*/ 50 h 50"/>
                <a:gd name="T30" fmla="*/ 38 w 82"/>
                <a:gd name="T31" fmla="*/ 45 h 50"/>
                <a:gd name="T32" fmla="*/ 46 w 82"/>
                <a:gd name="T33" fmla="*/ 44 h 50"/>
                <a:gd name="T34" fmla="*/ 54 w 82"/>
                <a:gd name="T35" fmla="*/ 45 h 50"/>
                <a:gd name="T36" fmla="*/ 59 w 82"/>
                <a:gd name="T37" fmla="*/ 45 h 50"/>
                <a:gd name="T38" fmla="*/ 64 w 82"/>
                <a:gd name="T39" fmla="*/ 42 h 50"/>
                <a:gd name="T40" fmla="*/ 71 w 82"/>
                <a:gd name="T41" fmla="*/ 38 h 50"/>
                <a:gd name="T42" fmla="*/ 76 w 82"/>
                <a:gd name="T43" fmla="*/ 34 h 50"/>
                <a:gd name="T44" fmla="*/ 79 w 82"/>
                <a:gd name="T45" fmla="*/ 28 h 50"/>
                <a:gd name="T46" fmla="*/ 78 w 82"/>
                <a:gd name="T47" fmla="*/ 21 h 50"/>
                <a:gd name="T48" fmla="*/ 75 w 82"/>
                <a:gd name="T49" fmla="*/ 16 h 50"/>
                <a:gd name="T50" fmla="*/ 71 w 82"/>
                <a:gd name="T51" fmla="*/ 12 h 50"/>
                <a:gd name="T52" fmla="*/ 63 w 82"/>
                <a:gd name="T53" fmla="*/ 9 h 50"/>
                <a:gd name="T54" fmla="*/ 56 w 82"/>
                <a:gd name="T55" fmla="*/ 6 h 50"/>
                <a:gd name="T56" fmla="*/ 51 w 82"/>
                <a:gd name="T57" fmla="*/ 3 h 50"/>
                <a:gd name="T58" fmla="*/ 45 w 82"/>
                <a:gd name="T59" fmla="*/ 5 h 50"/>
                <a:gd name="T60" fmla="*/ 37 w 82"/>
                <a:gd name="T61" fmla="*/ 6 h 50"/>
                <a:gd name="T62" fmla="*/ 29 w 82"/>
                <a:gd name="T63" fmla="*/ 6 h 50"/>
                <a:gd name="T64" fmla="*/ 24 w 82"/>
                <a:gd name="T65" fmla="*/ 5 h 50"/>
                <a:gd name="T66" fmla="*/ 18 w 82"/>
                <a:gd name="T67" fmla="*/ 9 h 50"/>
                <a:gd name="T68" fmla="*/ 12 w 82"/>
                <a:gd name="T69" fmla="*/ 12 h 50"/>
                <a:gd name="T70" fmla="*/ 7 w 82"/>
                <a:gd name="T71" fmla="*/ 17 h 50"/>
                <a:gd name="T72" fmla="*/ 4 w 82"/>
                <a:gd name="T73" fmla="*/ 23 h 50"/>
                <a:gd name="T74" fmla="*/ 4 w 82"/>
                <a:gd name="T75" fmla="*/ 29 h 50"/>
                <a:gd name="T76" fmla="*/ 8 w 82"/>
                <a:gd name="T77" fmla="*/ 35 h 50"/>
                <a:gd name="T78" fmla="*/ 12 w 82"/>
                <a:gd name="T79" fmla="*/ 38 h 50"/>
                <a:gd name="T80" fmla="*/ 20 w 82"/>
                <a:gd name="T81" fmla="*/ 42 h 50"/>
                <a:gd name="T82" fmla="*/ 26 w 82"/>
                <a:gd name="T83" fmla="*/ 44 h 50"/>
                <a:gd name="T84" fmla="*/ 32 w 82"/>
                <a:gd name="T8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50">
                  <a:moveTo>
                    <a:pt x="41" y="50"/>
                  </a:moveTo>
                  <a:cubicBezTo>
                    <a:pt x="39" y="50"/>
                    <a:pt x="38" y="49"/>
                    <a:pt x="36" y="48"/>
                  </a:cubicBezTo>
                  <a:cubicBezTo>
                    <a:pt x="35" y="49"/>
                    <a:pt x="34" y="50"/>
                    <a:pt x="32" y="50"/>
                  </a:cubicBezTo>
                  <a:cubicBezTo>
                    <a:pt x="30" y="50"/>
                    <a:pt x="28" y="49"/>
                    <a:pt x="27" y="47"/>
                  </a:cubicBezTo>
                  <a:cubicBezTo>
                    <a:pt x="26" y="47"/>
                    <a:pt x="25" y="48"/>
                    <a:pt x="24" y="48"/>
                  </a:cubicBezTo>
                  <a:cubicBezTo>
                    <a:pt x="22" y="48"/>
                    <a:pt x="19" y="47"/>
                    <a:pt x="18" y="45"/>
                  </a:cubicBezTo>
                  <a:cubicBezTo>
                    <a:pt x="18" y="45"/>
                    <a:pt x="17" y="45"/>
                    <a:pt x="17" y="45"/>
                  </a:cubicBezTo>
                  <a:cubicBezTo>
                    <a:pt x="14" y="45"/>
                    <a:pt x="12" y="43"/>
                    <a:pt x="11" y="41"/>
                  </a:cubicBezTo>
                  <a:cubicBezTo>
                    <a:pt x="8" y="41"/>
                    <a:pt x="6" y="39"/>
                    <a:pt x="5" y="36"/>
                  </a:cubicBezTo>
                  <a:cubicBezTo>
                    <a:pt x="3" y="35"/>
                    <a:pt x="2" y="33"/>
                    <a:pt x="2" y="30"/>
                  </a:cubicBezTo>
                  <a:cubicBezTo>
                    <a:pt x="2" y="30"/>
                    <a:pt x="2" y="29"/>
                    <a:pt x="2" y="29"/>
                  </a:cubicBezTo>
                  <a:cubicBezTo>
                    <a:pt x="1" y="28"/>
                    <a:pt x="0" y="27"/>
                    <a:pt x="0" y="25"/>
                  </a:cubicBezTo>
                  <a:cubicBezTo>
                    <a:pt x="0" y="24"/>
                    <a:pt x="1" y="22"/>
                    <a:pt x="2" y="21"/>
                  </a:cubicBezTo>
                  <a:cubicBezTo>
                    <a:pt x="2" y="21"/>
                    <a:pt x="2" y="21"/>
                    <a:pt x="2" y="20"/>
                  </a:cubicBezTo>
                  <a:cubicBezTo>
                    <a:pt x="2" y="18"/>
                    <a:pt x="3" y="16"/>
                    <a:pt x="5" y="15"/>
                  </a:cubicBezTo>
                  <a:cubicBezTo>
                    <a:pt x="6" y="12"/>
                    <a:pt x="8" y="10"/>
                    <a:pt x="11" y="9"/>
                  </a:cubicBezTo>
                  <a:cubicBezTo>
                    <a:pt x="12" y="7"/>
                    <a:pt x="14" y="6"/>
                    <a:pt x="17" y="6"/>
                  </a:cubicBezTo>
                  <a:cubicBezTo>
                    <a:pt x="17" y="6"/>
                    <a:pt x="18" y="6"/>
                    <a:pt x="18" y="6"/>
                  </a:cubicBezTo>
                  <a:cubicBezTo>
                    <a:pt x="19" y="4"/>
                    <a:pt x="22" y="3"/>
                    <a:pt x="24" y="3"/>
                  </a:cubicBezTo>
                  <a:cubicBezTo>
                    <a:pt x="25" y="3"/>
                    <a:pt x="26" y="3"/>
                    <a:pt x="27" y="3"/>
                  </a:cubicBezTo>
                  <a:cubicBezTo>
                    <a:pt x="28" y="2"/>
                    <a:pt x="30" y="1"/>
                    <a:pt x="32" y="1"/>
                  </a:cubicBezTo>
                  <a:cubicBezTo>
                    <a:pt x="34" y="1"/>
                    <a:pt x="35" y="1"/>
                    <a:pt x="36" y="2"/>
                  </a:cubicBezTo>
                  <a:cubicBezTo>
                    <a:pt x="38" y="1"/>
                    <a:pt x="39" y="0"/>
                    <a:pt x="41" y="0"/>
                  </a:cubicBezTo>
                  <a:cubicBezTo>
                    <a:pt x="43" y="0"/>
                    <a:pt x="45" y="1"/>
                    <a:pt x="46" y="2"/>
                  </a:cubicBezTo>
                  <a:cubicBezTo>
                    <a:pt x="47" y="1"/>
                    <a:pt x="49" y="1"/>
                    <a:pt x="51" y="1"/>
                  </a:cubicBezTo>
                  <a:cubicBezTo>
                    <a:pt x="53" y="1"/>
                    <a:pt x="55" y="2"/>
                    <a:pt x="56" y="3"/>
                  </a:cubicBezTo>
                  <a:cubicBezTo>
                    <a:pt x="57" y="3"/>
                    <a:pt x="58" y="3"/>
                    <a:pt x="59" y="3"/>
                  </a:cubicBezTo>
                  <a:cubicBezTo>
                    <a:pt x="61" y="3"/>
                    <a:pt x="63" y="4"/>
                    <a:pt x="64" y="6"/>
                  </a:cubicBezTo>
                  <a:cubicBezTo>
                    <a:pt x="65" y="6"/>
                    <a:pt x="65" y="6"/>
                    <a:pt x="66" y="6"/>
                  </a:cubicBezTo>
                  <a:cubicBezTo>
                    <a:pt x="68" y="6"/>
                    <a:pt x="71" y="7"/>
                    <a:pt x="72" y="9"/>
                  </a:cubicBezTo>
                  <a:cubicBezTo>
                    <a:pt x="75" y="10"/>
                    <a:pt x="77" y="12"/>
                    <a:pt x="78" y="15"/>
                  </a:cubicBezTo>
                  <a:cubicBezTo>
                    <a:pt x="80" y="16"/>
                    <a:pt x="81" y="18"/>
                    <a:pt x="81" y="20"/>
                  </a:cubicBezTo>
                  <a:cubicBezTo>
                    <a:pt x="81" y="21"/>
                    <a:pt x="81" y="21"/>
                    <a:pt x="81" y="21"/>
                  </a:cubicBezTo>
                  <a:cubicBezTo>
                    <a:pt x="82" y="22"/>
                    <a:pt x="82" y="24"/>
                    <a:pt x="82" y="25"/>
                  </a:cubicBezTo>
                  <a:cubicBezTo>
                    <a:pt x="82" y="27"/>
                    <a:pt x="82" y="28"/>
                    <a:pt x="81" y="29"/>
                  </a:cubicBezTo>
                  <a:cubicBezTo>
                    <a:pt x="81" y="29"/>
                    <a:pt x="81" y="30"/>
                    <a:pt x="81" y="30"/>
                  </a:cubicBezTo>
                  <a:cubicBezTo>
                    <a:pt x="81" y="33"/>
                    <a:pt x="80" y="35"/>
                    <a:pt x="78" y="36"/>
                  </a:cubicBezTo>
                  <a:cubicBezTo>
                    <a:pt x="77" y="39"/>
                    <a:pt x="75" y="41"/>
                    <a:pt x="72" y="41"/>
                  </a:cubicBezTo>
                  <a:cubicBezTo>
                    <a:pt x="71" y="43"/>
                    <a:pt x="68" y="45"/>
                    <a:pt x="66" y="45"/>
                  </a:cubicBezTo>
                  <a:cubicBezTo>
                    <a:pt x="65" y="45"/>
                    <a:pt x="65" y="45"/>
                    <a:pt x="64" y="45"/>
                  </a:cubicBezTo>
                  <a:cubicBezTo>
                    <a:pt x="63" y="47"/>
                    <a:pt x="61" y="48"/>
                    <a:pt x="59" y="48"/>
                  </a:cubicBezTo>
                  <a:cubicBezTo>
                    <a:pt x="58" y="48"/>
                    <a:pt x="57" y="47"/>
                    <a:pt x="56" y="47"/>
                  </a:cubicBezTo>
                  <a:cubicBezTo>
                    <a:pt x="55" y="49"/>
                    <a:pt x="53" y="50"/>
                    <a:pt x="51" y="50"/>
                  </a:cubicBezTo>
                  <a:cubicBezTo>
                    <a:pt x="49" y="50"/>
                    <a:pt x="47" y="49"/>
                    <a:pt x="46" y="48"/>
                  </a:cubicBezTo>
                  <a:cubicBezTo>
                    <a:pt x="45" y="49"/>
                    <a:pt x="43" y="50"/>
                    <a:pt x="41" y="50"/>
                  </a:cubicBezTo>
                  <a:close/>
                  <a:moveTo>
                    <a:pt x="37" y="44"/>
                  </a:moveTo>
                  <a:cubicBezTo>
                    <a:pt x="37" y="44"/>
                    <a:pt x="37" y="44"/>
                    <a:pt x="37" y="44"/>
                  </a:cubicBezTo>
                  <a:cubicBezTo>
                    <a:pt x="37" y="44"/>
                    <a:pt x="38" y="45"/>
                    <a:pt x="38" y="45"/>
                  </a:cubicBezTo>
                  <a:cubicBezTo>
                    <a:pt x="38" y="47"/>
                    <a:pt x="40" y="48"/>
                    <a:pt x="41" y="48"/>
                  </a:cubicBezTo>
                  <a:cubicBezTo>
                    <a:pt x="43" y="48"/>
                    <a:pt x="44" y="47"/>
                    <a:pt x="45" y="45"/>
                  </a:cubicBezTo>
                  <a:cubicBezTo>
                    <a:pt x="45" y="45"/>
                    <a:pt x="45" y="44"/>
                    <a:pt x="46" y="44"/>
                  </a:cubicBezTo>
                  <a:cubicBezTo>
                    <a:pt x="47" y="44"/>
                    <a:pt x="47" y="45"/>
                    <a:pt x="47" y="45"/>
                  </a:cubicBezTo>
                  <a:cubicBezTo>
                    <a:pt x="48" y="46"/>
                    <a:pt x="49" y="47"/>
                    <a:pt x="51" y="47"/>
                  </a:cubicBezTo>
                  <a:cubicBezTo>
                    <a:pt x="52" y="47"/>
                    <a:pt x="54" y="46"/>
                    <a:pt x="54" y="45"/>
                  </a:cubicBezTo>
                  <a:cubicBezTo>
                    <a:pt x="54" y="44"/>
                    <a:pt x="55" y="44"/>
                    <a:pt x="55" y="44"/>
                  </a:cubicBezTo>
                  <a:cubicBezTo>
                    <a:pt x="55" y="44"/>
                    <a:pt x="56" y="44"/>
                    <a:pt x="56" y="44"/>
                  </a:cubicBezTo>
                  <a:cubicBezTo>
                    <a:pt x="57" y="45"/>
                    <a:pt x="58" y="45"/>
                    <a:pt x="59" y="45"/>
                  </a:cubicBezTo>
                  <a:cubicBezTo>
                    <a:pt x="60" y="45"/>
                    <a:pt x="62" y="44"/>
                    <a:pt x="62" y="43"/>
                  </a:cubicBezTo>
                  <a:cubicBezTo>
                    <a:pt x="62" y="42"/>
                    <a:pt x="63" y="42"/>
                    <a:pt x="63" y="42"/>
                  </a:cubicBezTo>
                  <a:cubicBezTo>
                    <a:pt x="63" y="42"/>
                    <a:pt x="64" y="42"/>
                    <a:pt x="64" y="42"/>
                  </a:cubicBezTo>
                  <a:cubicBezTo>
                    <a:pt x="66" y="43"/>
                    <a:pt x="69" y="41"/>
                    <a:pt x="69" y="39"/>
                  </a:cubicBezTo>
                  <a:cubicBezTo>
                    <a:pt x="70" y="39"/>
                    <a:pt x="70" y="38"/>
                    <a:pt x="71" y="38"/>
                  </a:cubicBezTo>
                  <a:cubicBezTo>
                    <a:pt x="71" y="38"/>
                    <a:pt x="71" y="38"/>
                    <a:pt x="71" y="38"/>
                  </a:cubicBezTo>
                  <a:cubicBezTo>
                    <a:pt x="71" y="38"/>
                    <a:pt x="71" y="38"/>
                    <a:pt x="71" y="38"/>
                  </a:cubicBezTo>
                  <a:cubicBezTo>
                    <a:pt x="73" y="38"/>
                    <a:pt x="75" y="37"/>
                    <a:pt x="75" y="35"/>
                  </a:cubicBezTo>
                  <a:cubicBezTo>
                    <a:pt x="75" y="34"/>
                    <a:pt x="75" y="34"/>
                    <a:pt x="76" y="34"/>
                  </a:cubicBezTo>
                  <a:cubicBezTo>
                    <a:pt x="77" y="33"/>
                    <a:pt x="78" y="32"/>
                    <a:pt x="78" y="30"/>
                  </a:cubicBezTo>
                  <a:cubicBezTo>
                    <a:pt x="78" y="30"/>
                    <a:pt x="78" y="30"/>
                    <a:pt x="78" y="29"/>
                  </a:cubicBezTo>
                  <a:cubicBezTo>
                    <a:pt x="78" y="29"/>
                    <a:pt x="78" y="28"/>
                    <a:pt x="79" y="28"/>
                  </a:cubicBezTo>
                  <a:cubicBezTo>
                    <a:pt x="79" y="27"/>
                    <a:pt x="80" y="26"/>
                    <a:pt x="80" y="25"/>
                  </a:cubicBezTo>
                  <a:cubicBezTo>
                    <a:pt x="80" y="24"/>
                    <a:pt x="79" y="23"/>
                    <a:pt x="79" y="23"/>
                  </a:cubicBezTo>
                  <a:cubicBezTo>
                    <a:pt x="78" y="22"/>
                    <a:pt x="78" y="22"/>
                    <a:pt x="78" y="21"/>
                  </a:cubicBezTo>
                  <a:cubicBezTo>
                    <a:pt x="78" y="21"/>
                    <a:pt x="78" y="21"/>
                    <a:pt x="78" y="20"/>
                  </a:cubicBezTo>
                  <a:cubicBezTo>
                    <a:pt x="78" y="19"/>
                    <a:pt x="77" y="17"/>
                    <a:pt x="76" y="17"/>
                  </a:cubicBezTo>
                  <a:cubicBezTo>
                    <a:pt x="75" y="17"/>
                    <a:pt x="75" y="16"/>
                    <a:pt x="75" y="16"/>
                  </a:cubicBezTo>
                  <a:cubicBezTo>
                    <a:pt x="75" y="14"/>
                    <a:pt x="73" y="12"/>
                    <a:pt x="71" y="12"/>
                  </a:cubicBezTo>
                  <a:cubicBezTo>
                    <a:pt x="71" y="12"/>
                    <a:pt x="71" y="12"/>
                    <a:pt x="71" y="12"/>
                  </a:cubicBezTo>
                  <a:cubicBezTo>
                    <a:pt x="71" y="12"/>
                    <a:pt x="71" y="12"/>
                    <a:pt x="71" y="12"/>
                  </a:cubicBezTo>
                  <a:cubicBezTo>
                    <a:pt x="70" y="12"/>
                    <a:pt x="70" y="12"/>
                    <a:pt x="69" y="11"/>
                  </a:cubicBezTo>
                  <a:cubicBezTo>
                    <a:pt x="69" y="9"/>
                    <a:pt x="66" y="8"/>
                    <a:pt x="64" y="9"/>
                  </a:cubicBezTo>
                  <a:cubicBezTo>
                    <a:pt x="64" y="9"/>
                    <a:pt x="63" y="9"/>
                    <a:pt x="63" y="9"/>
                  </a:cubicBezTo>
                  <a:cubicBezTo>
                    <a:pt x="63" y="9"/>
                    <a:pt x="62" y="8"/>
                    <a:pt x="62" y="8"/>
                  </a:cubicBezTo>
                  <a:cubicBezTo>
                    <a:pt x="62" y="6"/>
                    <a:pt x="60" y="5"/>
                    <a:pt x="59" y="5"/>
                  </a:cubicBezTo>
                  <a:cubicBezTo>
                    <a:pt x="58" y="5"/>
                    <a:pt x="57" y="6"/>
                    <a:pt x="56" y="6"/>
                  </a:cubicBezTo>
                  <a:cubicBezTo>
                    <a:pt x="56" y="7"/>
                    <a:pt x="55" y="7"/>
                    <a:pt x="55" y="7"/>
                  </a:cubicBezTo>
                  <a:cubicBezTo>
                    <a:pt x="55" y="7"/>
                    <a:pt x="54" y="6"/>
                    <a:pt x="54" y="6"/>
                  </a:cubicBezTo>
                  <a:cubicBezTo>
                    <a:pt x="54" y="4"/>
                    <a:pt x="52" y="3"/>
                    <a:pt x="51" y="3"/>
                  </a:cubicBezTo>
                  <a:cubicBezTo>
                    <a:pt x="49" y="3"/>
                    <a:pt x="48" y="4"/>
                    <a:pt x="47" y="5"/>
                  </a:cubicBezTo>
                  <a:cubicBezTo>
                    <a:pt x="47" y="6"/>
                    <a:pt x="47" y="6"/>
                    <a:pt x="46" y="6"/>
                  </a:cubicBezTo>
                  <a:cubicBezTo>
                    <a:pt x="45" y="6"/>
                    <a:pt x="45" y="6"/>
                    <a:pt x="45" y="5"/>
                  </a:cubicBezTo>
                  <a:cubicBezTo>
                    <a:pt x="44" y="4"/>
                    <a:pt x="43" y="3"/>
                    <a:pt x="41" y="3"/>
                  </a:cubicBezTo>
                  <a:cubicBezTo>
                    <a:pt x="40" y="3"/>
                    <a:pt x="38" y="4"/>
                    <a:pt x="38" y="5"/>
                  </a:cubicBezTo>
                  <a:cubicBezTo>
                    <a:pt x="38" y="6"/>
                    <a:pt x="37" y="6"/>
                    <a:pt x="37" y="6"/>
                  </a:cubicBezTo>
                  <a:cubicBezTo>
                    <a:pt x="36" y="6"/>
                    <a:pt x="36" y="6"/>
                    <a:pt x="35" y="5"/>
                  </a:cubicBezTo>
                  <a:cubicBezTo>
                    <a:pt x="35" y="4"/>
                    <a:pt x="34" y="3"/>
                    <a:pt x="32" y="3"/>
                  </a:cubicBezTo>
                  <a:cubicBezTo>
                    <a:pt x="31" y="3"/>
                    <a:pt x="29" y="4"/>
                    <a:pt x="29" y="6"/>
                  </a:cubicBezTo>
                  <a:cubicBezTo>
                    <a:pt x="28" y="6"/>
                    <a:pt x="28" y="7"/>
                    <a:pt x="28" y="7"/>
                  </a:cubicBezTo>
                  <a:cubicBezTo>
                    <a:pt x="27" y="7"/>
                    <a:pt x="27" y="7"/>
                    <a:pt x="26" y="6"/>
                  </a:cubicBezTo>
                  <a:cubicBezTo>
                    <a:pt x="26" y="6"/>
                    <a:pt x="25" y="5"/>
                    <a:pt x="24" y="5"/>
                  </a:cubicBezTo>
                  <a:cubicBezTo>
                    <a:pt x="22" y="5"/>
                    <a:pt x="21" y="6"/>
                    <a:pt x="20" y="8"/>
                  </a:cubicBezTo>
                  <a:cubicBezTo>
                    <a:pt x="20" y="8"/>
                    <a:pt x="20" y="9"/>
                    <a:pt x="20" y="9"/>
                  </a:cubicBezTo>
                  <a:cubicBezTo>
                    <a:pt x="19" y="9"/>
                    <a:pt x="19" y="9"/>
                    <a:pt x="18" y="9"/>
                  </a:cubicBezTo>
                  <a:cubicBezTo>
                    <a:pt x="16" y="8"/>
                    <a:pt x="14" y="9"/>
                    <a:pt x="13" y="11"/>
                  </a:cubicBezTo>
                  <a:cubicBezTo>
                    <a:pt x="13" y="12"/>
                    <a:pt x="12" y="12"/>
                    <a:pt x="12" y="12"/>
                  </a:cubicBezTo>
                  <a:cubicBezTo>
                    <a:pt x="12" y="12"/>
                    <a:pt x="12" y="12"/>
                    <a:pt x="12" y="12"/>
                  </a:cubicBezTo>
                  <a:cubicBezTo>
                    <a:pt x="12" y="12"/>
                    <a:pt x="11" y="12"/>
                    <a:pt x="11" y="12"/>
                  </a:cubicBezTo>
                  <a:cubicBezTo>
                    <a:pt x="9" y="12"/>
                    <a:pt x="8" y="14"/>
                    <a:pt x="8" y="16"/>
                  </a:cubicBezTo>
                  <a:cubicBezTo>
                    <a:pt x="8" y="16"/>
                    <a:pt x="7" y="17"/>
                    <a:pt x="7" y="17"/>
                  </a:cubicBezTo>
                  <a:cubicBezTo>
                    <a:pt x="5" y="17"/>
                    <a:pt x="4" y="19"/>
                    <a:pt x="4" y="20"/>
                  </a:cubicBezTo>
                  <a:cubicBezTo>
                    <a:pt x="4" y="21"/>
                    <a:pt x="4" y="21"/>
                    <a:pt x="4" y="21"/>
                  </a:cubicBezTo>
                  <a:cubicBezTo>
                    <a:pt x="5" y="22"/>
                    <a:pt x="4" y="22"/>
                    <a:pt x="4" y="23"/>
                  </a:cubicBezTo>
                  <a:cubicBezTo>
                    <a:pt x="3" y="23"/>
                    <a:pt x="3" y="24"/>
                    <a:pt x="3" y="25"/>
                  </a:cubicBezTo>
                  <a:cubicBezTo>
                    <a:pt x="3" y="26"/>
                    <a:pt x="3" y="27"/>
                    <a:pt x="4" y="28"/>
                  </a:cubicBezTo>
                  <a:cubicBezTo>
                    <a:pt x="4" y="28"/>
                    <a:pt x="5" y="29"/>
                    <a:pt x="4" y="29"/>
                  </a:cubicBezTo>
                  <a:cubicBezTo>
                    <a:pt x="4" y="30"/>
                    <a:pt x="4" y="30"/>
                    <a:pt x="4" y="30"/>
                  </a:cubicBezTo>
                  <a:cubicBezTo>
                    <a:pt x="4" y="32"/>
                    <a:pt x="5" y="33"/>
                    <a:pt x="7" y="34"/>
                  </a:cubicBezTo>
                  <a:cubicBezTo>
                    <a:pt x="7" y="34"/>
                    <a:pt x="8" y="34"/>
                    <a:pt x="8" y="35"/>
                  </a:cubicBezTo>
                  <a:cubicBezTo>
                    <a:pt x="8" y="37"/>
                    <a:pt x="9" y="38"/>
                    <a:pt x="11" y="38"/>
                  </a:cubicBezTo>
                  <a:cubicBezTo>
                    <a:pt x="11" y="38"/>
                    <a:pt x="12" y="38"/>
                    <a:pt x="12" y="38"/>
                  </a:cubicBezTo>
                  <a:cubicBezTo>
                    <a:pt x="12" y="38"/>
                    <a:pt x="12" y="38"/>
                    <a:pt x="12" y="38"/>
                  </a:cubicBezTo>
                  <a:cubicBezTo>
                    <a:pt x="12" y="38"/>
                    <a:pt x="13" y="39"/>
                    <a:pt x="13" y="39"/>
                  </a:cubicBezTo>
                  <a:cubicBezTo>
                    <a:pt x="14" y="41"/>
                    <a:pt x="16" y="43"/>
                    <a:pt x="18" y="42"/>
                  </a:cubicBezTo>
                  <a:cubicBezTo>
                    <a:pt x="19" y="42"/>
                    <a:pt x="19" y="42"/>
                    <a:pt x="20" y="42"/>
                  </a:cubicBezTo>
                  <a:cubicBezTo>
                    <a:pt x="20" y="42"/>
                    <a:pt x="20" y="42"/>
                    <a:pt x="20" y="43"/>
                  </a:cubicBezTo>
                  <a:cubicBezTo>
                    <a:pt x="21" y="44"/>
                    <a:pt x="22" y="45"/>
                    <a:pt x="24" y="45"/>
                  </a:cubicBezTo>
                  <a:cubicBezTo>
                    <a:pt x="25" y="45"/>
                    <a:pt x="26" y="45"/>
                    <a:pt x="26" y="44"/>
                  </a:cubicBezTo>
                  <a:cubicBezTo>
                    <a:pt x="27" y="44"/>
                    <a:pt x="27" y="44"/>
                    <a:pt x="28" y="44"/>
                  </a:cubicBezTo>
                  <a:cubicBezTo>
                    <a:pt x="28" y="44"/>
                    <a:pt x="28" y="44"/>
                    <a:pt x="29" y="45"/>
                  </a:cubicBezTo>
                  <a:cubicBezTo>
                    <a:pt x="29" y="46"/>
                    <a:pt x="31" y="47"/>
                    <a:pt x="32" y="47"/>
                  </a:cubicBezTo>
                  <a:cubicBezTo>
                    <a:pt x="34" y="47"/>
                    <a:pt x="35" y="46"/>
                    <a:pt x="35" y="45"/>
                  </a:cubicBezTo>
                  <a:cubicBezTo>
                    <a:pt x="36" y="45"/>
                    <a:pt x="36" y="44"/>
                    <a:pt x="3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314">
              <a:extLst>
                <a:ext uri="{FF2B5EF4-FFF2-40B4-BE49-F238E27FC236}">
                  <a16:creationId xmlns:a16="http://schemas.microsoft.com/office/drawing/2014/main" id="{44ADA48F-2889-4BF8-A545-0C034F905BCA}"/>
                </a:ext>
              </a:extLst>
            </p:cNvPr>
            <p:cNvSpPr>
              <a:spLocks noEditPoints="1"/>
            </p:cNvSpPr>
            <p:nvPr/>
          </p:nvSpPr>
          <p:spPr bwMode="auto">
            <a:xfrm>
              <a:off x="11207750" y="598488"/>
              <a:ext cx="265112" cy="171450"/>
            </a:xfrm>
            <a:custGeom>
              <a:avLst/>
              <a:gdLst>
                <a:gd name="T0" fmla="*/ 22 w 37"/>
                <a:gd name="T1" fmla="*/ 24 h 24"/>
                <a:gd name="T2" fmla="*/ 21 w 37"/>
                <a:gd name="T3" fmla="*/ 23 h 24"/>
                <a:gd name="T4" fmla="*/ 18 w 37"/>
                <a:gd name="T5" fmla="*/ 19 h 24"/>
                <a:gd name="T6" fmla="*/ 16 w 37"/>
                <a:gd name="T7" fmla="*/ 23 h 24"/>
                <a:gd name="T8" fmla="*/ 15 w 37"/>
                <a:gd name="T9" fmla="*/ 24 h 24"/>
                <a:gd name="T10" fmla="*/ 6 w 37"/>
                <a:gd name="T11" fmla="*/ 23 h 24"/>
                <a:gd name="T12" fmla="*/ 5 w 37"/>
                <a:gd name="T13" fmla="*/ 18 h 24"/>
                <a:gd name="T14" fmla="*/ 5 w 37"/>
                <a:gd name="T15" fmla="*/ 7 h 24"/>
                <a:gd name="T16" fmla="*/ 6 w 37"/>
                <a:gd name="T17" fmla="*/ 2 h 24"/>
                <a:gd name="T18" fmla="*/ 15 w 37"/>
                <a:gd name="T19" fmla="*/ 0 h 24"/>
                <a:gd name="T20" fmla="*/ 16 w 37"/>
                <a:gd name="T21" fmla="*/ 2 h 24"/>
                <a:gd name="T22" fmla="*/ 18 w 37"/>
                <a:gd name="T23" fmla="*/ 6 h 24"/>
                <a:gd name="T24" fmla="*/ 21 w 37"/>
                <a:gd name="T25" fmla="*/ 2 h 24"/>
                <a:gd name="T26" fmla="*/ 22 w 37"/>
                <a:gd name="T27" fmla="*/ 0 h 24"/>
                <a:gd name="T28" fmla="*/ 30 w 37"/>
                <a:gd name="T29" fmla="*/ 2 h 24"/>
                <a:gd name="T30" fmla="*/ 32 w 37"/>
                <a:gd name="T31" fmla="*/ 7 h 24"/>
                <a:gd name="T32" fmla="*/ 32 w 37"/>
                <a:gd name="T33" fmla="*/ 18 h 24"/>
                <a:gd name="T34" fmla="*/ 30 w 37"/>
                <a:gd name="T35" fmla="*/ 23 h 24"/>
                <a:gd name="T36" fmla="*/ 24 w 37"/>
                <a:gd name="T37" fmla="*/ 22 h 24"/>
                <a:gd name="T38" fmla="*/ 28 w 37"/>
                <a:gd name="T39" fmla="*/ 15 h 24"/>
                <a:gd name="T40" fmla="*/ 30 w 37"/>
                <a:gd name="T41" fmla="*/ 14 h 24"/>
                <a:gd name="T42" fmla="*/ 34 w 37"/>
                <a:gd name="T43" fmla="*/ 12 h 24"/>
                <a:gd name="T44" fmla="*/ 30 w 37"/>
                <a:gd name="T45" fmla="*/ 10 h 24"/>
                <a:gd name="T46" fmla="*/ 28 w 37"/>
                <a:gd name="T47" fmla="*/ 9 h 24"/>
                <a:gd name="T48" fmla="*/ 24 w 37"/>
                <a:gd name="T49" fmla="*/ 3 h 24"/>
                <a:gd name="T50" fmla="*/ 13 w 37"/>
                <a:gd name="T51" fmla="*/ 3 h 24"/>
                <a:gd name="T52" fmla="*/ 9 w 37"/>
                <a:gd name="T53" fmla="*/ 9 h 24"/>
                <a:gd name="T54" fmla="*/ 7 w 37"/>
                <a:gd name="T55" fmla="*/ 10 h 24"/>
                <a:gd name="T56" fmla="*/ 2 w 37"/>
                <a:gd name="T57" fmla="*/ 12 h 24"/>
                <a:gd name="T58" fmla="*/ 7 w 37"/>
                <a:gd name="T59" fmla="*/ 14 h 24"/>
                <a:gd name="T60" fmla="*/ 9 w 37"/>
                <a:gd name="T61" fmla="*/ 15 h 24"/>
                <a:gd name="T62" fmla="*/ 13 w 37"/>
                <a:gd name="T63" fmla="*/ 22 h 24"/>
                <a:gd name="T64" fmla="*/ 24 w 37"/>
                <a:gd name="T6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24">
                  <a:moveTo>
                    <a:pt x="29" y="24"/>
                  </a:moveTo>
                  <a:cubicBezTo>
                    <a:pt x="22" y="24"/>
                    <a:pt x="22" y="24"/>
                    <a:pt x="22" y="24"/>
                  </a:cubicBezTo>
                  <a:cubicBezTo>
                    <a:pt x="22" y="24"/>
                    <a:pt x="21" y="24"/>
                    <a:pt x="21" y="24"/>
                  </a:cubicBezTo>
                  <a:cubicBezTo>
                    <a:pt x="21" y="23"/>
                    <a:pt x="21" y="23"/>
                    <a:pt x="21" y="23"/>
                  </a:cubicBezTo>
                  <a:cubicBezTo>
                    <a:pt x="21" y="22"/>
                    <a:pt x="21" y="22"/>
                    <a:pt x="21" y="22"/>
                  </a:cubicBezTo>
                  <a:cubicBezTo>
                    <a:pt x="21" y="20"/>
                    <a:pt x="20" y="19"/>
                    <a:pt x="18" y="19"/>
                  </a:cubicBezTo>
                  <a:cubicBezTo>
                    <a:pt x="17" y="19"/>
                    <a:pt x="16" y="20"/>
                    <a:pt x="16" y="22"/>
                  </a:cubicBezTo>
                  <a:cubicBezTo>
                    <a:pt x="16" y="22"/>
                    <a:pt x="16" y="22"/>
                    <a:pt x="16" y="23"/>
                  </a:cubicBezTo>
                  <a:cubicBezTo>
                    <a:pt x="16" y="23"/>
                    <a:pt x="16" y="23"/>
                    <a:pt x="16" y="24"/>
                  </a:cubicBezTo>
                  <a:cubicBezTo>
                    <a:pt x="15" y="24"/>
                    <a:pt x="15" y="24"/>
                    <a:pt x="15" y="24"/>
                  </a:cubicBezTo>
                  <a:cubicBezTo>
                    <a:pt x="8" y="24"/>
                    <a:pt x="8" y="24"/>
                    <a:pt x="8" y="24"/>
                  </a:cubicBezTo>
                  <a:cubicBezTo>
                    <a:pt x="7" y="24"/>
                    <a:pt x="6" y="24"/>
                    <a:pt x="6" y="23"/>
                  </a:cubicBezTo>
                  <a:cubicBezTo>
                    <a:pt x="6" y="17"/>
                    <a:pt x="6" y="17"/>
                    <a:pt x="6" y="17"/>
                  </a:cubicBezTo>
                  <a:cubicBezTo>
                    <a:pt x="6" y="18"/>
                    <a:pt x="5" y="18"/>
                    <a:pt x="5" y="18"/>
                  </a:cubicBezTo>
                  <a:cubicBezTo>
                    <a:pt x="2" y="18"/>
                    <a:pt x="0" y="15"/>
                    <a:pt x="0" y="12"/>
                  </a:cubicBezTo>
                  <a:cubicBezTo>
                    <a:pt x="0" y="9"/>
                    <a:pt x="2" y="7"/>
                    <a:pt x="5" y="7"/>
                  </a:cubicBezTo>
                  <a:cubicBezTo>
                    <a:pt x="5" y="7"/>
                    <a:pt x="6" y="7"/>
                    <a:pt x="6" y="7"/>
                  </a:cubicBezTo>
                  <a:cubicBezTo>
                    <a:pt x="6" y="2"/>
                    <a:pt x="6" y="2"/>
                    <a:pt x="6" y="2"/>
                  </a:cubicBezTo>
                  <a:cubicBezTo>
                    <a:pt x="6" y="1"/>
                    <a:pt x="7" y="0"/>
                    <a:pt x="8" y="0"/>
                  </a:cubicBezTo>
                  <a:cubicBezTo>
                    <a:pt x="15" y="0"/>
                    <a:pt x="15" y="0"/>
                    <a:pt x="15" y="0"/>
                  </a:cubicBezTo>
                  <a:cubicBezTo>
                    <a:pt x="15" y="0"/>
                    <a:pt x="15" y="1"/>
                    <a:pt x="16" y="1"/>
                  </a:cubicBezTo>
                  <a:cubicBezTo>
                    <a:pt x="16" y="1"/>
                    <a:pt x="16" y="2"/>
                    <a:pt x="16" y="2"/>
                  </a:cubicBezTo>
                  <a:cubicBezTo>
                    <a:pt x="16" y="2"/>
                    <a:pt x="16" y="3"/>
                    <a:pt x="16" y="3"/>
                  </a:cubicBezTo>
                  <a:cubicBezTo>
                    <a:pt x="16" y="4"/>
                    <a:pt x="17" y="6"/>
                    <a:pt x="18" y="6"/>
                  </a:cubicBezTo>
                  <a:cubicBezTo>
                    <a:pt x="20" y="6"/>
                    <a:pt x="21" y="4"/>
                    <a:pt x="21" y="3"/>
                  </a:cubicBezTo>
                  <a:cubicBezTo>
                    <a:pt x="21" y="3"/>
                    <a:pt x="21" y="2"/>
                    <a:pt x="21" y="2"/>
                  </a:cubicBezTo>
                  <a:cubicBezTo>
                    <a:pt x="21" y="2"/>
                    <a:pt x="21" y="1"/>
                    <a:pt x="21" y="1"/>
                  </a:cubicBezTo>
                  <a:cubicBezTo>
                    <a:pt x="21" y="1"/>
                    <a:pt x="22" y="0"/>
                    <a:pt x="22" y="0"/>
                  </a:cubicBezTo>
                  <a:cubicBezTo>
                    <a:pt x="29" y="0"/>
                    <a:pt x="29" y="0"/>
                    <a:pt x="29" y="0"/>
                  </a:cubicBezTo>
                  <a:cubicBezTo>
                    <a:pt x="30" y="0"/>
                    <a:pt x="30" y="1"/>
                    <a:pt x="30" y="2"/>
                  </a:cubicBezTo>
                  <a:cubicBezTo>
                    <a:pt x="30" y="7"/>
                    <a:pt x="30" y="7"/>
                    <a:pt x="30" y="7"/>
                  </a:cubicBezTo>
                  <a:cubicBezTo>
                    <a:pt x="31" y="7"/>
                    <a:pt x="31" y="7"/>
                    <a:pt x="32" y="7"/>
                  </a:cubicBezTo>
                  <a:cubicBezTo>
                    <a:pt x="35" y="7"/>
                    <a:pt x="37" y="9"/>
                    <a:pt x="37" y="12"/>
                  </a:cubicBezTo>
                  <a:cubicBezTo>
                    <a:pt x="37" y="15"/>
                    <a:pt x="35" y="18"/>
                    <a:pt x="32" y="18"/>
                  </a:cubicBezTo>
                  <a:cubicBezTo>
                    <a:pt x="31" y="18"/>
                    <a:pt x="31" y="18"/>
                    <a:pt x="30" y="17"/>
                  </a:cubicBezTo>
                  <a:cubicBezTo>
                    <a:pt x="30" y="23"/>
                    <a:pt x="30" y="23"/>
                    <a:pt x="30" y="23"/>
                  </a:cubicBezTo>
                  <a:cubicBezTo>
                    <a:pt x="30" y="24"/>
                    <a:pt x="30" y="24"/>
                    <a:pt x="29" y="24"/>
                  </a:cubicBezTo>
                  <a:close/>
                  <a:moveTo>
                    <a:pt x="24" y="22"/>
                  </a:moveTo>
                  <a:cubicBezTo>
                    <a:pt x="28" y="22"/>
                    <a:pt x="28" y="22"/>
                    <a:pt x="28" y="22"/>
                  </a:cubicBezTo>
                  <a:cubicBezTo>
                    <a:pt x="28" y="15"/>
                    <a:pt x="28" y="15"/>
                    <a:pt x="28" y="15"/>
                  </a:cubicBezTo>
                  <a:cubicBezTo>
                    <a:pt x="28" y="15"/>
                    <a:pt x="28" y="14"/>
                    <a:pt x="28" y="14"/>
                  </a:cubicBezTo>
                  <a:cubicBezTo>
                    <a:pt x="29" y="14"/>
                    <a:pt x="29" y="14"/>
                    <a:pt x="30" y="14"/>
                  </a:cubicBezTo>
                  <a:cubicBezTo>
                    <a:pt x="30" y="15"/>
                    <a:pt x="31" y="15"/>
                    <a:pt x="32" y="15"/>
                  </a:cubicBezTo>
                  <a:cubicBezTo>
                    <a:pt x="33" y="15"/>
                    <a:pt x="34" y="14"/>
                    <a:pt x="34" y="12"/>
                  </a:cubicBezTo>
                  <a:cubicBezTo>
                    <a:pt x="34" y="11"/>
                    <a:pt x="33" y="10"/>
                    <a:pt x="32" y="10"/>
                  </a:cubicBezTo>
                  <a:cubicBezTo>
                    <a:pt x="31" y="10"/>
                    <a:pt x="30" y="10"/>
                    <a:pt x="30" y="10"/>
                  </a:cubicBezTo>
                  <a:cubicBezTo>
                    <a:pt x="30" y="11"/>
                    <a:pt x="29" y="11"/>
                    <a:pt x="28" y="11"/>
                  </a:cubicBezTo>
                  <a:cubicBezTo>
                    <a:pt x="28" y="10"/>
                    <a:pt x="28" y="10"/>
                    <a:pt x="28" y="9"/>
                  </a:cubicBezTo>
                  <a:cubicBezTo>
                    <a:pt x="28" y="3"/>
                    <a:pt x="28" y="3"/>
                    <a:pt x="28" y="3"/>
                  </a:cubicBezTo>
                  <a:cubicBezTo>
                    <a:pt x="24" y="3"/>
                    <a:pt x="24" y="3"/>
                    <a:pt x="24" y="3"/>
                  </a:cubicBezTo>
                  <a:cubicBezTo>
                    <a:pt x="24" y="6"/>
                    <a:pt x="21" y="8"/>
                    <a:pt x="18" y="8"/>
                  </a:cubicBezTo>
                  <a:cubicBezTo>
                    <a:pt x="15" y="8"/>
                    <a:pt x="13" y="6"/>
                    <a:pt x="13" y="3"/>
                  </a:cubicBezTo>
                  <a:cubicBezTo>
                    <a:pt x="9" y="3"/>
                    <a:pt x="9" y="3"/>
                    <a:pt x="9" y="3"/>
                  </a:cubicBezTo>
                  <a:cubicBezTo>
                    <a:pt x="9" y="9"/>
                    <a:pt x="9" y="9"/>
                    <a:pt x="9" y="9"/>
                  </a:cubicBezTo>
                  <a:cubicBezTo>
                    <a:pt x="9" y="10"/>
                    <a:pt x="9" y="10"/>
                    <a:pt x="8" y="11"/>
                  </a:cubicBezTo>
                  <a:cubicBezTo>
                    <a:pt x="8" y="11"/>
                    <a:pt x="7" y="11"/>
                    <a:pt x="7" y="10"/>
                  </a:cubicBezTo>
                  <a:cubicBezTo>
                    <a:pt x="6" y="10"/>
                    <a:pt x="6" y="10"/>
                    <a:pt x="5" y="10"/>
                  </a:cubicBezTo>
                  <a:cubicBezTo>
                    <a:pt x="4" y="10"/>
                    <a:pt x="2" y="11"/>
                    <a:pt x="2" y="12"/>
                  </a:cubicBezTo>
                  <a:cubicBezTo>
                    <a:pt x="2" y="14"/>
                    <a:pt x="4" y="15"/>
                    <a:pt x="5" y="15"/>
                  </a:cubicBezTo>
                  <a:cubicBezTo>
                    <a:pt x="6" y="15"/>
                    <a:pt x="6" y="15"/>
                    <a:pt x="7" y="14"/>
                  </a:cubicBezTo>
                  <a:cubicBezTo>
                    <a:pt x="7" y="14"/>
                    <a:pt x="8" y="14"/>
                    <a:pt x="8" y="14"/>
                  </a:cubicBezTo>
                  <a:cubicBezTo>
                    <a:pt x="9" y="14"/>
                    <a:pt x="9" y="15"/>
                    <a:pt x="9" y="15"/>
                  </a:cubicBezTo>
                  <a:cubicBezTo>
                    <a:pt x="9" y="22"/>
                    <a:pt x="9" y="22"/>
                    <a:pt x="9" y="22"/>
                  </a:cubicBezTo>
                  <a:cubicBezTo>
                    <a:pt x="13" y="22"/>
                    <a:pt x="13" y="22"/>
                    <a:pt x="13" y="22"/>
                  </a:cubicBezTo>
                  <a:cubicBezTo>
                    <a:pt x="13" y="19"/>
                    <a:pt x="15" y="16"/>
                    <a:pt x="18" y="16"/>
                  </a:cubicBezTo>
                  <a:cubicBezTo>
                    <a:pt x="21" y="16"/>
                    <a:pt x="24" y="19"/>
                    <a:pt x="2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315">
              <a:extLst>
                <a:ext uri="{FF2B5EF4-FFF2-40B4-BE49-F238E27FC236}">
                  <a16:creationId xmlns:a16="http://schemas.microsoft.com/office/drawing/2014/main" id="{FECC5172-A790-4A20-B6D0-19E3CA278269}"/>
                </a:ext>
              </a:extLst>
            </p:cNvPr>
            <p:cNvSpPr>
              <a:spLocks noChangeArrowheads="1"/>
            </p:cNvSpPr>
            <p:nvPr/>
          </p:nvSpPr>
          <p:spPr bwMode="auto">
            <a:xfrm>
              <a:off x="11501438" y="676275"/>
              <a:ext cx="20637"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316">
              <a:extLst>
                <a:ext uri="{FF2B5EF4-FFF2-40B4-BE49-F238E27FC236}">
                  <a16:creationId xmlns:a16="http://schemas.microsoft.com/office/drawing/2014/main" id="{E542FE4A-D323-43AA-A6CF-C8D909488382}"/>
                </a:ext>
              </a:extLst>
            </p:cNvPr>
            <p:cNvSpPr>
              <a:spLocks noChangeArrowheads="1"/>
            </p:cNvSpPr>
            <p:nvPr/>
          </p:nvSpPr>
          <p:spPr bwMode="auto">
            <a:xfrm>
              <a:off x="11536363" y="712788"/>
              <a:ext cx="2222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317">
              <a:extLst>
                <a:ext uri="{FF2B5EF4-FFF2-40B4-BE49-F238E27FC236}">
                  <a16:creationId xmlns:a16="http://schemas.microsoft.com/office/drawing/2014/main" id="{1F456CC0-1FB5-4B95-AF55-E71539A13B60}"/>
                </a:ext>
              </a:extLst>
            </p:cNvPr>
            <p:cNvSpPr>
              <a:spLocks noChangeArrowheads="1"/>
            </p:cNvSpPr>
            <p:nvPr/>
          </p:nvSpPr>
          <p:spPr bwMode="auto">
            <a:xfrm>
              <a:off x="11536363" y="676275"/>
              <a:ext cx="222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318">
              <a:extLst>
                <a:ext uri="{FF2B5EF4-FFF2-40B4-BE49-F238E27FC236}">
                  <a16:creationId xmlns:a16="http://schemas.microsoft.com/office/drawing/2014/main" id="{02545C46-6059-47F1-A976-08459158F268}"/>
                </a:ext>
              </a:extLst>
            </p:cNvPr>
            <p:cNvSpPr>
              <a:spLocks noChangeArrowheads="1"/>
            </p:cNvSpPr>
            <p:nvPr/>
          </p:nvSpPr>
          <p:spPr bwMode="auto">
            <a:xfrm>
              <a:off x="11536363" y="641350"/>
              <a:ext cx="222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319">
              <a:extLst>
                <a:ext uri="{FF2B5EF4-FFF2-40B4-BE49-F238E27FC236}">
                  <a16:creationId xmlns:a16="http://schemas.microsoft.com/office/drawing/2014/main" id="{2E22E378-E2F0-4F17-A6D1-E20B9C516FF7}"/>
                </a:ext>
              </a:extLst>
            </p:cNvPr>
            <p:cNvSpPr>
              <a:spLocks noChangeArrowheads="1"/>
            </p:cNvSpPr>
            <p:nvPr/>
          </p:nvSpPr>
          <p:spPr bwMode="auto">
            <a:xfrm>
              <a:off x="11158538" y="676275"/>
              <a:ext cx="20637"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320">
              <a:extLst>
                <a:ext uri="{FF2B5EF4-FFF2-40B4-BE49-F238E27FC236}">
                  <a16:creationId xmlns:a16="http://schemas.microsoft.com/office/drawing/2014/main" id="{E8F14DC9-03F7-4A5B-9AB8-AA97F5B5D368}"/>
                </a:ext>
              </a:extLst>
            </p:cNvPr>
            <p:cNvSpPr>
              <a:spLocks noChangeArrowheads="1"/>
            </p:cNvSpPr>
            <p:nvPr/>
          </p:nvSpPr>
          <p:spPr bwMode="auto">
            <a:xfrm>
              <a:off x="11122025" y="641350"/>
              <a:ext cx="14287"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321">
              <a:extLst>
                <a:ext uri="{FF2B5EF4-FFF2-40B4-BE49-F238E27FC236}">
                  <a16:creationId xmlns:a16="http://schemas.microsoft.com/office/drawing/2014/main" id="{6C016ADE-3796-4746-8075-99DDBC5F0413}"/>
                </a:ext>
              </a:extLst>
            </p:cNvPr>
            <p:cNvSpPr>
              <a:spLocks noChangeArrowheads="1"/>
            </p:cNvSpPr>
            <p:nvPr/>
          </p:nvSpPr>
          <p:spPr bwMode="auto">
            <a:xfrm>
              <a:off x="11122025" y="676275"/>
              <a:ext cx="14287"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322">
              <a:extLst>
                <a:ext uri="{FF2B5EF4-FFF2-40B4-BE49-F238E27FC236}">
                  <a16:creationId xmlns:a16="http://schemas.microsoft.com/office/drawing/2014/main" id="{9A2A66F2-FC80-4E12-8838-DE97D4102138}"/>
                </a:ext>
              </a:extLst>
            </p:cNvPr>
            <p:cNvSpPr>
              <a:spLocks noChangeArrowheads="1"/>
            </p:cNvSpPr>
            <p:nvPr/>
          </p:nvSpPr>
          <p:spPr bwMode="auto">
            <a:xfrm>
              <a:off x="11122025" y="712788"/>
              <a:ext cx="14287"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Text Placeholder 4">
            <a:extLst>
              <a:ext uri="{FF2B5EF4-FFF2-40B4-BE49-F238E27FC236}">
                <a16:creationId xmlns:a16="http://schemas.microsoft.com/office/drawing/2014/main" id="{F80194CD-0A78-4659-B757-BA7B6259A6D3}"/>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Tree>
    <p:extLst>
      <p:ext uri="{BB962C8B-B14F-4D97-AF65-F5344CB8AC3E}">
        <p14:creationId xmlns:p14="http://schemas.microsoft.com/office/powerpoint/2010/main" val="140660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5982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291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6925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0986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7456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2381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4280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1681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113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687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Lef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50797" y="1063914"/>
            <a:ext cx="4443123" cy="3790026"/>
          </a:xfrm>
        </p:spPr>
        <p:txBody>
          <a:bodyPr>
            <a:normAutofit/>
          </a:bodyPr>
          <a:lstStyle>
            <a:lvl1pPr>
              <a:buClr>
                <a:schemeClr val="accent2"/>
              </a:buClr>
              <a:defRPr sz="2000"/>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5" name="Text Placeholder 4">
            <a:extLst>
              <a:ext uri="{FF2B5EF4-FFF2-40B4-BE49-F238E27FC236}">
                <a16:creationId xmlns:a16="http://schemas.microsoft.com/office/drawing/2014/main" id="{F1320ACB-EAC7-4CBF-956C-0C5FEAA263B9}"/>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Tree>
    <p:extLst>
      <p:ext uri="{BB962C8B-B14F-4D97-AF65-F5344CB8AC3E}">
        <p14:creationId xmlns:p14="http://schemas.microsoft.com/office/powerpoint/2010/main" val="1751057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510704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24430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9285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441333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7811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3912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62891" y="1079532"/>
            <a:ext cx="8507730"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7831A0E6-468D-455A-8F9D-4DB1FF6C2D80}"/>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8" name="Text Placeholder 4">
            <a:extLst>
              <a:ext uri="{FF2B5EF4-FFF2-40B4-BE49-F238E27FC236}">
                <a16:creationId xmlns:a16="http://schemas.microsoft.com/office/drawing/2014/main" id="{5134BD62-4263-4B87-BE19-5C9607B09BB2}"/>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0" name="Title 9">
            <a:extLst>
              <a:ext uri="{FF2B5EF4-FFF2-40B4-BE49-F238E27FC236}">
                <a16:creationId xmlns:a16="http://schemas.microsoft.com/office/drawing/2014/main" id="{54959EC5-E891-4D26-A8C5-1A38990891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7738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5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2739-4986-6A4D-97D5-0C04FF022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A12A5-B399-B945-B578-14BFC708F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52B40-4275-4A46-877D-C3C0C59AB48C}"/>
              </a:ext>
            </a:extLst>
          </p:cNvPr>
          <p:cNvSpPr>
            <a:spLocks noGrp="1"/>
          </p:cNvSpPr>
          <p:nvPr>
            <p:ph type="dt" sz="half" idx="10"/>
          </p:nvPr>
        </p:nvSpPr>
        <p:spPr/>
        <p:txBody>
          <a:bodyPr/>
          <a:lstStyle/>
          <a:p>
            <a:endParaRPr lang="es-ES" altLang="en-US" dirty="0"/>
          </a:p>
        </p:txBody>
      </p:sp>
      <p:sp>
        <p:nvSpPr>
          <p:cNvPr id="5" name="Footer Placeholder 4">
            <a:extLst>
              <a:ext uri="{FF2B5EF4-FFF2-40B4-BE49-F238E27FC236}">
                <a16:creationId xmlns:a16="http://schemas.microsoft.com/office/drawing/2014/main" id="{3C4814D9-61D0-C348-AED3-A272F7A3E5B8}"/>
              </a:ext>
            </a:extLst>
          </p:cNvPr>
          <p:cNvSpPr>
            <a:spLocks noGrp="1"/>
          </p:cNvSpPr>
          <p:nvPr>
            <p:ph type="ftr" sz="quarter" idx="11"/>
          </p:nvPr>
        </p:nvSpPr>
        <p:spPr/>
        <p:txBody>
          <a:bodyPr/>
          <a:lstStyle/>
          <a:p>
            <a:endParaRPr lang="es-ES" altLang="en-US" dirty="0"/>
          </a:p>
        </p:txBody>
      </p:sp>
      <p:sp>
        <p:nvSpPr>
          <p:cNvPr id="6" name="Slide Number Placeholder 5">
            <a:extLst>
              <a:ext uri="{FF2B5EF4-FFF2-40B4-BE49-F238E27FC236}">
                <a16:creationId xmlns:a16="http://schemas.microsoft.com/office/drawing/2014/main" id="{2B10D0A3-EA2C-9944-B6C1-8205269F2CFD}"/>
              </a:ext>
            </a:extLst>
          </p:cNvPr>
          <p:cNvSpPr>
            <a:spLocks noGrp="1"/>
          </p:cNvSpPr>
          <p:nvPr>
            <p:ph type="sldNum" sz="quarter" idx="12"/>
          </p:nvPr>
        </p:nvSpPr>
        <p:spPr/>
        <p:txBody>
          <a:bodyPr/>
          <a:lstStyle/>
          <a:p>
            <a:fld id="{EF48B0AC-37C9-5647-9829-EBE2282CFDA5}" type="slidenum">
              <a:rPr lang="es-ES" altLang="en-US" smtClean="0"/>
              <a:pPr/>
              <a:t>‹#›</a:t>
            </a:fld>
            <a:endParaRPr lang="es-ES" altLang="en-US" dirty="0"/>
          </a:p>
        </p:txBody>
      </p:sp>
    </p:spTree>
    <p:extLst>
      <p:ext uri="{BB962C8B-B14F-4D97-AF65-F5344CB8AC3E}">
        <p14:creationId xmlns:p14="http://schemas.microsoft.com/office/powerpoint/2010/main" val="3744723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3F9F2C-526E-ED47-8D55-ED6EE0D5B308}"/>
              </a:ext>
            </a:extLst>
          </p:cNvPr>
          <p:cNvSpPr/>
          <p:nvPr userDrawn="1"/>
        </p:nvSpPr>
        <p:spPr>
          <a:xfrm>
            <a:off x="0" y="2168"/>
            <a:ext cx="9144000" cy="91440"/>
          </a:xfrm>
          <a:prstGeom prst="rect">
            <a:avLst/>
          </a:prstGeom>
          <a:solidFill>
            <a:srgbClr val="15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0FDD79-0AC2-AB4B-828C-6AA2B205BAD1}"/>
              </a:ext>
            </a:extLst>
          </p:cNvPr>
          <p:cNvSpPr/>
          <p:nvPr userDrawn="1"/>
        </p:nvSpPr>
        <p:spPr>
          <a:xfrm>
            <a:off x="0" y="935756"/>
            <a:ext cx="9144000" cy="2057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idx="1" hasCustomPrompt="1"/>
          </p:nvPr>
        </p:nvSpPr>
        <p:spPr>
          <a:xfrm>
            <a:off x="300943" y="1133551"/>
            <a:ext cx="8513180" cy="3499172"/>
          </a:xfrm>
          <a:prstGeom prst="roundRect">
            <a:avLst>
              <a:gd name="adj" fmla="val 6579"/>
            </a:avLst>
          </a:prstGeom>
          <a:solidFill>
            <a:srgbClr val="DBE8F6"/>
          </a:solidFill>
          <a:ln>
            <a:solidFill>
              <a:srgbClr val="D9E6E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tlCol="0" anchor="t"/>
          <a:lstStyle>
            <a:lvl1pPr marL="460375" indent="-166688" algn="l">
              <a:tabLst/>
              <a:defRPr lang="en-US" sz="1800" dirty="0">
                <a:solidFill>
                  <a:schemeClr val="tx2"/>
                </a:solidFill>
                <a:latin typeface="+mj-lt"/>
              </a:defRPr>
            </a:lvl1pPr>
            <a:lvl2pPr marL="403225" indent="-166688" algn="l">
              <a:tabLst/>
              <a:defRPr lang="en-US" dirty="0">
                <a:solidFill>
                  <a:schemeClr val="tx2"/>
                </a:solidFill>
                <a:latin typeface="+mj-lt"/>
              </a:defRPr>
            </a:lvl2pPr>
            <a:lvl3pPr marL="1719263" indent="-166688" algn="l">
              <a:tabLst/>
              <a:defRPr lang="en-US" sz="1800" dirty="0">
                <a:solidFill>
                  <a:schemeClr val="tx2"/>
                </a:solidFill>
                <a:latin typeface="+mj-lt"/>
              </a:defRPr>
            </a:lvl3pPr>
            <a:lvl4pPr marL="1719263" indent="-166688" algn="l">
              <a:tabLst/>
              <a:defRPr lang="en-US" sz="1800" dirty="0">
                <a:solidFill>
                  <a:schemeClr val="tx2"/>
                </a:solidFill>
                <a:latin typeface="+mj-lt"/>
              </a:defRPr>
            </a:lvl4pPr>
            <a:lvl5pPr marL="1719263" indent="-166688" algn="l">
              <a:tabLst/>
              <a:defRPr lang="en-US" sz="1800" dirty="0">
                <a:solidFill>
                  <a:schemeClr val="tx2"/>
                </a:solidFill>
                <a:latin typeface="+mj-lt"/>
              </a:defRPr>
            </a:lvl5pPr>
          </a:lstStyle>
          <a:p>
            <a:pPr marL="457200" lvl="1" defTabSz="457200"/>
            <a:r>
              <a:rPr lang="en-US" dirty="0"/>
              <a:t>Second level</a:t>
            </a:r>
          </a:p>
          <a:p>
            <a:pPr marL="914400" lvl="2" defTabSz="457200"/>
            <a:r>
              <a:rPr lang="en-US" dirty="0"/>
              <a:t>Third level</a:t>
            </a:r>
          </a:p>
          <a:p>
            <a:pPr marL="1371600" lvl="3" defTabSz="457200"/>
            <a:r>
              <a:rPr lang="en-US" dirty="0"/>
              <a:t>Fourth level</a:t>
            </a:r>
          </a:p>
          <a:p>
            <a:pPr marL="1828800" lvl="4" defTabSz="457200"/>
            <a:r>
              <a:rPr lang="en-US" dirty="0"/>
              <a:t>Fifth level</a:t>
            </a:r>
          </a:p>
        </p:txBody>
      </p:sp>
      <p:sp>
        <p:nvSpPr>
          <p:cNvPr id="11" name="Slide Number Placeholder 5">
            <a:extLst>
              <a:ext uri="{FF2B5EF4-FFF2-40B4-BE49-F238E27FC236}">
                <a16:creationId xmlns:a16="http://schemas.microsoft.com/office/drawing/2014/main" id="{0EA06F70-4EBA-455B-97E7-85C5A7A8E36D}"/>
              </a:ext>
            </a:extLst>
          </p:cNvPr>
          <p:cNvSpPr>
            <a:spLocks noGrp="1"/>
          </p:cNvSpPr>
          <p:nvPr>
            <p:ph type="sldNum" sz="quarter" idx="4"/>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5" name="Text Placeholder 4">
            <a:extLst>
              <a:ext uri="{FF2B5EF4-FFF2-40B4-BE49-F238E27FC236}">
                <a16:creationId xmlns:a16="http://schemas.microsoft.com/office/drawing/2014/main" id="{0FFFA846-0217-4579-95D6-C1FB40BA37B5}"/>
              </a:ext>
            </a:extLst>
          </p:cNvPr>
          <p:cNvSpPr>
            <a:spLocks noGrp="1"/>
          </p:cNvSpPr>
          <p:nvPr>
            <p:ph type="body" sz="quarter" idx="13"/>
          </p:nvPr>
        </p:nvSpPr>
        <p:spPr>
          <a:xfrm>
            <a:off x="262890" y="4537789"/>
            <a:ext cx="7901941"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4" name="Title 3">
            <a:extLst>
              <a:ext uri="{FF2B5EF4-FFF2-40B4-BE49-F238E27FC236}">
                <a16:creationId xmlns:a16="http://schemas.microsoft.com/office/drawing/2014/main" id="{9F01D116-DC2D-47B0-92E5-47F6E9779A3B}"/>
              </a:ext>
            </a:extLst>
          </p:cNvPr>
          <p:cNvSpPr>
            <a:spLocks noGrp="1"/>
          </p:cNvSpPr>
          <p:nvPr>
            <p:ph type="title"/>
          </p:nvPr>
        </p:nvSpPr>
        <p:spPr>
          <a:xfrm>
            <a:off x="262890" y="106204"/>
            <a:ext cx="8507730" cy="827266"/>
          </a:xfrm>
        </p:spPr>
        <p:txBody>
          <a:bodyPr/>
          <a:lstStyle/>
          <a:p>
            <a:r>
              <a:rPr lang="en-US"/>
              <a:t>Click to edit Master title style</a:t>
            </a:r>
          </a:p>
        </p:txBody>
      </p:sp>
    </p:spTree>
    <p:extLst>
      <p:ext uri="{BB962C8B-B14F-4D97-AF65-F5344CB8AC3E}">
        <p14:creationId xmlns:p14="http://schemas.microsoft.com/office/powerpoint/2010/main" val="18768999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058664"/>
            <a:ext cx="8382000" cy="165814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429655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Righ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771775" y="1063914"/>
            <a:ext cx="6142866" cy="3790026"/>
          </a:xfrm>
        </p:spPr>
        <p:txBody>
          <a:bodyPr>
            <a:normAutofit/>
          </a:bodyPr>
          <a:lstStyle>
            <a:lvl1pPr>
              <a:buClr>
                <a:schemeClr val="accent2"/>
              </a:buClr>
              <a:defRPr sz="2000"/>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5" name="Text Placeholder 4">
            <a:extLst>
              <a:ext uri="{FF2B5EF4-FFF2-40B4-BE49-F238E27FC236}">
                <a16:creationId xmlns:a16="http://schemas.microsoft.com/office/drawing/2014/main" id="{B415E41D-D256-4774-A75E-396D70759610}"/>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2" name="Title 1">
            <a:extLst>
              <a:ext uri="{FF2B5EF4-FFF2-40B4-BE49-F238E27FC236}">
                <a16:creationId xmlns:a16="http://schemas.microsoft.com/office/drawing/2014/main" id="{568DE89A-596B-4020-BF4F-A55AB9E3D0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788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98DA-70FF-2C47-9DE1-2557A26AD72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B08A83-DDBD-9340-AD65-0B200333D19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0B36BC-626E-3144-AE61-BE0D55CDB1C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E6A767E-CA45-6E41-ABBF-4F681B1DE5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89BB39-FF7A-BE40-99DB-2B13F86B3CFA}"/>
              </a:ext>
            </a:extLst>
          </p:cNvPr>
          <p:cNvSpPr>
            <a:spLocks noGrp="1"/>
          </p:cNvSpPr>
          <p:nvPr>
            <p:ph type="sldNum" sz="quarter" idx="12"/>
          </p:nvPr>
        </p:nvSpPr>
        <p:spPr/>
        <p:txBody>
          <a:bodyPr/>
          <a:lstStyle/>
          <a:p>
            <a:fld id="{F2758085-5FB2-B24F-B04A-217D5E8BE2DD}" type="slidenum">
              <a:rPr lang="en-US" smtClean="0"/>
              <a:t>‹#›</a:t>
            </a:fld>
            <a:endParaRPr lang="en-US" dirty="0"/>
          </a:p>
        </p:txBody>
      </p:sp>
    </p:spTree>
    <p:extLst>
      <p:ext uri="{BB962C8B-B14F-4D97-AF65-F5344CB8AC3E}">
        <p14:creationId xmlns:p14="http://schemas.microsoft.com/office/powerpoint/2010/main" val="24675412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50798" y="1063915"/>
            <a:ext cx="8470011"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Tree>
    <p:extLst>
      <p:ext uri="{BB962C8B-B14F-4D97-AF65-F5344CB8AC3E}">
        <p14:creationId xmlns:p14="http://schemas.microsoft.com/office/powerpoint/2010/main" val="1535727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50798" y="1063915"/>
            <a:ext cx="8470011"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Tree>
    <p:extLst>
      <p:ext uri="{BB962C8B-B14F-4D97-AF65-F5344CB8AC3E}">
        <p14:creationId xmlns:p14="http://schemas.microsoft.com/office/powerpoint/2010/main" val="660052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50798" y="1063915"/>
            <a:ext cx="8470011" cy="3614151"/>
          </a:xfrm>
        </p:spPr>
        <p:txBody>
          <a:bodyPr>
            <a:normAutofit/>
          </a:bodyPr>
          <a:lstStyle>
            <a:lvl1pPr>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Tree>
    <p:extLst>
      <p:ext uri="{BB962C8B-B14F-4D97-AF65-F5344CB8AC3E}">
        <p14:creationId xmlns:p14="http://schemas.microsoft.com/office/powerpoint/2010/main" val="3936197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2890" y="963692"/>
            <a:ext cx="4121174" cy="617934"/>
          </a:xfrm>
        </p:spPr>
        <p:txBody>
          <a:bodyPr anchor="b"/>
          <a:lstStyle>
            <a:lvl1pPr marL="0" indent="0">
              <a:buNone/>
              <a:defRPr sz="1800" b="1">
                <a:solidFill>
                  <a:schemeClr val="accent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62890" y="1581626"/>
            <a:ext cx="4121174" cy="2956163"/>
          </a:xfrm>
        </p:spPr>
        <p:txBody>
          <a:bodyPr>
            <a:normAutofit/>
          </a:bodyPr>
          <a:lstStyle>
            <a:lvl1pPr>
              <a:defRPr sz="18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963692"/>
            <a:ext cx="4141470" cy="617934"/>
          </a:xfrm>
        </p:spPr>
        <p:txBody>
          <a:bodyPr anchor="b"/>
          <a:lstStyle>
            <a:lvl1pPr marL="0" indent="0">
              <a:buNone/>
              <a:defRPr sz="1800" b="1">
                <a:solidFill>
                  <a:schemeClr val="accent2"/>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581626"/>
            <a:ext cx="4141470" cy="2956163"/>
          </a:xfrm>
        </p:spPr>
        <p:txBody>
          <a:bodyPr>
            <a:normAutofit/>
          </a:bodyPr>
          <a:lstStyle>
            <a:lvl1pPr>
              <a:defRPr sz="18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4C211D03-8D15-4751-9984-5C40D2028F2B}"/>
              </a:ext>
            </a:extLst>
          </p:cNvPr>
          <p:cNvSpPr>
            <a:spLocks noGrp="1"/>
          </p:cNvSpPr>
          <p:nvPr>
            <p:ph type="sldNum" sz="quarter" idx="10"/>
          </p:nvPr>
        </p:nvSpPr>
        <p:spPr>
          <a:xfrm>
            <a:off x="8313420" y="4676061"/>
            <a:ext cx="659130" cy="273844"/>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4F19B674-C04F-6549-A35A-6FDBE3615377}" type="slidenum">
              <a:rPr lang="en-US" smtClean="0"/>
              <a:pPr/>
              <a:t>‹#›</a:t>
            </a:fld>
            <a:endParaRPr lang="en-US" dirty="0"/>
          </a:p>
        </p:txBody>
      </p:sp>
      <p:sp>
        <p:nvSpPr>
          <p:cNvPr id="12" name="Text Placeholder 4">
            <a:extLst>
              <a:ext uri="{FF2B5EF4-FFF2-40B4-BE49-F238E27FC236}">
                <a16:creationId xmlns:a16="http://schemas.microsoft.com/office/drawing/2014/main" id="{100C48B0-1D7C-4D14-A3F6-BE84434D9072}"/>
              </a:ext>
            </a:extLst>
          </p:cNvPr>
          <p:cNvSpPr>
            <a:spLocks noGrp="1"/>
          </p:cNvSpPr>
          <p:nvPr>
            <p:ph type="body" sz="quarter" idx="13"/>
          </p:nvPr>
        </p:nvSpPr>
        <p:spPr>
          <a:xfrm>
            <a:off x="262890"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13" name="Title 12">
            <a:extLst>
              <a:ext uri="{FF2B5EF4-FFF2-40B4-BE49-F238E27FC236}">
                <a16:creationId xmlns:a16="http://schemas.microsoft.com/office/drawing/2014/main" id="{C121FBF7-D861-4A24-9DA2-120941BE2574}"/>
              </a:ext>
            </a:extLst>
          </p:cNvPr>
          <p:cNvSpPr>
            <a:spLocks noGrp="1"/>
          </p:cNvSpPr>
          <p:nvPr>
            <p:ph type="title"/>
          </p:nvPr>
        </p:nvSpPr>
        <p:spPr>
          <a:xfrm>
            <a:off x="262890" y="106204"/>
            <a:ext cx="8507730" cy="827266"/>
          </a:xfrm>
        </p:spPr>
        <p:txBody>
          <a:bodyPr/>
          <a:lstStyle/>
          <a:p>
            <a:r>
              <a:rPr lang="en-US"/>
              <a:t>Click to edit Master title style</a:t>
            </a:r>
          </a:p>
        </p:txBody>
      </p:sp>
    </p:spTree>
    <p:extLst>
      <p:ext uri="{BB962C8B-B14F-4D97-AF65-F5344CB8AC3E}">
        <p14:creationId xmlns:p14="http://schemas.microsoft.com/office/powerpoint/2010/main" val="21897552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lgn="r"/>
              <a:t>‹#›</a:t>
            </a:fld>
            <a:endParaRPr lang="en-US" dirty="0"/>
          </a:p>
        </p:txBody>
      </p:sp>
    </p:spTree>
    <p:extLst>
      <p:ext uri="{BB962C8B-B14F-4D97-AF65-F5344CB8AC3E}">
        <p14:creationId xmlns:p14="http://schemas.microsoft.com/office/powerpoint/2010/main" val="214136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250798" y="1063915"/>
            <a:ext cx="8748827" cy="3614151"/>
          </a:xfrm>
        </p:spPr>
        <p:txBody>
          <a:bodyPr>
            <a:normAutofit/>
          </a:bodyPr>
          <a:lstStyle>
            <a:lvl1pPr>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lgn="r"/>
              <a:t>‹#›</a:t>
            </a:fld>
            <a:endParaRPr lang="en-US" dirty="0"/>
          </a:p>
        </p:txBody>
      </p:sp>
    </p:spTree>
    <p:extLst>
      <p:ext uri="{BB962C8B-B14F-4D97-AF65-F5344CB8AC3E}">
        <p14:creationId xmlns:p14="http://schemas.microsoft.com/office/powerpoint/2010/main" val="7807640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lgn="r"/>
              <a:t>‹#›</a:t>
            </a:fld>
            <a:endParaRPr lang="en-US" dirty="0"/>
          </a:p>
        </p:txBody>
      </p:sp>
    </p:spTree>
    <p:extLst>
      <p:ext uri="{BB962C8B-B14F-4D97-AF65-F5344CB8AC3E}">
        <p14:creationId xmlns:p14="http://schemas.microsoft.com/office/powerpoint/2010/main" val="1916584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lgn="r"/>
              <a:t>‹#›</a:t>
            </a:fld>
            <a:endParaRPr lang="en-US" dirty="0"/>
          </a:p>
        </p:txBody>
      </p:sp>
    </p:spTree>
    <p:extLst>
      <p:ext uri="{BB962C8B-B14F-4D97-AF65-F5344CB8AC3E}">
        <p14:creationId xmlns:p14="http://schemas.microsoft.com/office/powerpoint/2010/main" val="3609922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lgn="r"/>
              <a:t>‹#›</a:t>
            </a:fld>
            <a:endParaRPr lang="en-US" dirty="0"/>
          </a:p>
        </p:txBody>
      </p:sp>
    </p:spTree>
    <p:extLst>
      <p:ext uri="{BB962C8B-B14F-4D97-AF65-F5344CB8AC3E}">
        <p14:creationId xmlns:p14="http://schemas.microsoft.com/office/powerpoint/2010/main" val="296690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4" name="Text Placeholder 4">
            <a:extLst>
              <a:ext uri="{FF2B5EF4-FFF2-40B4-BE49-F238E27FC236}">
                <a16:creationId xmlns:a16="http://schemas.microsoft.com/office/drawing/2014/main" id="{B87CEEBB-B41F-4735-9616-965212E72B44}"/>
              </a:ext>
            </a:extLst>
          </p:cNvPr>
          <p:cNvSpPr>
            <a:spLocks noGrp="1"/>
          </p:cNvSpPr>
          <p:nvPr>
            <p:ph type="body" sz="quarter" idx="13"/>
          </p:nvPr>
        </p:nvSpPr>
        <p:spPr>
          <a:xfrm>
            <a:off x="270511" y="4537789"/>
            <a:ext cx="8119954" cy="410633"/>
          </a:xfrm>
        </p:spPr>
        <p:txBody>
          <a:bodyPr anchor="b">
            <a:noAutofit/>
          </a:bodyPr>
          <a:lstStyle>
            <a:lvl1pPr marL="0" indent="0">
              <a:spcBef>
                <a:spcPts val="100"/>
              </a:spcBef>
              <a:buFontTx/>
              <a:buNone/>
              <a:defRPr sz="900" baseline="0">
                <a:solidFill>
                  <a:schemeClr val="tx2"/>
                </a:solidFill>
              </a:defRPr>
            </a:lvl1pPr>
            <a:lvl2pPr marL="285750" indent="0">
              <a:buFontTx/>
              <a:buNone/>
              <a:defRPr sz="800"/>
            </a:lvl2pPr>
            <a:lvl3pPr marL="511175" indent="0">
              <a:buFontTx/>
              <a:buNone/>
              <a:defRPr sz="800"/>
            </a:lvl3pPr>
            <a:lvl4pPr marL="742950" indent="0">
              <a:buFontTx/>
              <a:buNone/>
              <a:defRPr sz="800"/>
            </a:lvl4pPr>
            <a:lvl5pPr marL="914400" indent="0">
              <a:buFontTx/>
              <a:buNone/>
              <a:defRPr sz="800"/>
            </a:lvl5pPr>
          </a:lstStyle>
          <a:p>
            <a:pPr lvl="0"/>
            <a:endParaRPr lang="en-US" dirty="0"/>
          </a:p>
        </p:txBody>
      </p:sp>
      <p:sp>
        <p:nvSpPr>
          <p:cNvPr id="2" name="Title 1">
            <a:extLst>
              <a:ext uri="{FF2B5EF4-FFF2-40B4-BE49-F238E27FC236}">
                <a16:creationId xmlns:a16="http://schemas.microsoft.com/office/drawing/2014/main" id="{860D58DE-29B5-43CC-80A7-BC1CD903C7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36861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51CC5-3754-4617-B10E-F859F90973A0}"/>
              </a:ext>
            </a:extLst>
          </p:cNvPr>
          <p:cNvSpPr>
            <a:spLocks noGrp="1"/>
          </p:cNvSpPr>
          <p:nvPr>
            <p:ph type="title"/>
          </p:nvPr>
        </p:nvSpPr>
        <p:spPr/>
        <p:txBody>
          <a:bodyPr/>
          <a:lstStyle/>
          <a:p>
            <a:r>
              <a:rPr lang="en-US"/>
              <a:t>Click to edit Master title style</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lgn="r"/>
              <a:t>‹#›</a:t>
            </a:fld>
            <a:endParaRPr lang="en-US" dirty="0"/>
          </a:p>
        </p:txBody>
      </p:sp>
    </p:spTree>
    <p:extLst>
      <p:ext uri="{BB962C8B-B14F-4D97-AF65-F5344CB8AC3E}">
        <p14:creationId xmlns:p14="http://schemas.microsoft.com/office/powerpoint/2010/main" val="9142992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9C1ADA-96D7-46C3-8856-7C1E549831F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2" name="Title 1"/>
          <p:cNvSpPr>
            <a:spLocks noGrp="1"/>
          </p:cNvSpPr>
          <p:nvPr>
            <p:ph type="title"/>
          </p:nvPr>
        </p:nvSpPr>
        <p:spPr>
          <a:xfrm>
            <a:off x="628650" y="1"/>
            <a:ext cx="7886700" cy="994172"/>
          </a:xfrm>
        </p:spPr>
        <p:txBody>
          <a:bodyPr anchor="b"/>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369219"/>
            <a:ext cx="7886700" cy="2516981"/>
          </a:xfrm>
        </p:spPr>
        <p:txBody>
          <a:bodyPr/>
          <a:lstStyle>
            <a:lvl1pPr>
              <a:defRPr>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D9E268BB-D67A-AF43-A977-6CBD4232F089}"/>
              </a:ext>
            </a:extLst>
          </p:cNvPr>
          <p:cNvSpPr>
            <a:spLocks noGrp="1"/>
          </p:cNvSpPr>
          <p:nvPr>
            <p:ph type="body" sz="quarter" idx="10" hasCustomPrompt="1"/>
          </p:nvPr>
        </p:nvSpPr>
        <p:spPr>
          <a:xfrm>
            <a:off x="230020" y="4442223"/>
            <a:ext cx="7262584" cy="388144"/>
          </a:xfrm>
        </p:spPr>
        <p:txBody>
          <a:bodyPr anchor="b"/>
          <a:lstStyle>
            <a:lvl1pPr>
              <a:buNone/>
              <a:defRPr sz="9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References and footnotes here.</a:t>
            </a:r>
          </a:p>
        </p:txBody>
      </p:sp>
    </p:spTree>
    <p:extLst>
      <p:ext uri="{BB962C8B-B14F-4D97-AF65-F5344CB8AC3E}">
        <p14:creationId xmlns:p14="http://schemas.microsoft.com/office/powerpoint/2010/main" val="2120126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p:cNvSpPr>
          <p:nvPr>
            <p:ph type="ftr" sz="quarter" idx="11"/>
          </p:nvPr>
        </p:nvSpPr>
        <p:spPr>
          <a:xfrm>
            <a:off x="4035589" y="229509"/>
            <a:ext cx="2900363" cy="101600"/>
          </a:xfrm>
          <a:prstGeom prst="rect">
            <a:avLst/>
          </a:prstGeom>
        </p:spPr>
        <p:txBody>
          <a:bodyPr/>
          <a:lstStyle/>
          <a:p>
            <a:pPr>
              <a:defRPr/>
            </a:pPr>
            <a:endParaRPr lang="en-GB" noProof="0" dirty="0"/>
          </a:p>
        </p:txBody>
      </p:sp>
      <p:sp>
        <p:nvSpPr>
          <p:cNvPr id="5" name="Date Placeholder 4"/>
          <p:cNvSpPr>
            <a:spLocks noGrp="1"/>
          </p:cNvSpPr>
          <p:nvPr>
            <p:ph type="dt" sz="half" idx="12"/>
          </p:nvPr>
        </p:nvSpPr>
        <p:spPr>
          <a:xfrm>
            <a:off x="7049784" y="229509"/>
            <a:ext cx="1201738" cy="101600"/>
          </a:xfrm>
          <a:prstGeom prst="rect">
            <a:avLst/>
          </a:prstGeom>
        </p:spPr>
        <p:txBody>
          <a:bodyPr/>
          <a:lstStyle/>
          <a:p>
            <a:pPr>
              <a:defRPr/>
            </a:pPr>
            <a:endParaRPr lang="en-GB" noProof="0" dirty="0"/>
          </a:p>
        </p:txBody>
      </p:sp>
      <p:sp>
        <p:nvSpPr>
          <p:cNvPr id="9" name="Content Placeholder 2"/>
          <p:cNvSpPr>
            <a:spLocks noGrp="1"/>
          </p:cNvSpPr>
          <p:nvPr>
            <p:ph idx="13"/>
          </p:nvPr>
        </p:nvSpPr>
        <p:spPr>
          <a:xfrm>
            <a:off x="447868" y="1220729"/>
            <a:ext cx="8241962" cy="2898268"/>
          </a:xfrm>
        </p:spPr>
        <p:txBody>
          <a:bodyPr/>
          <a:lstStyle>
            <a:lvl1pPr>
              <a:buClr>
                <a:schemeClr val="accent2"/>
              </a:buClr>
              <a:defRPr>
                <a:solidFill>
                  <a:schemeClr val="accent1"/>
                </a:solidFill>
              </a:defRPr>
            </a:lvl1pPr>
            <a:lvl2pPr>
              <a:buClr>
                <a:schemeClr val="tx2"/>
              </a:buClr>
              <a:defRPr>
                <a:solidFill>
                  <a:schemeClr val="accent1"/>
                </a:solidFill>
              </a:defRPr>
            </a:lvl2pPr>
            <a:lvl3pPr>
              <a:buClr>
                <a:schemeClr val="accent4"/>
              </a:buClr>
              <a:defRPr>
                <a:solidFill>
                  <a:schemeClr val="accent1"/>
                </a:solidFill>
              </a:defRPr>
            </a:lvl3pPr>
            <a:lvl4pPr>
              <a:buClr>
                <a:schemeClr val="accent5"/>
              </a:buClr>
              <a:defRPr>
                <a:solidFill>
                  <a:schemeClr val="accent1"/>
                </a:solidFill>
              </a:defRPr>
            </a:lvl4pPr>
            <a:lvl5pPr>
              <a:buClr>
                <a:schemeClr val="accent6"/>
              </a:buClr>
              <a:defRPr>
                <a:solidFill>
                  <a:schemeClr val="accent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102271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FFFF"/>
              </a:buClr>
              <a:defRPr/>
            </a:lvl1pPr>
            <a:lvl3pPr>
              <a:buClr>
                <a:schemeClr val="accent2"/>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0"/>
          </p:nvPr>
        </p:nvSpPr>
        <p:spPr>
          <a:xfrm>
            <a:off x="152400" y="4572000"/>
            <a:ext cx="4419600" cy="457200"/>
          </a:xfrm>
        </p:spPr>
        <p:txBody>
          <a:bodyPr lIns="0" tIns="0" rIns="0" bIns="0" anchor="b">
            <a:normAutofit/>
          </a:bodyPr>
          <a:lstStyle>
            <a:lvl1pPr marL="0" indent="0">
              <a:spcBef>
                <a:spcPts val="0"/>
              </a:spcBef>
              <a:buNone/>
              <a:defRPr sz="825" b="1">
                <a:solidFill>
                  <a:schemeClr val="tx2"/>
                </a:solidFill>
                <a:effectLst/>
                <a:latin typeface="Arial" pitchFamily="34" charset="0"/>
                <a:cs typeface="Arial"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8" name="Text Placeholder 7"/>
          <p:cNvSpPr>
            <a:spLocks noGrp="1"/>
          </p:cNvSpPr>
          <p:nvPr>
            <p:ph type="body" sz="quarter" idx="11"/>
          </p:nvPr>
        </p:nvSpPr>
        <p:spPr>
          <a:xfrm>
            <a:off x="4572000" y="4572000"/>
            <a:ext cx="4419600" cy="457200"/>
          </a:xfrm>
        </p:spPr>
        <p:txBody>
          <a:bodyPr lIns="0" tIns="0" rIns="0" bIns="0" anchor="b">
            <a:normAutofit/>
          </a:bodyPr>
          <a:lstStyle>
            <a:lvl1pPr marL="0" indent="0" algn="r">
              <a:spcBef>
                <a:spcPts val="0"/>
              </a:spcBef>
              <a:buNone/>
              <a:defRPr sz="825" b="1">
                <a:solidFill>
                  <a:schemeClr val="tx2"/>
                </a:solidFill>
                <a:effectLst/>
                <a:latin typeface="Arial" pitchFamily="34" charset="0"/>
                <a:cs typeface="Arial"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12283184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480037" y="413247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84451" y="4850511"/>
            <a:ext cx="1630900" cy="190596"/>
          </a:xfrm>
          <a:prstGeom prst="rect">
            <a:avLst/>
          </a:prstGeom>
        </p:spPr>
        <p:txBody>
          <a:bodyPr/>
          <a:lstStyle/>
          <a:p>
            <a:fld id="{B1610A28-A13C-4144-B795-47763EF99F79}" type="slidenum">
              <a:rPr lang="en-US" smtClean="0"/>
              <a:t>‹#›</a:t>
            </a:fld>
            <a:endParaRPr lang="en-US" dirty="0"/>
          </a:p>
        </p:txBody>
      </p:sp>
    </p:spTree>
    <p:extLst>
      <p:ext uri="{BB962C8B-B14F-4D97-AF65-F5344CB8AC3E}">
        <p14:creationId xmlns:p14="http://schemas.microsoft.com/office/powerpoint/2010/main" val="3253173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03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3" name="Picture 6" descr="OMA PPT Template Widescreen Title Blue solid.jpg"/>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OMA CMYK FINAL with tag.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0876" y="3968750"/>
            <a:ext cx="17859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328614" y="4749801"/>
            <a:ext cx="3260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35B5C2"/>
                </a:solidFill>
                <a:latin typeface="Arial" panose="020B0604020202020204" pitchFamily="34" charset="0"/>
                <a:cs typeface="Arial" panose="020B0604020202020204" pitchFamily="34" charset="0"/>
              </a:rPr>
              <a:t>obesitymedicine.org</a:t>
            </a:r>
          </a:p>
        </p:txBody>
      </p:sp>
      <p:sp>
        <p:nvSpPr>
          <p:cNvPr id="2" name="Title 1"/>
          <p:cNvSpPr>
            <a:spLocks noGrp="1"/>
          </p:cNvSpPr>
          <p:nvPr>
            <p:ph type="title"/>
          </p:nvPr>
        </p:nvSpPr>
        <p:spPr>
          <a:xfrm>
            <a:off x="328614" y="930276"/>
            <a:ext cx="7653337" cy="1793874"/>
          </a:xfrm>
        </p:spPr>
        <p:txBody>
          <a:bodyPr anchor="t"/>
          <a:lstStyle>
            <a:lvl1pPr algn="l">
              <a:lnSpc>
                <a:spcPts val="3900"/>
              </a:lnSpc>
              <a:defRPr sz="4000" b="0" cap="none"/>
            </a:lvl1pPr>
          </a:lstStyle>
          <a:p>
            <a:r>
              <a:rPr lang="en-US"/>
              <a:t>Click to edit Master title style</a:t>
            </a:r>
            <a:endParaRPr lang="en-US" dirty="0"/>
          </a:p>
        </p:txBody>
      </p:sp>
    </p:spTree>
    <p:extLst>
      <p:ext uri="{BB962C8B-B14F-4D97-AF65-F5344CB8AC3E}">
        <p14:creationId xmlns:p14="http://schemas.microsoft.com/office/powerpoint/2010/main" val="3994816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3" name="Picture 6" descr="OMA PPT Template Widescreen Title yellow solid.jpg"/>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OMA CMYK FINAL with tag.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0876" y="3968750"/>
            <a:ext cx="17859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p:nvSpPr>
        <p:spPr bwMode="auto">
          <a:xfrm>
            <a:off x="328614" y="4749801"/>
            <a:ext cx="3260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35B5C2"/>
                </a:solidFill>
                <a:latin typeface="Arial" panose="020B0604020202020204" pitchFamily="34" charset="0"/>
                <a:cs typeface="Arial" panose="020B0604020202020204" pitchFamily="34" charset="0"/>
              </a:rPr>
              <a:t>obesitymedicine.org</a:t>
            </a:r>
          </a:p>
        </p:txBody>
      </p:sp>
      <p:sp>
        <p:nvSpPr>
          <p:cNvPr id="2" name="Title 1"/>
          <p:cNvSpPr>
            <a:spLocks noGrp="1"/>
          </p:cNvSpPr>
          <p:nvPr>
            <p:ph type="title"/>
          </p:nvPr>
        </p:nvSpPr>
        <p:spPr>
          <a:xfrm>
            <a:off x="328614" y="930276"/>
            <a:ext cx="7653337" cy="1793874"/>
          </a:xfrm>
        </p:spPr>
        <p:txBody>
          <a:bodyPr anchor="t"/>
          <a:lstStyle>
            <a:lvl1pPr algn="l">
              <a:lnSpc>
                <a:spcPts val="3900"/>
              </a:lnSpc>
              <a:defRPr sz="4000" b="0" cap="none"/>
            </a:lvl1pPr>
          </a:lstStyle>
          <a:p>
            <a:r>
              <a:rPr lang="en-US"/>
              <a:t>Click to edit Master title style</a:t>
            </a:r>
            <a:endParaRPr lang="en-US" dirty="0"/>
          </a:p>
        </p:txBody>
      </p:sp>
    </p:spTree>
    <p:extLst>
      <p:ext uri="{BB962C8B-B14F-4D97-AF65-F5344CB8AC3E}">
        <p14:creationId xmlns:p14="http://schemas.microsoft.com/office/powerpoint/2010/main" val="425200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A7762E-B58E-4A99-ACB1-097E61DB7522}"/>
              </a:ext>
            </a:extLst>
          </p:cNvPr>
          <p:cNvSpPr/>
          <p:nvPr userDrawn="1"/>
        </p:nvSpPr>
        <p:spPr>
          <a:xfrm>
            <a:off x="0" y="935756"/>
            <a:ext cx="9144000" cy="40095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Content Placeholder 2"/>
          <p:cNvSpPr>
            <a:spLocks noGrp="1"/>
          </p:cNvSpPr>
          <p:nvPr userDrawn="1">
            <p:ph idx="1"/>
          </p:nvPr>
        </p:nvSpPr>
        <p:spPr>
          <a:xfrm>
            <a:off x="408079" y="1166948"/>
            <a:ext cx="3972332" cy="3778367"/>
          </a:xfrm>
        </p:spPr>
        <p:txBody>
          <a:bodyPr>
            <a:normAutofit/>
          </a:bodyPr>
          <a:lstStyle>
            <a:lvl1pPr>
              <a:spcBef>
                <a:spcPts val="500"/>
              </a:spcBef>
              <a:buClr>
                <a:schemeClr val="tx2"/>
              </a:buClr>
              <a:defRPr sz="1800">
                <a:solidFill>
                  <a:schemeClr val="tx2"/>
                </a:solidFill>
              </a:defRPr>
            </a:lvl1pPr>
            <a:lvl2pPr>
              <a:spcBef>
                <a:spcPts val="300"/>
              </a:spcBef>
              <a:buClr>
                <a:schemeClr val="tx2"/>
              </a:buClr>
              <a:defRPr sz="1400">
                <a:solidFill>
                  <a:schemeClr val="tx2"/>
                </a:solidFill>
              </a:defRPr>
            </a:lvl2pPr>
            <a:lvl3pPr>
              <a:spcBef>
                <a:spcPts val="300"/>
              </a:spcBef>
              <a:buClr>
                <a:schemeClr val="tx2"/>
              </a:buClr>
              <a:defRPr sz="1200">
                <a:solidFill>
                  <a:schemeClr val="tx2"/>
                </a:solidFill>
              </a:defRPr>
            </a:lvl3pPr>
            <a:lvl4pPr>
              <a:spcBef>
                <a:spcPts val="300"/>
              </a:spcBef>
              <a:buClr>
                <a:schemeClr val="tx2"/>
              </a:buClr>
              <a:defRPr sz="1100">
                <a:solidFill>
                  <a:schemeClr val="tx2"/>
                </a:solidFill>
              </a:defRPr>
            </a:lvl4pPr>
            <a:lvl5pPr>
              <a:spcBef>
                <a:spcPts val="300"/>
              </a:spcBef>
              <a:buClr>
                <a:schemeClr val="tx2"/>
              </a:buClr>
              <a:defRPr sz="11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2538FBFB-E4BB-4CC0-BA88-A952782A505B}"/>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5" name="Title 4">
            <a:extLst>
              <a:ext uri="{FF2B5EF4-FFF2-40B4-BE49-F238E27FC236}">
                <a16:creationId xmlns:a16="http://schemas.microsoft.com/office/drawing/2014/main" id="{DE21BEFF-AD3C-4231-B82E-4C18145744A1}"/>
              </a:ext>
            </a:extLst>
          </p:cNvPr>
          <p:cNvSpPr>
            <a:spLocks noGrp="1"/>
          </p:cNvSpPr>
          <p:nvPr>
            <p:ph type="title"/>
          </p:nvPr>
        </p:nvSpPr>
        <p:spPr/>
        <p:txBody>
          <a:bodyPr/>
          <a:lstStyle/>
          <a:p>
            <a:r>
              <a:rPr lang="en-US" dirty="0"/>
              <a:t>Click to edit Master title style</a:t>
            </a:r>
          </a:p>
        </p:txBody>
      </p:sp>
      <p:sp>
        <p:nvSpPr>
          <p:cNvPr id="7" name="Text Placeholder 6">
            <a:extLst>
              <a:ext uri="{FF2B5EF4-FFF2-40B4-BE49-F238E27FC236}">
                <a16:creationId xmlns:a16="http://schemas.microsoft.com/office/drawing/2014/main" id="{347B5730-844D-4A89-842B-77B99602BFC1}"/>
              </a:ext>
            </a:extLst>
          </p:cNvPr>
          <p:cNvSpPr>
            <a:spLocks noGrp="1"/>
          </p:cNvSpPr>
          <p:nvPr>
            <p:ph type="body" sz="quarter" idx="10"/>
          </p:nvPr>
        </p:nvSpPr>
        <p:spPr>
          <a:xfrm>
            <a:off x="4650377" y="1166813"/>
            <a:ext cx="4153898" cy="3778250"/>
          </a:xfrm>
        </p:spPr>
        <p:txBody>
          <a:bodyPr>
            <a:normAutofit/>
          </a:bodyPr>
          <a:lstStyle>
            <a:lvl1pPr>
              <a:spcBef>
                <a:spcPts val="500"/>
              </a:spcBef>
              <a:buClr>
                <a:schemeClr val="tx2"/>
              </a:buClr>
              <a:defRPr sz="1800">
                <a:solidFill>
                  <a:schemeClr val="tx2"/>
                </a:solidFill>
              </a:defRPr>
            </a:lvl1pPr>
            <a:lvl2pPr>
              <a:spcBef>
                <a:spcPts val="300"/>
              </a:spcBef>
              <a:buClr>
                <a:schemeClr val="tx2"/>
              </a:buClr>
              <a:defRPr sz="1400">
                <a:solidFill>
                  <a:schemeClr val="tx2"/>
                </a:solidFill>
              </a:defRPr>
            </a:lvl2pPr>
            <a:lvl3pPr>
              <a:spcBef>
                <a:spcPts val="300"/>
              </a:spcBef>
              <a:buClr>
                <a:schemeClr val="tx2"/>
              </a:buClr>
              <a:defRPr sz="1400">
                <a:solidFill>
                  <a:schemeClr val="tx2"/>
                </a:solidFill>
              </a:defRPr>
            </a:lvl3pPr>
            <a:lvl4pPr>
              <a:spcBef>
                <a:spcPts val="300"/>
              </a:spcBef>
              <a:buClr>
                <a:schemeClr val="tx2"/>
              </a:buClr>
              <a:defRPr sz="1200">
                <a:solidFill>
                  <a:schemeClr val="tx2"/>
                </a:solidFill>
              </a:defRPr>
            </a:lvl4pPr>
            <a:lvl5pPr>
              <a:spcBef>
                <a:spcPts val="300"/>
              </a:spcBef>
              <a:buClr>
                <a:schemeClr val="tx2"/>
              </a:buCl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574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hasCustomPrompt="1"/>
          </p:nvPr>
        </p:nvSpPr>
        <p:spPr>
          <a:xfrm>
            <a:off x="300943" y="1133551"/>
            <a:ext cx="8513180" cy="3499172"/>
          </a:xfrm>
          <a:prstGeom prst="roundRect">
            <a:avLst>
              <a:gd name="adj" fmla="val 6579"/>
            </a:avLst>
          </a:prstGeom>
          <a:solidFill>
            <a:srgbClr val="DBE8F6"/>
          </a:solidFill>
          <a:ln>
            <a:solidFill>
              <a:srgbClr val="D9E6E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tlCol="0" anchor="t"/>
          <a:lstStyle>
            <a:lvl1pPr marL="460375" indent="-166688" algn="l">
              <a:tabLst/>
              <a:defRPr lang="en-US" sz="1800" dirty="0">
                <a:solidFill>
                  <a:schemeClr val="tx2"/>
                </a:solidFill>
                <a:latin typeface="+mj-lt"/>
              </a:defRPr>
            </a:lvl1pPr>
            <a:lvl2pPr marL="403225" indent="-166688" algn="l">
              <a:tabLst/>
              <a:defRPr lang="en-US" dirty="0">
                <a:solidFill>
                  <a:schemeClr val="tx2"/>
                </a:solidFill>
                <a:latin typeface="+mj-lt"/>
              </a:defRPr>
            </a:lvl2pPr>
            <a:lvl3pPr marL="1719263" indent="-166688" algn="l">
              <a:tabLst/>
              <a:defRPr lang="en-US" sz="1800" dirty="0">
                <a:solidFill>
                  <a:schemeClr val="tx2"/>
                </a:solidFill>
                <a:latin typeface="+mj-lt"/>
              </a:defRPr>
            </a:lvl3pPr>
            <a:lvl4pPr marL="1719263" indent="-166688" algn="l">
              <a:tabLst/>
              <a:defRPr lang="en-US" sz="1800" dirty="0">
                <a:solidFill>
                  <a:schemeClr val="tx2"/>
                </a:solidFill>
                <a:latin typeface="+mj-lt"/>
              </a:defRPr>
            </a:lvl4pPr>
            <a:lvl5pPr marL="1719263" indent="-166688" algn="l">
              <a:tabLst/>
              <a:defRPr lang="en-US" sz="1800" dirty="0">
                <a:solidFill>
                  <a:schemeClr val="tx2"/>
                </a:solidFill>
                <a:latin typeface="+mj-lt"/>
              </a:defRPr>
            </a:lvl5pPr>
          </a:lstStyle>
          <a:p>
            <a:pPr marL="457200" lvl="1" defTabSz="457200"/>
            <a:r>
              <a:rPr lang="en-US" dirty="0"/>
              <a:t>Second level</a:t>
            </a:r>
          </a:p>
          <a:p>
            <a:pPr marL="914400" lvl="2" defTabSz="457200"/>
            <a:r>
              <a:rPr lang="en-US" dirty="0"/>
              <a:t>Third level</a:t>
            </a:r>
          </a:p>
          <a:p>
            <a:pPr marL="1371600" lvl="3" defTabSz="457200"/>
            <a:r>
              <a:rPr lang="en-US" dirty="0"/>
              <a:t>Fourth level</a:t>
            </a:r>
          </a:p>
          <a:p>
            <a:pPr marL="1828800" lvl="4" defTabSz="457200"/>
            <a:r>
              <a:rPr lang="en-US" dirty="0"/>
              <a:t>Fifth level</a:t>
            </a:r>
          </a:p>
        </p:txBody>
      </p:sp>
      <p:sp>
        <p:nvSpPr>
          <p:cNvPr id="4" name="Title 3">
            <a:extLst>
              <a:ext uri="{FF2B5EF4-FFF2-40B4-BE49-F238E27FC236}">
                <a16:creationId xmlns:a16="http://schemas.microsoft.com/office/drawing/2014/main" id="{4F8BD971-5AEE-4D90-B40D-FB005EB6C825}"/>
              </a:ext>
            </a:extLst>
          </p:cNvPr>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218DE89E-09C0-4A57-A732-32DF3522E3AA}"/>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Tree>
    <p:extLst>
      <p:ext uri="{BB962C8B-B14F-4D97-AF65-F5344CB8AC3E}">
        <p14:creationId xmlns:p14="http://schemas.microsoft.com/office/powerpoint/2010/main" val="214769419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797" y="1791"/>
            <a:ext cx="8470011" cy="933965"/>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50797" y="1066937"/>
            <a:ext cx="8470010" cy="37166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15323123-88D9-4B1C-8922-9CF78069D0B4}"/>
              </a:ext>
            </a:extLst>
          </p:cNvPr>
          <p:cNvSpPr/>
          <p:nvPr userDrawn="1"/>
        </p:nvSpPr>
        <p:spPr>
          <a:xfrm>
            <a:off x="0" y="4937760"/>
            <a:ext cx="9144000" cy="631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CE47A6E-2A52-4753-BC53-D4A5E45B907F}"/>
              </a:ext>
            </a:extLst>
          </p:cNvPr>
          <p:cNvSpPr/>
          <p:nvPr userDrawn="1"/>
        </p:nvSpPr>
        <p:spPr>
          <a:xfrm>
            <a:off x="0" y="4989616"/>
            <a:ext cx="9144000" cy="153884"/>
          </a:xfrm>
          <a:prstGeom prst="rect">
            <a:avLst/>
          </a:prstGeom>
          <a:solidFill>
            <a:srgbClr val="58315A"/>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182880" bIns="0" rtlCol="0" anchor="t"/>
          <a:lstStyle/>
          <a:p>
            <a:pPr>
              <a:spcAft>
                <a:spcPts val="600"/>
              </a:spcAft>
            </a:pPr>
            <a:endParaRPr lang="en-US" sz="800" dirty="0">
              <a:latin typeface="Futura Book" pitchFamily="2" charset="0"/>
            </a:endParaRPr>
          </a:p>
        </p:txBody>
      </p:sp>
      <p:sp>
        <p:nvSpPr>
          <p:cNvPr id="13" name="Slide Number Placeholder 5">
            <a:extLst>
              <a:ext uri="{FF2B5EF4-FFF2-40B4-BE49-F238E27FC236}">
                <a16:creationId xmlns:a16="http://schemas.microsoft.com/office/drawing/2014/main" id="{B0EE798C-7023-4F33-B7EF-1FE5DD045412}"/>
              </a:ext>
            </a:extLst>
          </p:cNvPr>
          <p:cNvSpPr>
            <a:spLocks noGrp="1"/>
          </p:cNvSpPr>
          <p:nvPr>
            <p:ph type="sldNum" sz="quarter" idx="4"/>
          </p:nvPr>
        </p:nvSpPr>
        <p:spPr>
          <a:xfrm>
            <a:off x="8297613" y="4945317"/>
            <a:ext cx="811254" cy="200050"/>
          </a:xfrm>
          <a:prstGeom prst="rect">
            <a:avLst/>
          </a:prstGeom>
        </p:spPr>
        <p:txBody>
          <a:bodyPr/>
          <a:lstStyle>
            <a:lvl1pPr algn="r">
              <a:defRPr sz="800">
                <a:solidFill>
                  <a:schemeClr val="bg1"/>
                </a:solidFill>
                <a:latin typeface="+mj-lt"/>
              </a:defRPr>
            </a:lvl1pPr>
          </a:lstStyle>
          <a:p>
            <a:pPr algn="r"/>
            <a:fld id="{4F19B674-C04F-6549-A35A-6FDBE3615377}" type="slidenum">
              <a:rPr lang="en-US" smtClean="0"/>
              <a:pPr/>
              <a:t>‹#›</a:t>
            </a:fld>
            <a:endParaRPr lang="en-US" dirty="0"/>
          </a:p>
        </p:txBody>
      </p:sp>
      <p:sp>
        <p:nvSpPr>
          <p:cNvPr id="14" name="TextBox 13">
            <a:extLst>
              <a:ext uri="{FF2B5EF4-FFF2-40B4-BE49-F238E27FC236}">
                <a16:creationId xmlns:a16="http://schemas.microsoft.com/office/drawing/2014/main" id="{5DCAD8A1-4B9C-404A-A53A-113508B3698E}"/>
              </a:ext>
            </a:extLst>
          </p:cNvPr>
          <p:cNvSpPr txBox="1"/>
          <p:nvPr userDrawn="1"/>
        </p:nvSpPr>
        <p:spPr>
          <a:xfrm>
            <a:off x="2286000" y="4944218"/>
            <a:ext cx="4572000" cy="215444"/>
          </a:xfrm>
          <a:prstGeom prst="rect">
            <a:avLst/>
          </a:prstGeom>
          <a:noFill/>
        </p:spPr>
        <p:txBody>
          <a:bodyPr wrap="square">
            <a:spAutoFit/>
          </a:bodyPr>
          <a:lstStyle/>
          <a:p>
            <a:pPr algn="ctr"/>
            <a:r>
              <a:rPr lang="en-US" sz="800" dirty="0">
                <a:solidFill>
                  <a:prstClr val="white"/>
                </a:solidFill>
              </a:rPr>
              <a:t>Copyright © 2021 AAPA, TOS, ILP. All rights reserved. </a:t>
            </a:r>
          </a:p>
        </p:txBody>
      </p:sp>
      <p:sp>
        <p:nvSpPr>
          <p:cNvPr id="16" name="Rectangle 15">
            <a:extLst>
              <a:ext uri="{FF2B5EF4-FFF2-40B4-BE49-F238E27FC236}">
                <a16:creationId xmlns:a16="http://schemas.microsoft.com/office/drawing/2014/main" id="{4BD84F10-DA8C-41B5-8251-72EB4B1A9070}"/>
              </a:ext>
            </a:extLst>
          </p:cNvPr>
          <p:cNvSpPr/>
          <p:nvPr userDrawn="1"/>
        </p:nvSpPr>
        <p:spPr>
          <a:xfrm>
            <a:off x="0" y="935756"/>
            <a:ext cx="9144000" cy="2057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941A346-D01C-4D27-822A-CD456AF8033E}"/>
              </a:ext>
            </a:extLst>
          </p:cNvPr>
          <p:cNvSpPr/>
          <p:nvPr userDrawn="1"/>
        </p:nvSpPr>
        <p:spPr>
          <a:xfrm>
            <a:off x="0" y="2168"/>
            <a:ext cx="9144000" cy="91440"/>
          </a:xfrm>
          <a:prstGeom prst="rect">
            <a:avLst/>
          </a:prstGeom>
          <a:solidFill>
            <a:srgbClr val="15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611100"/>
      </p:ext>
    </p:extLst>
  </p:cSld>
  <p:clrMap bg1="lt1" tx1="dk1" bg2="lt2" tx2="dk2" accent1="accent1" accent2="accent2" accent3="accent3" accent4="accent4" accent5="accent5" accent6="accent6" hlink="hlink" folHlink="folHlink"/>
  <p:sldLayoutIdLst>
    <p:sldLayoutId id="2147483672" r:id="rId1"/>
    <p:sldLayoutId id="2147483680" r:id="rId2"/>
    <p:sldLayoutId id="2147483662" r:id="rId3"/>
    <p:sldLayoutId id="2147483682" r:id="rId4"/>
    <p:sldLayoutId id="2147483681" r:id="rId5"/>
    <p:sldLayoutId id="2147483784" r:id="rId6"/>
    <p:sldLayoutId id="2147483678" r:id="rId7"/>
    <p:sldLayoutId id="2147483679" r:id="rId8"/>
    <p:sldLayoutId id="2147483674" r:id="rId9"/>
    <p:sldLayoutId id="2147483803" r:id="rId10"/>
    <p:sldLayoutId id="2147483664" r:id="rId11"/>
    <p:sldLayoutId id="2147483793" r:id="rId12"/>
    <p:sldLayoutId id="2147483783" r:id="rId13"/>
    <p:sldLayoutId id="2147483683" r:id="rId14"/>
    <p:sldLayoutId id="2147483794" r:id="rId15"/>
    <p:sldLayoutId id="2147483673" r:id="rId16"/>
    <p:sldLayoutId id="2147483665" r:id="rId17"/>
    <p:sldLayoutId id="2147483667" r:id="rId18"/>
    <p:sldLayoutId id="2147483717" r:id="rId19"/>
    <p:sldLayoutId id="2147483707" r:id="rId20"/>
    <p:sldLayoutId id="2147483795" r:id="rId21"/>
    <p:sldLayoutId id="2147483722" r:id="rId22"/>
    <p:sldLayoutId id="2147483730" r:id="rId23"/>
    <p:sldLayoutId id="2147483731" r:id="rId24"/>
    <p:sldLayoutId id="2147483732"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7" r:id="rId38"/>
    <p:sldLayoutId id="2147483748" r:id="rId39"/>
    <p:sldLayoutId id="2147483750" r:id="rId40"/>
    <p:sldLayoutId id="2147483752" r:id="rId41"/>
    <p:sldLayoutId id="2147483753" r:id="rId42"/>
    <p:sldLayoutId id="2147483754" r:id="rId43"/>
    <p:sldLayoutId id="2147483755" r:id="rId44"/>
    <p:sldLayoutId id="2147483756" r:id="rId45"/>
    <p:sldLayoutId id="2147483758" r:id="rId46"/>
    <p:sldLayoutId id="2147483759" r:id="rId47"/>
    <p:sldLayoutId id="2147483760" r:id="rId48"/>
    <p:sldLayoutId id="2147483761" r:id="rId49"/>
    <p:sldLayoutId id="2147483762" r:id="rId50"/>
    <p:sldLayoutId id="2147483763" r:id="rId51"/>
    <p:sldLayoutId id="2147483764" r:id="rId52"/>
    <p:sldLayoutId id="2147483765" r:id="rId53"/>
    <p:sldLayoutId id="2147483766" r:id="rId54"/>
    <p:sldLayoutId id="2147483767" r:id="rId55"/>
    <p:sldLayoutId id="2147483768" r:id="rId56"/>
    <p:sldLayoutId id="2147483769" r:id="rId57"/>
    <p:sldLayoutId id="2147483770" r:id="rId58"/>
    <p:sldLayoutId id="2147483771" r:id="rId59"/>
    <p:sldLayoutId id="2147483773" r:id="rId60"/>
    <p:sldLayoutId id="2147483774" r:id="rId61"/>
    <p:sldLayoutId id="2147483776" r:id="rId62"/>
    <p:sldLayoutId id="2147483778" r:id="rId63"/>
    <p:sldLayoutId id="2147483785" r:id="rId64"/>
    <p:sldLayoutId id="2147483786" r:id="rId65"/>
    <p:sldLayoutId id="2147483787" r:id="rId66"/>
    <p:sldLayoutId id="2147483788" r:id="rId67"/>
    <p:sldLayoutId id="2147483789" r:id="rId68"/>
    <p:sldLayoutId id="2147483790" r:id="rId69"/>
    <p:sldLayoutId id="2147483791" r:id="rId70"/>
    <p:sldLayoutId id="2147483792" r:id="rId71"/>
    <p:sldLayoutId id="2147483796" r:id="rId72"/>
    <p:sldLayoutId id="2147483797" r:id="rId73"/>
    <p:sldLayoutId id="2147483799" r:id="rId74"/>
    <p:sldLayoutId id="2147483800" r:id="rId75"/>
    <p:sldLayoutId id="2147483801" r:id="rId76"/>
    <p:sldLayoutId id="2147483802" r:id="rId77"/>
  </p:sldLayoutIdLst>
  <p:hf hdr="0" ftr="0" dt="0"/>
  <p:txStyles>
    <p:titleStyle>
      <a:lvl1pPr algn="l" defTabSz="685800" rtl="0" eaLnBrk="1" latinLnBrk="0" hangingPunct="1">
        <a:lnSpc>
          <a:spcPct val="90000"/>
        </a:lnSpc>
        <a:spcBef>
          <a:spcPct val="0"/>
        </a:spcBef>
        <a:buNone/>
        <a:defRPr sz="2800" kern="1200">
          <a:solidFill>
            <a:srgbClr val="155383"/>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000" kern="1200">
          <a:solidFill>
            <a:srgbClr val="4D514F"/>
          </a:solidFill>
          <a:latin typeface="+mj-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600" kern="1200">
          <a:solidFill>
            <a:srgbClr val="4D514F"/>
          </a:solidFill>
          <a:latin typeface="+mj-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rgbClr val="4D514F"/>
          </a:solidFill>
          <a:latin typeface="+mj-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emf"/><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www.findacode.com/code.php?set=CPT&amp;c=99417" TargetMode="External"/><Relationship Id="rId2" Type="http://schemas.openxmlformats.org/officeDocument/2006/relationships/hyperlink" Target="http://www.findacode.com/code.php?set=CPT&amp;c=99205" TargetMode="External"/><Relationship Id="rId1" Type="http://schemas.openxmlformats.org/officeDocument/2006/relationships/slideLayout" Target="../slideLayouts/slideLayout22.xml"/><Relationship Id="rId5" Type="http://schemas.openxmlformats.org/officeDocument/2006/relationships/hyperlink" Target="http://www.findacode.com/code.php?set=CPT&amp;c=99215" TargetMode="External"/><Relationship Id="rId4" Type="http://schemas.openxmlformats.org/officeDocument/2006/relationships/hyperlink" Target="http://www.findacode.com/code.php?set=HCPCS&amp;c=G2212"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4CB5D-7211-E843-BB29-2CBFD3C536F7}"/>
              </a:ext>
            </a:extLst>
          </p:cNvPr>
          <p:cNvSpPr>
            <a:spLocks noGrp="1"/>
          </p:cNvSpPr>
          <p:nvPr>
            <p:ph type="ctrTitle"/>
          </p:nvPr>
        </p:nvSpPr>
        <p:spPr>
          <a:xfrm>
            <a:off x="1143000" y="676123"/>
            <a:ext cx="6858000" cy="1790700"/>
          </a:xfrm>
        </p:spPr>
        <p:txBody>
          <a:bodyPr>
            <a:normAutofit/>
          </a:bodyPr>
          <a:lstStyle/>
          <a:p>
            <a:r>
              <a:rPr lang="en-US" dirty="0"/>
              <a:t>Documentation, Billing, and Coding</a:t>
            </a:r>
          </a:p>
        </p:txBody>
      </p:sp>
      <p:sp>
        <p:nvSpPr>
          <p:cNvPr id="3" name="Subtitle 2">
            <a:extLst>
              <a:ext uri="{FF2B5EF4-FFF2-40B4-BE49-F238E27FC236}">
                <a16:creationId xmlns:a16="http://schemas.microsoft.com/office/drawing/2014/main" id="{07FF5E30-ACC8-6F44-BEDA-D61020F49CC6}"/>
              </a:ext>
            </a:extLst>
          </p:cNvPr>
          <p:cNvSpPr>
            <a:spLocks noGrp="1"/>
          </p:cNvSpPr>
          <p:nvPr>
            <p:ph type="subTitle" idx="1"/>
          </p:nvPr>
        </p:nvSpPr>
        <p:spPr>
          <a:xfrm>
            <a:off x="1143000" y="2488812"/>
            <a:ext cx="6858000" cy="1241822"/>
          </a:xfrm>
        </p:spPr>
        <p:txBody>
          <a:bodyPr/>
          <a:lstStyle/>
          <a:p>
            <a:r>
              <a:rPr lang="en-US" dirty="0"/>
              <a:t>Angela Golden, DNP, FNP-C, FAANP</a:t>
            </a:r>
          </a:p>
        </p:txBody>
      </p:sp>
    </p:spTree>
    <p:extLst>
      <p:ext uri="{BB962C8B-B14F-4D97-AF65-F5344CB8AC3E}">
        <p14:creationId xmlns:p14="http://schemas.microsoft.com/office/powerpoint/2010/main" val="328484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E7D4F0A-4815-4B9B-B53E-64F72B869FB6}"/>
              </a:ext>
            </a:extLst>
          </p:cNvPr>
          <p:cNvSpPr>
            <a:spLocks noGrp="1"/>
          </p:cNvSpPr>
          <p:nvPr>
            <p:ph idx="1"/>
          </p:nvPr>
        </p:nvSpPr>
        <p:spPr/>
        <p:txBody>
          <a:bodyPr/>
          <a:lstStyle/>
          <a:p>
            <a:pPr marL="0" indent="0">
              <a:buNone/>
            </a:pPr>
            <a:r>
              <a:rPr lang="en-US" b="1" dirty="0"/>
              <a:t>E&amp;M coding of office visits </a:t>
            </a:r>
          </a:p>
          <a:p>
            <a:r>
              <a:rPr lang="en-US" dirty="0"/>
              <a:t>New patients 99201-205</a:t>
            </a:r>
          </a:p>
          <a:p>
            <a:r>
              <a:rPr lang="en-US" dirty="0"/>
              <a:t>Existing patients 99211-215</a:t>
            </a:r>
          </a:p>
          <a:p>
            <a:r>
              <a:rPr lang="en-US" dirty="0"/>
              <a:t>Nothing different than usual</a:t>
            </a:r>
          </a:p>
          <a:p>
            <a:pPr lvl="1"/>
            <a:r>
              <a:rPr lang="en-US" dirty="0"/>
              <a:t>History</a:t>
            </a:r>
          </a:p>
          <a:p>
            <a:pPr lvl="1"/>
            <a:r>
              <a:rPr lang="en-US" dirty="0"/>
              <a:t>Physical exam</a:t>
            </a:r>
          </a:p>
          <a:p>
            <a:pPr lvl="1"/>
            <a:r>
              <a:rPr lang="en-US" dirty="0"/>
              <a:t>Medical decision-making</a:t>
            </a:r>
          </a:p>
        </p:txBody>
      </p:sp>
      <p:sp>
        <p:nvSpPr>
          <p:cNvPr id="11" name="Text Placeholder 10">
            <a:extLst>
              <a:ext uri="{FF2B5EF4-FFF2-40B4-BE49-F238E27FC236}">
                <a16:creationId xmlns:a16="http://schemas.microsoft.com/office/drawing/2014/main" id="{7BB249E5-9511-4FC7-A518-6B69C238AE61}"/>
              </a:ext>
            </a:extLst>
          </p:cNvPr>
          <p:cNvSpPr>
            <a:spLocks noGrp="1"/>
          </p:cNvSpPr>
          <p:nvPr>
            <p:ph type="body" sz="quarter" idx="13"/>
          </p:nvPr>
        </p:nvSpPr>
        <p:spPr>
          <a:xfrm>
            <a:off x="270511" y="4537789"/>
            <a:ext cx="8650852" cy="410633"/>
          </a:xfrm>
        </p:spPr>
        <p:txBody>
          <a:bodyPr/>
          <a:lstStyle/>
          <a:p>
            <a:r>
              <a:rPr lang="en-US" dirty="0"/>
              <a:t>Centers for Medicare &amp; Medicaid Services. https://www.cms.gov/Outreach-and-Education/Medicare-Learning-Network-MLN/MLNEdWebGuide/Downloads/97Docguidelines.pdf. Accessed August 12, 2021.</a:t>
            </a:r>
          </a:p>
        </p:txBody>
      </p:sp>
      <p:sp>
        <p:nvSpPr>
          <p:cNvPr id="3" name="Title 2">
            <a:extLst>
              <a:ext uri="{FF2B5EF4-FFF2-40B4-BE49-F238E27FC236}">
                <a16:creationId xmlns:a16="http://schemas.microsoft.com/office/drawing/2014/main" id="{88901766-45BF-F243-941A-44A735045F41}"/>
              </a:ext>
            </a:extLst>
          </p:cNvPr>
          <p:cNvSpPr>
            <a:spLocks noGrp="1"/>
          </p:cNvSpPr>
          <p:nvPr>
            <p:ph type="title"/>
          </p:nvPr>
        </p:nvSpPr>
        <p:spPr/>
        <p:txBody>
          <a:bodyPr/>
          <a:lstStyle/>
          <a:p>
            <a:r>
              <a:rPr lang="en-US" dirty="0"/>
              <a:t>Routine Billing</a:t>
            </a:r>
          </a:p>
        </p:txBody>
      </p:sp>
    </p:spTree>
    <p:extLst>
      <p:ext uri="{BB962C8B-B14F-4D97-AF65-F5344CB8AC3E}">
        <p14:creationId xmlns:p14="http://schemas.microsoft.com/office/powerpoint/2010/main" val="7702075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EF62-E14E-1F40-B301-4B9BCD4684F3}"/>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r>
              <a:rPr lang="en-US" dirty="0"/>
              <a:t>Based on MDM, what could you code for this patient?</a:t>
            </a:r>
          </a:p>
          <a:p>
            <a:pPr lvl="1"/>
            <a:endParaRPr lang="en-US" dirty="0"/>
          </a:p>
        </p:txBody>
      </p:sp>
      <p:sp>
        <p:nvSpPr>
          <p:cNvPr id="4" name="Content Placeholder 3">
            <a:extLst>
              <a:ext uri="{FF2B5EF4-FFF2-40B4-BE49-F238E27FC236}">
                <a16:creationId xmlns:a16="http://schemas.microsoft.com/office/drawing/2014/main" id="{680AE9A1-0166-490A-9452-ED4F7C3875E0}"/>
              </a:ext>
            </a:extLst>
          </p:cNvPr>
          <p:cNvSpPr>
            <a:spLocks noGrp="1"/>
          </p:cNvSpPr>
          <p:nvPr>
            <p:ph sz="half" idx="2"/>
          </p:nvPr>
        </p:nvSpPr>
        <p:spPr>
          <a:xfrm>
            <a:off x="3108891" y="1208938"/>
            <a:ext cx="5582264" cy="3595235"/>
          </a:xfrm>
        </p:spPr>
        <p:txBody>
          <a:bodyPr/>
          <a:lstStyle/>
          <a:p>
            <a:r>
              <a:rPr lang="en-US" dirty="0"/>
              <a:t>99213</a:t>
            </a:r>
          </a:p>
          <a:p>
            <a:r>
              <a:rPr lang="en-US" dirty="0"/>
              <a:t>99204</a:t>
            </a:r>
          </a:p>
          <a:p>
            <a:r>
              <a:rPr lang="en-US" dirty="0"/>
              <a:t>99214</a:t>
            </a:r>
          </a:p>
          <a:p>
            <a:r>
              <a:rPr lang="en-US" dirty="0"/>
              <a:t>99205</a:t>
            </a:r>
          </a:p>
          <a:p>
            <a:r>
              <a:rPr lang="en-US" dirty="0"/>
              <a:t>99215</a:t>
            </a:r>
          </a:p>
        </p:txBody>
      </p:sp>
      <p:sp>
        <p:nvSpPr>
          <p:cNvPr id="5" name="Slide Number Placeholder 4">
            <a:extLst>
              <a:ext uri="{FF2B5EF4-FFF2-40B4-BE49-F238E27FC236}">
                <a16:creationId xmlns:a16="http://schemas.microsoft.com/office/drawing/2014/main" id="{973C0295-AA19-9E4A-BA4D-574023E210B6}"/>
              </a:ext>
            </a:extLst>
          </p:cNvPr>
          <p:cNvSpPr>
            <a:spLocks noGrp="1"/>
          </p:cNvSpPr>
          <p:nvPr>
            <p:ph type="sldNum" sz="quarter" idx="4"/>
          </p:nvPr>
        </p:nvSpPr>
        <p:spPr>
          <a:xfrm>
            <a:off x="8297613" y="4945317"/>
            <a:ext cx="811254" cy="200050"/>
          </a:xfrm>
        </p:spPr>
        <p:txBody>
          <a:bodyPr vert="horz" lIns="91440" tIns="45720" rIns="91440" bIns="45720" rtlCol="0" anchor="ctr"/>
          <a:lstStyle>
            <a:defPPr>
              <a:defRPr lang="en-US"/>
            </a:defPPr>
            <a:lvl1pPr marL="0" algn="r" defTabSz="914400" rtl="0" eaLnBrk="1" latinLnBrk="0" hangingPunct="1">
              <a:defRPr sz="1200" kern="1200">
                <a:solidFill>
                  <a:schemeClr val="accent6">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610A28-A13C-4144-B795-47763EF99F79}" type="slidenum">
              <a:rPr lang="en-US" smtClean="0"/>
              <a:pPr/>
              <a:t>100</a:t>
            </a:fld>
            <a:endParaRPr lang="en-US" dirty="0"/>
          </a:p>
        </p:txBody>
      </p:sp>
    </p:spTree>
    <p:extLst>
      <p:ext uri="{BB962C8B-B14F-4D97-AF65-F5344CB8AC3E}">
        <p14:creationId xmlns:p14="http://schemas.microsoft.com/office/powerpoint/2010/main" val="4655781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162A08-2853-4103-A1C7-B51878DC441B}"/>
              </a:ext>
            </a:extLst>
          </p:cNvPr>
          <p:cNvSpPr>
            <a:spLocks noGrp="1"/>
          </p:cNvSpPr>
          <p:nvPr>
            <p:ph idx="1"/>
          </p:nvPr>
        </p:nvSpPr>
        <p:spPr>
          <a:xfrm>
            <a:off x="1837509" y="1236617"/>
            <a:ext cx="6883299" cy="3441448"/>
          </a:xfrm>
        </p:spPr>
        <p:txBody>
          <a:bodyPr/>
          <a:lstStyle/>
          <a:p>
            <a:r>
              <a:rPr lang="en-US" dirty="0"/>
              <a:t>Step 1: </a:t>
            </a:r>
            <a:r>
              <a:rPr lang="en-US" dirty="0">
                <a:solidFill>
                  <a:schemeClr val="accent2"/>
                </a:solidFill>
              </a:rPr>
              <a:t>Moderate</a:t>
            </a:r>
            <a:r>
              <a:rPr lang="en-US" dirty="0"/>
              <a:t> number and complexity of problems addressed (99214)</a:t>
            </a:r>
          </a:p>
          <a:p>
            <a:r>
              <a:rPr lang="en-US" dirty="0"/>
              <a:t>Step 2: </a:t>
            </a:r>
            <a:r>
              <a:rPr lang="en-US" dirty="0">
                <a:solidFill>
                  <a:schemeClr val="accent2"/>
                </a:solidFill>
              </a:rPr>
              <a:t>Moderate</a:t>
            </a:r>
            <a:r>
              <a:rPr lang="en-US" dirty="0"/>
              <a:t> amount and/or complexity of data reviewed/analyzed (99214) </a:t>
            </a:r>
          </a:p>
          <a:p>
            <a:r>
              <a:rPr lang="en-US" dirty="0"/>
              <a:t>Step 3: </a:t>
            </a:r>
            <a:r>
              <a:rPr lang="en-US" dirty="0">
                <a:solidFill>
                  <a:schemeClr val="accent2"/>
                </a:solidFill>
              </a:rPr>
              <a:t>Moderate</a:t>
            </a:r>
            <a:r>
              <a:rPr lang="en-US" dirty="0"/>
              <a:t> risk (99214)</a:t>
            </a:r>
          </a:p>
          <a:p>
            <a:pPr lvl="1"/>
            <a:endParaRPr lang="en-US" dirty="0"/>
          </a:p>
          <a:p>
            <a:pPr marL="0" indent="0">
              <a:buNone/>
            </a:pPr>
            <a:r>
              <a:rPr lang="en-US" b="1" i="1" dirty="0"/>
              <a:t>Based on MDM, this would be billed as a </a:t>
            </a:r>
            <a:r>
              <a:rPr lang="en-US" b="1" i="1" dirty="0">
                <a:solidFill>
                  <a:schemeClr val="accent2"/>
                </a:solidFill>
              </a:rPr>
              <a:t>99214</a:t>
            </a:r>
          </a:p>
        </p:txBody>
      </p:sp>
      <p:sp>
        <p:nvSpPr>
          <p:cNvPr id="4" name="Title 3">
            <a:extLst>
              <a:ext uri="{FF2B5EF4-FFF2-40B4-BE49-F238E27FC236}">
                <a16:creationId xmlns:a16="http://schemas.microsoft.com/office/drawing/2014/main" id="{C9E90119-85BB-4A41-BFD6-07A35DF411AC}"/>
              </a:ext>
            </a:extLst>
          </p:cNvPr>
          <p:cNvSpPr>
            <a:spLocks noGrp="1"/>
          </p:cNvSpPr>
          <p:nvPr>
            <p:ph type="title"/>
          </p:nvPr>
        </p:nvSpPr>
        <p:spPr>
          <a:xfrm>
            <a:off x="250797" y="1791"/>
            <a:ext cx="8470011" cy="933965"/>
          </a:xfrm>
        </p:spPr>
        <p:txBody>
          <a:bodyPr/>
          <a:lstStyle/>
          <a:p>
            <a:r>
              <a:rPr lang="en-US" dirty="0"/>
              <a:t>MDM</a:t>
            </a:r>
          </a:p>
        </p:txBody>
      </p:sp>
    </p:spTree>
    <p:extLst>
      <p:ext uri="{BB962C8B-B14F-4D97-AF65-F5344CB8AC3E}">
        <p14:creationId xmlns:p14="http://schemas.microsoft.com/office/powerpoint/2010/main" val="15906539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1E6E6F-0724-4832-A549-115A1EE31F2F}"/>
              </a:ext>
            </a:extLst>
          </p:cNvPr>
          <p:cNvSpPr>
            <a:spLocks noGrp="1"/>
          </p:cNvSpPr>
          <p:nvPr>
            <p:ph type="ctrTitle"/>
          </p:nvPr>
        </p:nvSpPr>
        <p:spPr/>
        <p:txBody>
          <a:bodyPr/>
          <a:lstStyle/>
          <a:p>
            <a:r>
              <a:rPr lang="en-US" dirty="0"/>
              <a:t>…How Much Time Was Spent?</a:t>
            </a:r>
          </a:p>
        </p:txBody>
      </p:sp>
    </p:spTree>
    <p:extLst>
      <p:ext uri="{BB962C8B-B14F-4D97-AF65-F5344CB8AC3E}">
        <p14:creationId xmlns:p14="http://schemas.microsoft.com/office/powerpoint/2010/main" val="1082433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331DBC-D930-4230-918B-B1BEBC59D7AE}"/>
              </a:ext>
            </a:extLst>
          </p:cNvPr>
          <p:cNvSpPr>
            <a:spLocks noGrp="1"/>
          </p:cNvSpPr>
          <p:nvPr>
            <p:ph type="title"/>
          </p:nvPr>
        </p:nvSpPr>
        <p:spPr>
          <a:xfrm>
            <a:off x="346096" y="428625"/>
            <a:ext cx="2762795" cy="4295775"/>
          </a:xfrm>
        </p:spPr>
        <p:txBody>
          <a:bodyPr/>
          <a:lstStyle/>
          <a:p>
            <a:pPr lvl="0"/>
            <a:r>
              <a:rPr lang="en-US" sz="2000" b="1" dirty="0"/>
              <a:t>Total time spent on </a:t>
            </a:r>
            <a:br>
              <a:rPr lang="en-US" sz="2000" b="1" dirty="0"/>
            </a:br>
            <a:r>
              <a:rPr lang="en-US" sz="2000" b="1" dirty="0"/>
              <a:t>date of encounter was 65 minutes, including preparing to see patient (review of tests), obtaining/</a:t>
            </a:r>
            <a:br>
              <a:rPr lang="en-US" sz="2000" b="1" dirty="0"/>
            </a:br>
            <a:r>
              <a:rPr lang="en-US" sz="2000" b="1" dirty="0"/>
              <a:t>reviewing intake form, performing medical evaluation, counseling and education, ordering tests/medication, and documenting of clinical information. </a:t>
            </a:r>
          </a:p>
        </p:txBody>
      </p:sp>
      <p:sp>
        <p:nvSpPr>
          <p:cNvPr id="10" name="Content Placeholder 9">
            <a:extLst>
              <a:ext uri="{FF2B5EF4-FFF2-40B4-BE49-F238E27FC236}">
                <a16:creationId xmlns:a16="http://schemas.microsoft.com/office/drawing/2014/main" id="{D1C49FD4-B80E-4DD9-90A0-78075990BF25}"/>
              </a:ext>
            </a:extLst>
          </p:cNvPr>
          <p:cNvSpPr>
            <a:spLocks noGrp="1"/>
          </p:cNvSpPr>
          <p:nvPr>
            <p:ph sz="half" idx="2"/>
          </p:nvPr>
        </p:nvSpPr>
        <p:spPr>
          <a:xfrm>
            <a:off x="3590925" y="428625"/>
            <a:ext cx="5100230" cy="4295775"/>
          </a:xfrm>
        </p:spPr>
        <p:txBody>
          <a:bodyPr>
            <a:noAutofit/>
          </a:bodyPr>
          <a:lstStyle/>
          <a:p>
            <a:pPr marL="0" lvl="0" indent="0">
              <a:buNone/>
            </a:pPr>
            <a:r>
              <a:rPr lang="en-US" sz="1650" dirty="0"/>
              <a:t>Preparing to see the patient (eg, review of tests, reviewing intake form): </a:t>
            </a:r>
            <a:r>
              <a:rPr lang="en-US" sz="1650" b="1" dirty="0">
                <a:solidFill>
                  <a:schemeClr val="accent2"/>
                </a:solidFill>
              </a:rPr>
              <a:t>10 minutes</a:t>
            </a:r>
            <a:r>
              <a:rPr lang="en-US" sz="1650" dirty="0"/>
              <a:t> (7:30-7:40am)</a:t>
            </a:r>
          </a:p>
          <a:p>
            <a:pPr marL="0" lvl="0" indent="0">
              <a:buNone/>
            </a:pPr>
            <a:r>
              <a:rPr lang="en-US" sz="1650" dirty="0"/>
              <a:t>Performing a medically appropriate examination and/or evaluation/counseling and educating the patient/family/caregiver: </a:t>
            </a:r>
            <a:r>
              <a:rPr lang="en-US" sz="1650" b="1" dirty="0">
                <a:solidFill>
                  <a:schemeClr val="accent2"/>
                </a:solidFill>
              </a:rPr>
              <a:t>25 minutes face to face</a:t>
            </a:r>
            <a:r>
              <a:rPr lang="en-US" sz="1650" dirty="0"/>
              <a:t> (11:00-11:25am)</a:t>
            </a:r>
          </a:p>
          <a:p>
            <a:pPr marL="0" lvl="0" indent="0">
              <a:buNone/>
            </a:pPr>
            <a:r>
              <a:rPr lang="en-US" sz="1650" dirty="0"/>
              <a:t>Ordering medications, tests, or procedures: </a:t>
            </a:r>
            <a:br>
              <a:rPr lang="en-US" sz="1650" dirty="0"/>
            </a:br>
            <a:r>
              <a:rPr lang="en-US" sz="1650" b="1" dirty="0">
                <a:solidFill>
                  <a:schemeClr val="accent2"/>
                </a:solidFill>
              </a:rPr>
              <a:t>5 minutes </a:t>
            </a:r>
            <a:r>
              <a:rPr lang="en-US" sz="1650" dirty="0"/>
              <a:t>(12:10-12:15pm)</a:t>
            </a:r>
          </a:p>
          <a:p>
            <a:pPr marL="0" lvl="0" indent="0">
              <a:buNone/>
            </a:pPr>
            <a:r>
              <a:rPr lang="en-US" sz="1650" dirty="0"/>
              <a:t>Referring and communicating with other healthcare professionals (when not separately reported):  </a:t>
            </a:r>
            <a:br>
              <a:rPr lang="en-US" sz="1650" dirty="0"/>
            </a:br>
            <a:r>
              <a:rPr lang="en-US" sz="1650" b="1" dirty="0">
                <a:solidFill>
                  <a:schemeClr val="accent2"/>
                </a:solidFill>
              </a:rPr>
              <a:t>15 minutes </a:t>
            </a:r>
            <a:r>
              <a:rPr lang="en-US" sz="1650" dirty="0"/>
              <a:t>(12:00-12:15pm)</a:t>
            </a:r>
          </a:p>
          <a:p>
            <a:pPr marL="0" lvl="0" indent="0">
              <a:buNone/>
            </a:pPr>
            <a:r>
              <a:rPr lang="en-US" sz="1650" dirty="0"/>
              <a:t>Documenting clinical information in the electronic or other health record: </a:t>
            </a:r>
            <a:r>
              <a:rPr lang="en-US" sz="1650" b="1" dirty="0">
                <a:solidFill>
                  <a:schemeClr val="accent2"/>
                </a:solidFill>
              </a:rPr>
              <a:t>10 minutes</a:t>
            </a:r>
            <a:r>
              <a:rPr lang="en-US" sz="1650" dirty="0"/>
              <a:t> (4:30-4:40 pm) </a:t>
            </a:r>
          </a:p>
        </p:txBody>
      </p:sp>
    </p:spTree>
    <p:extLst>
      <p:ext uri="{BB962C8B-B14F-4D97-AF65-F5344CB8AC3E}">
        <p14:creationId xmlns:p14="http://schemas.microsoft.com/office/powerpoint/2010/main" val="20770830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A1BDE3-DDDB-4EA8-AF5F-195CF9DA4DF1}"/>
              </a:ext>
            </a:extLst>
          </p:cNvPr>
          <p:cNvSpPr>
            <a:spLocks noGrp="1"/>
          </p:cNvSpPr>
          <p:nvPr>
            <p:ph type="title"/>
          </p:nvPr>
        </p:nvSpPr>
        <p:spPr>
          <a:xfrm>
            <a:off x="250797" y="1791"/>
            <a:ext cx="8470011" cy="933965"/>
          </a:xfrm>
        </p:spPr>
        <p:txBody>
          <a:bodyPr>
            <a:normAutofit/>
          </a:bodyPr>
          <a:lstStyle/>
          <a:p>
            <a:r>
              <a:rPr lang="en-US" dirty="0"/>
              <a:t>Time Based</a:t>
            </a:r>
          </a:p>
        </p:txBody>
      </p:sp>
      <p:graphicFrame>
        <p:nvGraphicFramePr>
          <p:cNvPr id="4" name="Table 4">
            <a:extLst>
              <a:ext uri="{FF2B5EF4-FFF2-40B4-BE49-F238E27FC236}">
                <a16:creationId xmlns:a16="http://schemas.microsoft.com/office/drawing/2014/main" id="{CE275D15-AFA9-43C4-9F49-4D9037074B73}"/>
              </a:ext>
            </a:extLst>
          </p:cNvPr>
          <p:cNvGraphicFramePr>
            <a:graphicFrameLocks noGrp="1"/>
          </p:cNvGraphicFramePr>
          <p:nvPr>
            <p:ph idx="4294967295"/>
            <p:extLst>
              <p:ext uri="{D42A27DB-BD31-4B8C-83A1-F6EECF244321}">
                <p14:modId xmlns:p14="http://schemas.microsoft.com/office/powerpoint/2010/main" val="3201012923"/>
              </p:ext>
            </p:extLst>
          </p:nvPr>
        </p:nvGraphicFramePr>
        <p:xfrm>
          <a:off x="383500" y="1264021"/>
          <a:ext cx="7456994" cy="3220428"/>
        </p:xfrm>
        <a:graphic>
          <a:graphicData uri="http://schemas.openxmlformats.org/drawingml/2006/table">
            <a:tbl>
              <a:tblPr firstRow="1" bandRow="1">
                <a:tableStyleId>{C083E6E3-FA7D-4D7B-A595-EF9225AFEA82}</a:tableStyleId>
              </a:tblPr>
              <a:tblGrid>
                <a:gridCol w="3211034">
                  <a:extLst>
                    <a:ext uri="{9D8B030D-6E8A-4147-A177-3AD203B41FA5}">
                      <a16:colId xmlns:a16="http://schemas.microsoft.com/office/drawing/2014/main" val="2008376800"/>
                    </a:ext>
                  </a:extLst>
                </a:gridCol>
                <a:gridCol w="4245960">
                  <a:extLst>
                    <a:ext uri="{9D8B030D-6E8A-4147-A177-3AD203B41FA5}">
                      <a16:colId xmlns:a16="http://schemas.microsoft.com/office/drawing/2014/main" val="1007445255"/>
                    </a:ext>
                  </a:extLst>
                </a:gridCol>
              </a:tblGrid>
              <a:tr h="536738">
                <a:tc>
                  <a:txBody>
                    <a:bodyPr/>
                    <a:lstStyle/>
                    <a:p>
                      <a:r>
                        <a:rPr lang="en-US" sz="1800" dirty="0"/>
                        <a:t>Established Patient</a:t>
                      </a:r>
                    </a:p>
                  </a:txBody>
                  <a:tcPr marL="103393" marR="103393" marT="51696" marB="51696" anchor="ctr"/>
                </a:tc>
                <a:tc>
                  <a:txBody>
                    <a:bodyPr/>
                    <a:lstStyle/>
                    <a:p>
                      <a:r>
                        <a:rPr lang="en-US" sz="1800" dirty="0"/>
                        <a:t>2021</a:t>
                      </a:r>
                    </a:p>
                  </a:txBody>
                  <a:tcPr marL="103393" marR="103393" marT="51696" marB="51696" anchor="ctr"/>
                </a:tc>
                <a:extLst>
                  <a:ext uri="{0D108BD9-81ED-4DB2-BD59-A6C34878D82A}">
                    <a16:rowId xmlns:a16="http://schemas.microsoft.com/office/drawing/2014/main" val="3063920446"/>
                  </a:ext>
                </a:extLst>
              </a:tr>
              <a:tr h="536738">
                <a:tc>
                  <a:txBody>
                    <a:bodyPr/>
                    <a:lstStyle/>
                    <a:p>
                      <a:r>
                        <a:rPr lang="en-US" sz="1600" dirty="0">
                          <a:solidFill>
                            <a:schemeClr val="tx2"/>
                          </a:solidFill>
                        </a:rPr>
                        <a:t>99211</a:t>
                      </a:r>
                    </a:p>
                  </a:txBody>
                  <a:tcPr marL="103393" marR="103393" marT="51696" marB="51696" anchor="ctr"/>
                </a:tc>
                <a:tc>
                  <a:txBody>
                    <a:bodyPr/>
                    <a:lstStyle/>
                    <a:p>
                      <a:r>
                        <a:rPr lang="en-US" sz="1600" dirty="0">
                          <a:solidFill>
                            <a:schemeClr val="tx2"/>
                          </a:solidFill>
                        </a:rPr>
                        <a:t>Time Component Removed</a:t>
                      </a:r>
                    </a:p>
                  </a:txBody>
                  <a:tcPr marL="103393" marR="103393" marT="51696" marB="51696" anchor="ctr"/>
                </a:tc>
                <a:extLst>
                  <a:ext uri="{0D108BD9-81ED-4DB2-BD59-A6C34878D82A}">
                    <a16:rowId xmlns:a16="http://schemas.microsoft.com/office/drawing/2014/main" val="4180844394"/>
                  </a:ext>
                </a:extLst>
              </a:tr>
              <a:tr h="536738">
                <a:tc>
                  <a:txBody>
                    <a:bodyPr/>
                    <a:lstStyle/>
                    <a:p>
                      <a:r>
                        <a:rPr lang="en-US" sz="1600" dirty="0">
                          <a:solidFill>
                            <a:schemeClr val="tx2"/>
                          </a:solidFill>
                        </a:rPr>
                        <a:t>99212</a:t>
                      </a:r>
                    </a:p>
                  </a:txBody>
                  <a:tcPr marL="103393" marR="103393" marT="51696" marB="51696" anchor="ctr"/>
                </a:tc>
                <a:tc>
                  <a:txBody>
                    <a:bodyPr/>
                    <a:lstStyle/>
                    <a:p>
                      <a:r>
                        <a:rPr lang="en-US" sz="1600" dirty="0">
                          <a:solidFill>
                            <a:schemeClr val="tx2"/>
                          </a:solidFill>
                        </a:rPr>
                        <a:t>10-19 minutes</a:t>
                      </a:r>
                    </a:p>
                  </a:txBody>
                  <a:tcPr marL="103393" marR="103393" marT="51696" marB="51696" anchor="ctr"/>
                </a:tc>
                <a:extLst>
                  <a:ext uri="{0D108BD9-81ED-4DB2-BD59-A6C34878D82A}">
                    <a16:rowId xmlns:a16="http://schemas.microsoft.com/office/drawing/2014/main" val="2485944954"/>
                  </a:ext>
                </a:extLst>
              </a:tr>
              <a:tr h="536738">
                <a:tc>
                  <a:txBody>
                    <a:bodyPr/>
                    <a:lstStyle/>
                    <a:p>
                      <a:r>
                        <a:rPr lang="en-US" sz="1600" dirty="0">
                          <a:solidFill>
                            <a:schemeClr val="tx2"/>
                          </a:solidFill>
                        </a:rPr>
                        <a:t>99213</a:t>
                      </a:r>
                    </a:p>
                  </a:txBody>
                  <a:tcPr marL="103393" marR="103393" marT="51696" marB="51696" anchor="ctr"/>
                </a:tc>
                <a:tc>
                  <a:txBody>
                    <a:bodyPr/>
                    <a:lstStyle/>
                    <a:p>
                      <a:r>
                        <a:rPr lang="en-US" sz="1600" dirty="0">
                          <a:solidFill>
                            <a:schemeClr val="tx2"/>
                          </a:solidFill>
                        </a:rPr>
                        <a:t>20-29 minutes</a:t>
                      </a:r>
                    </a:p>
                  </a:txBody>
                  <a:tcPr marL="103393" marR="103393" marT="51696" marB="51696" anchor="ctr"/>
                </a:tc>
                <a:extLst>
                  <a:ext uri="{0D108BD9-81ED-4DB2-BD59-A6C34878D82A}">
                    <a16:rowId xmlns:a16="http://schemas.microsoft.com/office/drawing/2014/main" val="1256104591"/>
                  </a:ext>
                </a:extLst>
              </a:tr>
              <a:tr h="536738">
                <a:tc>
                  <a:txBody>
                    <a:bodyPr/>
                    <a:lstStyle/>
                    <a:p>
                      <a:r>
                        <a:rPr lang="en-US" sz="1600" dirty="0">
                          <a:solidFill>
                            <a:schemeClr val="tx2"/>
                          </a:solidFill>
                        </a:rPr>
                        <a:t>99214</a:t>
                      </a:r>
                    </a:p>
                  </a:txBody>
                  <a:tcPr marL="103393" marR="103393" marT="51696" marB="51696" anchor="ctr"/>
                </a:tc>
                <a:tc>
                  <a:txBody>
                    <a:bodyPr/>
                    <a:lstStyle/>
                    <a:p>
                      <a:r>
                        <a:rPr lang="en-US" sz="1600" dirty="0">
                          <a:solidFill>
                            <a:schemeClr val="tx2"/>
                          </a:solidFill>
                        </a:rPr>
                        <a:t>30-39 minutes</a:t>
                      </a:r>
                    </a:p>
                  </a:txBody>
                  <a:tcPr marL="103393" marR="103393" marT="51696" marB="51696" anchor="ctr"/>
                </a:tc>
                <a:extLst>
                  <a:ext uri="{0D108BD9-81ED-4DB2-BD59-A6C34878D82A}">
                    <a16:rowId xmlns:a16="http://schemas.microsoft.com/office/drawing/2014/main" val="3866549769"/>
                  </a:ext>
                </a:extLst>
              </a:tr>
              <a:tr h="536738">
                <a:tc>
                  <a:txBody>
                    <a:bodyPr/>
                    <a:lstStyle/>
                    <a:p>
                      <a:r>
                        <a:rPr lang="en-US" sz="1600" b="1" dirty="0">
                          <a:solidFill>
                            <a:schemeClr val="tx2"/>
                          </a:solidFill>
                        </a:rPr>
                        <a:t>99215</a:t>
                      </a:r>
                    </a:p>
                  </a:txBody>
                  <a:tcPr marL="103393" marR="103393" marT="51696" marB="51696" anchor="ctr"/>
                </a:tc>
                <a:tc>
                  <a:txBody>
                    <a:bodyPr/>
                    <a:lstStyle/>
                    <a:p>
                      <a:r>
                        <a:rPr lang="en-US" sz="1600" b="1" dirty="0">
                          <a:solidFill>
                            <a:schemeClr val="tx2"/>
                          </a:solidFill>
                        </a:rPr>
                        <a:t>40-54 minutes </a:t>
                      </a:r>
                    </a:p>
                  </a:txBody>
                  <a:tcPr marL="103393" marR="103393" marT="51696" marB="51696" anchor="ctr"/>
                </a:tc>
                <a:extLst>
                  <a:ext uri="{0D108BD9-81ED-4DB2-BD59-A6C34878D82A}">
                    <a16:rowId xmlns:a16="http://schemas.microsoft.com/office/drawing/2014/main" val="2919306155"/>
                  </a:ext>
                </a:extLst>
              </a:tr>
            </a:tbl>
          </a:graphicData>
        </a:graphic>
      </p:graphicFrame>
    </p:spTree>
    <p:extLst>
      <p:ext uri="{BB962C8B-B14F-4D97-AF65-F5344CB8AC3E}">
        <p14:creationId xmlns:p14="http://schemas.microsoft.com/office/powerpoint/2010/main" val="20624290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EF62-E14E-1F40-B301-4B9BCD4684F3}"/>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r>
              <a:rPr lang="en-US" dirty="0"/>
              <a:t>Based on time, what could you code for this patient with private insurance?</a:t>
            </a:r>
          </a:p>
          <a:p>
            <a:pPr lvl="1"/>
            <a:endParaRPr lang="en-US" dirty="0"/>
          </a:p>
        </p:txBody>
      </p:sp>
      <p:sp>
        <p:nvSpPr>
          <p:cNvPr id="7" name="Content Placeholder 6">
            <a:extLst>
              <a:ext uri="{FF2B5EF4-FFF2-40B4-BE49-F238E27FC236}">
                <a16:creationId xmlns:a16="http://schemas.microsoft.com/office/drawing/2014/main" id="{216E48A3-BB79-4D6C-87B1-9DF926F8DBBA}"/>
              </a:ext>
            </a:extLst>
          </p:cNvPr>
          <p:cNvSpPr>
            <a:spLocks noGrp="1"/>
          </p:cNvSpPr>
          <p:nvPr>
            <p:ph sz="half" idx="2"/>
          </p:nvPr>
        </p:nvSpPr>
        <p:spPr/>
        <p:txBody>
          <a:bodyPr/>
          <a:lstStyle/>
          <a:p>
            <a:r>
              <a:rPr lang="en-US" dirty="0"/>
              <a:t>99213</a:t>
            </a:r>
          </a:p>
          <a:p>
            <a:r>
              <a:rPr lang="en-US" dirty="0"/>
              <a:t>99214</a:t>
            </a:r>
          </a:p>
          <a:p>
            <a:r>
              <a:rPr lang="en-US" dirty="0"/>
              <a:t>99204</a:t>
            </a:r>
          </a:p>
          <a:p>
            <a:r>
              <a:rPr lang="en-US" dirty="0"/>
              <a:t>99215</a:t>
            </a:r>
          </a:p>
          <a:p>
            <a:r>
              <a:rPr lang="en-US" dirty="0"/>
              <a:t>99205</a:t>
            </a:r>
          </a:p>
        </p:txBody>
      </p:sp>
    </p:spTree>
    <p:extLst>
      <p:ext uri="{BB962C8B-B14F-4D97-AF65-F5344CB8AC3E}">
        <p14:creationId xmlns:p14="http://schemas.microsoft.com/office/powerpoint/2010/main" val="24861475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286AAAF-327D-46FE-ABBA-5FD947755FB3}"/>
              </a:ext>
            </a:extLst>
          </p:cNvPr>
          <p:cNvSpPr/>
          <p:nvPr/>
        </p:nvSpPr>
        <p:spPr>
          <a:xfrm>
            <a:off x="2560320" y="561743"/>
            <a:ext cx="4023360" cy="402336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622841" rIns="0" bIns="622841" numCol="1" spcCol="1270" anchor="ctr" anchorCtr="0">
            <a:noAutofit/>
          </a:bodyPr>
          <a:lstStyle/>
          <a:p>
            <a:pPr marL="0" lvl="0" indent="0" algn="ctr" defTabSz="1689100">
              <a:lnSpc>
                <a:spcPct val="90000"/>
              </a:lnSpc>
              <a:spcBef>
                <a:spcPct val="0"/>
              </a:spcBef>
              <a:spcAft>
                <a:spcPct val="35000"/>
              </a:spcAft>
              <a:buNone/>
            </a:pPr>
            <a:r>
              <a:rPr lang="en-US" sz="3800" kern="1200" dirty="0"/>
              <a:t>Would you be able to use prolonged service code?</a:t>
            </a:r>
          </a:p>
        </p:txBody>
      </p:sp>
    </p:spTree>
    <p:extLst>
      <p:ext uri="{BB962C8B-B14F-4D97-AF65-F5344CB8AC3E}">
        <p14:creationId xmlns:p14="http://schemas.microsoft.com/office/powerpoint/2010/main" val="42040873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EF62-E14E-1F40-B301-4B9BCD4684F3}"/>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pPr lvl="0"/>
            <a:r>
              <a:rPr lang="en-US" dirty="0"/>
              <a:t>Would you be able </a:t>
            </a:r>
            <a:br>
              <a:rPr lang="en-US" dirty="0"/>
            </a:br>
            <a:r>
              <a:rPr lang="en-US" dirty="0"/>
              <a:t>to use prolonged service code?</a:t>
            </a:r>
          </a:p>
        </p:txBody>
      </p:sp>
      <p:sp>
        <p:nvSpPr>
          <p:cNvPr id="7" name="Content Placeholder 6">
            <a:extLst>
              <a:ext uri="{FF2B5EF4-FFF2-40B4-BE49-F238E27FC236}">
                <a16:creationId xmlns:a16="http://schemas.microsoft.com/office/drawing/2014/main" id="{ED2DE146-E9E0-43A0-B8D5-806D32208026}"/>
              </a:ext>
            </a:extLst>
          </p:cNvPr>
          <p:cNvSpPr>
            <a:spLocks noGrp="1"/>
          </p:cNvSpPr>
          <p:nvPr>
            <p:ph sz="half" idx="2"/>
          </p:nvPr>
        </p:nvSpPr>
        <p:spPr>
          <a:xfrm>
            <a:off x="3108891" y="1208938"/>
            <a:ext cx="5582264" cy="3595235"/>
          </a:xfrm>
        </p:spPr>
        <p:txBody>
          <a:bodyPr/>
          <a:lstStyle/>
          <a:p>
            <a:r>
              <a:rPr lang="en-US" dirty="0"/>
              <a:t>Yes</a:t>
            </a:r>
          </a:p>
          <a:p>
            <a:r>
              <a:rPr lang="en-US" dirty="0"/>
              <a:t>No</a:t>
            </a:r>
          </a:p>
          <a:p>
            <a:r>
              <a:rPr lang="en-US" dirty="0"/>
              <a:t>I have no idea</a:t>
            </a:r>
          </a:p>
        </p:txBody>
      </p:sp>
      <p:sp>
        <p:nvSpPr>
          <p:cNvPr id="5" name="Slide Number Placeholder 4">
            <a:extLst>
              <a:ext uri="{FF2B5EF4-FFF2-40B4-BE49-F238E27FC236}">
                <a16:creationId xmlns:a16="http://schemas.microsoft.com/office/drawing/2014/main" id="{973C0295-AA19-9E4A-BA4D-574023E210B6}"/>
              </a:ext>
            </a:extLst>
          </p:cNvPr>
          <p:cNvSpPr>
            <a:spLocks noGrp="1"/>
          </p:cNvSpPr>
          <p:nvPr>
            <p:ph type="sldNum" sz="quarter" idx="4"/>
          </p:nvPr>
        </p:nvSpPr>
        <p:spPr>
          <a:xfrm>
            <a:off x="8297613" y="4945317"/>
            <a:ext cx="811254" cy="200050"/>
          </a:xfrm>
        </p:spPr>
        <p:txBody>
          <a:bodyPr vert="horz" lIns="91440" tIns="45720" rIns="91440" bIns="45720" rtlCol="0" anchor="ctr"/>
          <a:lstStyle>
            <a:defPPr>
              <a:defRPr lang="en-US"/>
            </a:defPPr>
            <a:lvl1pPr marL="0" algn="r" defTabSz="914400" rtl="0" eaLnBrk="1" latinLnBrk="0" hangingPunct="1">
              <a:defRPr sz="1200" kern="1200">
                <a:solidFill>
                  <a:schemeClr val="accent6">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610A28-A13C-4144-B795-47763EF99F79}" type="slidenum">
              <a:rPr lang="en-US" smtClean="0"/>
              <a:pPr/>
              <a:t>107</a:t>
            </a:fld>
            <a:endParaRPr lang="en-US" dirty="0"/>
          </a:p>
        </p:txBody>
      </p:sp>
    </p:spTree>
    <p:extLst>
      <p:ext uri="{BB962C8B-B14F-4D97-AF65-F5344CB8AC3E}">
        <p14:creationId xmlns:p14="http://schemas.microsoft.com/office/powerpoint/2010/main" val="2050576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EE106-04FD-4D94-A4FD-32E355E42883}"/>
              </a:ext>
            </a:extLst>
          </p:cNvPr>
          <p:cNvSpPr>
            <a:spLocks noGrp="1"/>
          </p:cNvSpPr>
          <p:nvPr>
            <p:ph idx="1"/>
          </p:nvPr>
        </p:nvSpPr>
        <p:spPr/>
        <p:txBody>
          <a:bodyPr>
            <a:normAutofit/>
          </a:bodyPr>
          <a:lstStyle/>
          <a:p>
            <a:r>
              <a:rPr lang="en-US" dirty="0"/>
              <a:t>No, because as of 2021, it must be a total of 15 minutes in order to add on the prolonged service code. </a:t>
            </a:r>
          </a:p>
          <a:p>
            <a:endParaRPr lang="en-US" dirty="0"/>
          </a:p>
        </p:txBody>
      </p:sp>
      <p:sp>
        <p:nvSpPr>
          <p:cNvPr id="2" name="Title 1">
            <a:extLst>
              <a:ext uri="{FF2B5EF4-FFF2-40B4-BE49-F238E27FC236}">
                <a16:creationId xmlns:a16="http://schemas.microsoft.com/office/drawing/2014/main" id="{C1E356D2-5A40-489D-8FAE-D4C680A20BF3}"/>
              </a:ext>
            </a:extLst>
          </p:cNvPr>
          <p:cNvSpPr>
            <a:spLocks noGrp="1"/>
          </p:cNvSpPr>
          <p:nvPr>
            <p:ph type="title"/>
          </p:nvPr>
        </p:nvSpPr>
        <p:spPr/>
        <p:txBody>
          <a:bodyPr>
            <a:normAutofit/>
          </a:bodyPr>
          <a:lstStyle/>
          <a:p>
            <a:r>
              <a:rPr lang="en-US" dirty="0"/>
              <a:t>Prolonged Service </a:t>
            </a:r>
          </a:p>
        </p:txBody>
      </p:sp>
      <p:graphicFrame>
        <p:nvGraphicFramePr>
          <p:cNvPr id="4" name="Table 3">
            <a:extLst>
              <a:ext uri="{FF2B5EF4-FFF2-40B4-BE49-F238E27FC236}">
                <a16:creationId xmlns:a16="http://schemas.microsoft.com/office/drawing/2014/main" id="{76F9E9BF-6B97-40CB-A9E3-E07D7D546DBC}"/>
              </a:ext>
            </a:extLst>
          </p:cNvPr>
          <p:cNvGraphicFramePr>
            <a:graphicFrameLocks noGrp="1"/>
          </p:cNvGraphicFramePr>
          <p:nvPr>
            <p:extLst>
              <p:ext uri="{D42A27DB-BD31-4B8C-83A1-F6EECF244321}">
                <p14:modId xmlns:p14="http://schemas.microsoft.com/office/powerpoint/2010/main" val="1557040637"/>
              </p:ext>
            </p:extLst>
          </p:nvPr>
        </p:nvGraphicFramePr>
        <p:xfrm>
          <a:off x="4474723" y="1151549"/>
          <a:ext cx="4328807" cy="1978386"/>
        </p:xfrm>
        <a:graphic>
          <a:graphicData uri="http://schemas.openxmlformats.org/drawingml/2006/table">
            <a:tbl>
              <a:tblPr firstRow="1" bandRow="1">
                <a:noFill/>
              </a:tblPr>
              <a:tblGrid>
                <a:gridCol w="718091">
                  <a:extLst>
                    <a:ext uri="{9D8B030D-6E8A-4147-A177-3AD203B41FA5}">
                      <a16:colId xmlns:a16="http://schemas.microsoft.com/office/drawing/2014/main" val="548093863"/>
                    </a:ext>
                  </a:extLst>
                </a:gridCol>
                <a:gridCol w="1023160">
                  <a:extLst>
                    <a:ext uri="{9D8B030D-6E8A-4147-A177-3AD203B41FA5}">
                      <a16:colId xmlns:a16="http://schemas.microsoft.com/office/drawing/2014/main" val="1840720793"/>
                    </a:ext>
                  </a:extLst>
                </a:gridCol>
                <a:gridCol w="1384388">
                  <a:extLst>
                    <a:ext uri="{9D8B030D-6E8A-4147-A177-3AD203B41FA5}">
                      <a16:colId xmlns:a16="http://schemas.microsoft.com/office/drawing/2014/main" val="2623469408"/>
                    </a:ext>
                  </a:extLst>
                </a:gridCol>
                <a:gridCol w="1203168">
                  <a:extLst>
                    <a:ext uri="{9D8B030D-6E8A-4147-A177-3AD203B41FA5}">
                      <a16:colId xmlns:a16="http://schemas.microsoft.com/office/drawing/2014/main" val="3245241337"/>
                    </a:ext>
                  </a:extLst>
                </a:gridCol>
              </a:tblGrid>
              <a:tr h="659462">
                <a:tc>
                  <a:txBody>
                    <a:bodyPr/>
                    <a:lstStyle/>
                    <a:p>
                      <a:pPr algn="l"/>
                      <a:r>
                        <a:rPr lang="en-US" sz="1200" b="1" cap="none" spc="0" baseline="0" dirty="0">
                          <a:solidFill>
                            <a:schemeClr val="lt1"/>
                          </a:solidFill>
                          <a:effectLst/>
                          <a:latin typeface="+mj-lt"/>
                        </a:rPr>
                        <a:t>Codes</a:t>
                      </a:r>
                    </a:p>
                  </a:txBody>
                  <a:tcPr marL="96586" marR="96586" marT="96586" marB="96586" anchor="ctr">
                    <a:lnL w="12700" cmpd="sng">
                      <a:noFill/>
                    </a:lnL>
                    <a:lnR w="12700" cmpd="sng">
                      <a:noFill/>
                    </a:lnR>
                    <a:lnT w="12700" cmpd="sng">
                      <a:noFill/>
                    </a:lnT>
                    <a:lnB w="38100" cmpd="sng">
                      <a:noFill/>
                    </a:lnB>
                    <a:solidFill>
                      <a:srgbClr val="505356"/>
                    </a:solidFill>
                  </a:tcPr>
                </a:tc>
                <a:tc>
                  <a:txBody>
                    <a:bodyPr/>
                    <a:lstStyle/>
                    <a:p>
                      <a:pPr algn="l"/>
                      <a:r>
                        <a:rPr lang="en-US" sz="1200" b="1" cap="none" spc="0" baseline="0" dirty="0">
                          <a:solidFill>
                            <a:schemeClr val="lt1"/>
                          </a:solidFill>
                          <a:effectLst/>
                          <a:latin typeface="+mj-lt"/>
                        </a:rPr>
                        <a:t>Time Range</a:t>
                      </a:r>
                    </a:p>
                  </a:txBody>
                  <a:tcPr marL="96586" marR="96586" marT="96586" marB="96586" anchor="ctr">
                    <a:lnL w="12700" cmpd="sng">
                      <a:noFill/>
                    </a:lnL>
                    <a:lnR w="12700" cmpd="sng">
                      <a:noFill/>
                    </a:lnR>
                    <a:lnT w="12700" cmpd="sng">
                      <a:noFill/>
                    </a:lnT>
                    <a:lnB w="38100" cmpd="sng">
                      <a:noFill/>
                    </a:lnB>
                    <a:solidFill>
                      <a:srgbClr val="505356"/>
                    </a:solidFill>
                  </a:tcPr>
                </a:tc>
                <a:tc>
                  <a:txBody>
                    <a:bodyPr/>
                    <a:lstStyle/>
                    <a:p>
                      <a:pPr algn="l"/>
                      <a:r>
                        <a:rPr lang="en-US" sz="1200" b="1" cap="none" spc="0" baseline="0" dirty="0">
                          <a:solidFill>
                            <a:schemeClr val="lt1"/>
                          </a:solidFill>
                          <a:effectLst/>
                          <a:latin typeface="+mj-lt"/>
                        </a:rPr>
                        <a:t>CPT: Times to</a:t>
                      </a:r>
                      <a:br>
                        <a:rPr lang="en-US" sz="1200" b="1" cap="none" spc="0" baseline="0" dirty="0">
                          <a:solidFill>
                            <a:schemeClr val="lt1"/>
                          </a:solidFill>
                          <a:effectLst/>
                          <a:latin typeface="+mj-lt"/>
                        </a:rPr>
                      </a:br>
                      <a:r>
                        <a:rPr lang="en-US" sz="1200" b="1" cap="none" spc="0" baseline="0" dirty="0">
                          <a:solidFill>
                            <a:schemeClr val="lt1"/>
                          </a:solidFill>
                          <a:effectLst/>
                          <a:latin typeface="+mj-lt"/>
                        </a:rPr>
                        <a:t>Add On 99417</a:t>
                      </a:r>
                    </a:p>
                  </a:txBody>
                  <a:tcPr marL="96586" marR="96586" marT="96586" marB="96586" anchor="ctr">
                    <a:lnL w="12700" cmpd="sng">
                      <a:noFill/>
                    </a:lnL>
                    <a:lnR w="12700" cmpd="sng">
                      <a:noFill/>
                    </a:lnR>
                    <a:lnT w="12700" cmpd="sng">
                      <a:noFill/>
                    </a:lnT>
                    <a:lnB w="38100" cmpd="sng">
                      <a:noFill/>
                    </a:lnB>
                    <a:solidFill>
                      <a:srgbClr val="505356"/>
                    </a:solidFill>
                  </a:tcPr>
                </a:tc>
                <a:tc>
                  <a:txBody>
                    <a:bodyPr/>
                    <a:lstStyle/>
                    <a:p>
                      <a:pPr algn="l"/>
                      <a:r>
                        <a:rPr lang="en-US" sz="1200" b="1" cap="none" spc="0" baseline="0" dirty="0">
                          <a:solidFill>
                            <a:schemeClr val="lt1"/>
                          </a:solidFill>
                          <a:effectLst/>
                          <a:latin typeface="+mj-lt"/>
                        </a:rPr>
                        <a:t>CMS: Times to Add On G2212</a:t>
                      </a:r>
                    </a:p>
                  </a:txBody>
                  <a:tcPr marL="96586" marR="96586" marT="96586" marB="96586"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832602186"/>
                  </a:ext>
                </a:extLst>
              </a:tr>
              <a:tr h="659462">
                <a:tc>
                  <a:txBody>
                    <a:bodyPr/>
                    <a:lstStyle/>
                    <a:p>
                      <a:pPr algn="l"/>
                      <a:r>
                        <a:rPr lang="en-US" sz="1100" cap="none" spc="0" baseline="0" dirty="0">
                          <a:solidFill>
                            <a:schemeClr val="tx2"/>
                          </a:solidFill>
                          <a:effectLst/>
                          <a:latin typeface="+mj-lt"/>
                        </a:rPr>
                        <a:t>99205</a:t>
                      </a:r>
                    </a:p>
                  </a:txBody>
                  <a:tcPr marL="96586" marR="96586" marT="96586" marB="96586" anchor="ctr">
                    <a:lnL w="12700" cmpd="sng">
                      <a:noFill/>
                      <a:prstDash val="solid"/>
                    </a:lnL>
                    <a:lnR w="12700" cmpd="sng">
                      <a:noFill/>
                      <a:prstDash val="solid"/>
                    </a:lnR>
                    <a:lnT w="38100" cmpd="sng">
                      <a:noFill/>
                    </a:lnT>
                    <a:lnB w="12700" cmpd="sng">
                      <a:noFill/>
                      <a:prstDash val="solid"/>
                    </a:lnB>
                    <a:noFill/>
                  </a:tcPr>
                </a:tc>
                <a:tc>
                  <a:txBody>
                    <a:bodyPr/>
                    <a:lstStyle/>
                    <a:p>
                      <a:pPr algn="l"/>
                      <a:r>
                        <a:rPr lang="en-US" sz="1100" cap="none" spc="0" baseline="0" dirty="0">
                          <a:solidFill>
                            <a:schemeClr val="tx2"/>
                          </a:solidFill>
                          <a:effectLst/>
                          <a:latin typeface="+mj-lt"/>
                        </a:rPr>
                        <a:t>60-74 min</a:t>
                      </a:r>
                    </a:p>
                  </a:txBody>
                  <a:tcPr marL="96586" marR="96586" marT="96586" marB="96586" anchor="ctr">
                    <a:lnL w="12700" cmpd="sng">
                      <a:noFill/>
                      <a:prstDash val="solid"/>
                    </a:lnL>
                    <a:lnR w="12700" cmpd="sng">
                      <a:noFill/>
                      <a:prstDash val="solid"/>
                    </a:lnR>
                    <a:lnT w="38100" cmpd="sng">
                      <a:noFill/>
                    </a:lnT>
                    <a:lnB w="12700" cmpd="sng">
                      <a:noFill/>
                      <a:prstDash val="solid"/>
                    </a:lnB>
                    <a:noFill/>
                  </a:tcPr>
                </a:tc>
                <a:tc>
                  <a:txBody>
                    <a:bodyPr/>
                    <a:lstStyle/>
                    <a:p>
                      <a:pPr algn="l"/>
                      <a:r>
                        <a:rPr lang="en-US" sz="1100" b="1" cap="none" spc="0" baseline="0" dirty="0">
                          <a:solidFill>
                            <a:schemeClr val="tx2"/>
                          </a:solidFill>
                          <a:effectLst/>
                          <a:latin typeface="+mj-lt"/>
                        </a:rPr>
                        <a:t>89 min</a:t>
                      </a:r>
                    </a:p>
                  </a:txBody>
                  <a:tcPr marL="96586" marR="96586" marT="96586" marB="96586" anchor="ctr">
                    <a:lnL w="12700" cmpd="sng">
                      <a:noFill/>
                      <a:prstDash val="solid"/>
                    </a:lnL>
                    <a:lnR w="12700" cmpd="sng">
                      <a:noFill/>
                      <a:prstDash val="solid"/>
                    </a:lnR>
                    <a:lnT w="38100" cmpd="sng">
                      <a:noFill/>
                    </a:lnT>
                    <a:lnB w="12700" cmpd="sng">
                      <a:noFill/>
                      <a:prstDash val="solid"/>
                    </a:lnB>
                    <a:noFill/>
                  </a:tcPr>
                </a:tc>
                <a:tc>
                  <a:txBody>
                    <a:bodyPr/>
                    <a:lstStyle/>
                    <a:p>
                      <a:pPr algn="l"/>
                      <a:r>
                        <a:rPr lang="en-US" sz="1100" b="1" cap="none" spc="0" baseline="0" dirty="0">
                          <a:solidFill>
                            <a:schemeClr val="tx2"/>
                          </a:solidFill>
                          <a:effectLst/>
                          <a:latin typeface="+mj-lt"/>
                        </a:rPr>
                        <a:t>89-103 min</a:t>
                      </a:r>
                    </a:p>
                  </a:txBody>
                  <a:tcPr marL="96586" marR="96586" marT="96586" marB="96586"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391207133"/>
                  </a:ext>
                </a:extLst>
              </a:tr>
              <a:tr h="659462">
                <a:tc>
                  <a:txBody>
                    <a:bodyPr/>
                    <a:lstStyle/>
                    <a:p>
                      <a:pPr algn="l"/>
                      <a:r>
                        <a:rPr lang="en-US" sz="1100" cap="none" spc="0" baseline="0" dirty="0">
                          <a:solidFill>
                            <a:schemeClr val="tx2"/>
                          </a:solidFill>
                          <a:effectLst/>
                          <a:latin typeface="+mj-lt"/>
                        </a:rPr>
                        <a:t>99215</a:t>
                      </a:r>
                    </a:p>
                  </a:txBody>
                  <a:tcPr marL="96586" marR="96586" marT="96586" marB="96586"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a:r>
                        <a:rPr lang="en-US" sz="1100" cap="none" spc="0" baseline="0" dirty="0">
                          <a:solidFill>
                            <a:schemeClr val="tx2"/>
                          </a:solidFill>
                          <a:effectLst/>
                          <a:latin typeface="+mj-lt"/>
                        </a:rPr>
                        <a:t>40-54 min</a:t>
                      </a:r>
                    </a:p>
                  </a:txBody>
                  <a:tcPr marL="96586" marR="96586" marT="96586" marB="96586"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a:r>
                        <a:rPr lang="en-US" sz="1100" b="1" cap="none" spc="0" baseline="0" dirty="0">
                          <a:solidFill>
                            <a:schemeClr val="tx2"/>
                          </a:solidFill>
                          <a:effectLst/>
                          <a:latin typeface="+mj-lt"/>
                        </a:rPr>
                        <a:t>69 min</a:t>
                      </a:r>
                    </a:p>
                  </a:txBody>
                  <a:tcPr marL="96586" marR="96586" marT="96586" marB="96586"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a:r>
                        <a:rPr lang="en-US" sz="1100" b="1" cap="none" spc="0" baseline="0" dirty="0">
                          <a:solidFill>
                            <a:schemeClr val="tx2"/>
                          </a:solidFill>
                          <a:effectLst/>
                          <a:latin typeface="+mj-lt"/>
                        </a:rPr>
                        <a:t>69-83 min</a:t>
                      </a:r>
                    </a:p>
                  </a:txBody>
                  <a:tcPr marL="96586" marR="96586" marT="96586" marB="96586"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607225207"/>
                  </a:ext>
                </a:extLst>
              </a:tr>
            </a:tbl>
          </a:graphicData>
        </a:graphic>
      </p:graphicFrame>
    </p:spTree>
    <p:extLst>
      <p:ext uri="{BB962C8B-B14F-4D97-AF65-F5344CB8AC3E}">
        <p14:creationId xmlns:p14="http://schemas.microsoft.com/office/powerpoint/2010/main" val="27663764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EF62-E14E-1F40-B301-4B9BCD4684F3}"/>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r>
              <a:rPr lang="en-US" dirty="0"/>
              <a:t>How would you bill this visit?</a:t>
            </a:r>
          </a:p>
        </p:txBody>
      </p:sp>
      <p:sp>
        <p:nvSpPr>
          <p:cNvPr id="7" name="Content Placeholder 6">
            <a:extLst>
              <a:ext uri="{FF2B5EF4-FFF2-40B4-BE49-F238E27FC236}">
                <a16:creationId xmlns:a16="http://schemas.microsoft.com/office/drawing/2014/main" id="{BC988C46-91BB-4C96-9104-3F712BA4B633}"/>
              </a:ext>
            </a:extLst>
          </p:cNvPr>
          <p:cNvSpPr>
            <a:spLocks noGrp="1"/>
          </p:cNvSpPr>
          <p:nvPr>
            <p:ph sz="half" idx="2"/>
          </p:nvPr>
        </p:nvSpPr>
        <p:spPr/>
        <p:txBody>
          <a:bodyPr/>
          <a:lstStyle/>
          <a:p>
            <a:r>
              <a:rPr lang="en-US" dirty="0"/>
              <a:t>MDM</a:t>
            </a:r>
          </a:p>
          <a:p>
            <a:r>
              <a:rPr lang="en-US" dirty="0"/>
              <a:t>Time</a:t>
            </a:r>
          </a:p>
        </p:txBody>
      </p:sp>
    </p:spTree>
    <p:extLst>
      <p:ext uri="{BB962C8B-B14F-4D97-AF65-F5344CB8AC3E}">
        <p14:creationId xmlns:p14="http://schemas.microsoft.com/office/powerpoint/2010/main" val="231099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0110-6A49-3844-96FF-EA6B334B67F2}"/>
              </a:ext>
            </a:extLst>
          </p:cNvPr>
          <p:cNvSpPr>
            <a:spLocks noGrp="1"/>
          </p:cNvSpPr>
          <p:nvPr>
            <p:ph type="title"/>
          </p:nvPr>
        </p:nvSpPr>
        <p:spPr>
          <a:xfrm>
            <a:off x="250797" y="1791"/>
            <a:ext cx="8470011" cy="933965"/>
          </a:xfrm>
        </p:spPr>
        <p:txBody>
          <a:bodyPr/>
          <a:lstStyle/>
          <a:p>
            <a:r>
              <a:rPr lang="en-US" dirty="0"/>
              <a:t>Medical Decision-making in 2021</a:t>
            </a:r>
          </a:p>
        </p:txBody>
      </p:sp>
      <p:sp>
        <p:nvSpPr>
          <p:cNvPr id="3" name="Content Placeholder 2">
            <a:extLst>
              <a:ext uri="{FF2B5EF4-FFF2-40B4-BE49-F238E27FC236}">
                <a16:creationId xmlns:a16="http://schemas.microsoft.com/office/drawing/2014/main" id="{9D1A2D34-72C4-0C4D-8887-298CC79B6156}"/>
              </a:ext>
            </a:extLst>
          </p:cNvPr>
          <p:cNvSpPr>
            <a:spLocks noGrp="1"/>
          </p:cNvSpPr>
          <p:nvPr>
            <p:ph idx="1"/>
          </p:nvPr>
        </p:nvSpPr>
        <p:spPr>
          <a:xfrm>
            <a:off x="250797" y="1066937"/>
            <a:ext cx="8470010" cy="3716660"/>
          </a:xfrm>
        </p:spPr>
        <p:txBody>
          <a:bodyPr/>
          <a:lstStyle/>
          <a:p>
            <a:r>
              <a:rPr lang="en-US" dirty="0"/>
              <a:t>Number and complexity of problems addressed</a:t>
            </a:r>
          </a:p>
          <a:p>
            <a:pPr lvl="1"/>
            <a:r>
              <a:rPr lang="en-US" dirty="0"/>
              <a:t>Increased number and/or complexity associated with higher level of decision-making</a:t>
            </a:r>
          </a:p>
          <a:p>
            <a:pPr lvl="1"/>
            <a:r>
              <a:rPr lang="en-US" dirty="0"/>
              <a:t>Ranges from straightforward to low, moderate, and high</a:t>
            </a:r>
          </a:p>
          <a:p>
            <a:r>
              <a:rPr lang="en-US" dirty="0"/>
              <a:t>Amount and/or complexity of data reviewed and analyzed</a:t>
            </a:r>
          </a:p>
          <a:p>
            <a:r>
              <a:rPr lang="en-US" dirty="0"/>
              <a:t>Risk of complications and/or morbidity or mortality</a:t>
            </a:r>
          </a:p>
        </p:txBody>
      </p:sp>
    </p:spTree>
    <p:extLst>
      <p:ext uri="{BB962C8B-B14F-4D97-AF65-F5344CB8AC3E}">
        <p14:creationId xmlns:p14="http://schemas.microsoft.com/office/powerpoint/2010/main" val="8290748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D3F037-9BEF-45DE-BAA4-7C3DC176F4AB}"/>
              </a:ext>
            </a:extLst>
          </p:cNvPr>
          <p:cNvGrpSpPr/>
          <p:nvPr/>
        </p:nvGrpSpPr>
        <p:grpSpPr>
          <a:xfrm>
            <a:off x="1836738" y="1238343"/>
            <a:ext cx="6883400" cy="2701359"/>
            <a:chOff x="1836738" y="1238343"/>
            <a:chExt cx="6883400" cy="3438338"/>
          </a:xfrm>
        </p:grpSpPr>
        <p:sp>
          <p:nvSpPr>
            <p:cNvPr id="10" name="Straight Connector 9">
              <a:extLst>
                <a:ext uri="{FF2B5EF4-FFF2-40B4-BE49-F238E27FC236}">
                  <a16:creationId xmlns:a16="http://schemas.microsoft.com/office/drawing/2014/main" id="{47D0341B-8309-4E5F-873A-9EA4752C0C0B}"/>
                </a:ext>
              </a:extLst>
            </p:cNvPr>
            <p:cNvSpPr/>
            <p:nvPr/>
          </p:nvSpPr>
          <p:spPr>
            <a:xfrm>
              <a:off x="1836738" y="1238343"/>
              <a:ext cx="688340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80CE2C24-7FDD-44CF-BE8F-4916FE30D3F6}"/>
                </a:ext>
              </a:extLst>
            </p:cNvPr>
            <p:cNvSpPr/>
            <p:nvPr/>
          </p:nvSpPr>
          <p:spPr>
            <a:xfrm>
              <a:off x="1836738" y="1238343"/>
              <a:ext cx="6883400" cy="1146112"/>
            </a:xfrm>
            <a:custGeom>
              <a:avLst/>
              <a:gdLst>
                <a:gd name="connsiteX0" fmla="*/ 0 w 6883400"/>
                <a:gd name="connsiteY0" fmla="*/ 0 h 1146112"/>
                <a:gd name="connsiteX1" fmla="*/ 6883400 w 6883400"/>
                <a:gd name="connsiteY1" fmla="*/ 0 h 1146112"/>
                <a:gd name="connsiteX2" fmla="*/ 6883400 w 6883400"/>
                <a:gd name="connsiteY2" fmla="*/ 1146112 h 1146112"/>
                <a:gd name="connsiteX3" fmla="*/ 0 w 6883400"/>
                <a:gd name="connsiteY3" fmla="*/ 1146112 h 1146112"/>
                <a:gd name="connsiteX4" fmla="*/ 0 w 6883400"/>
                <a:gd name="connsiteY4" fmla="*/ 0 h 11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1146112">
                  <a:moveTo>
                    <a:pt x="0" y="0"/>
                  </a:moveTo>
                  <a:lnTo>
                    <a:pt x="6883400" y="0"/>
                  </a:lnTo>
                  <a:lnTo>
                    <a:pt x="6883400" y="1146112"/>
                  </a:lnTo>
                  <a:lnTo>
                    <a:pt x="0" y="1146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400" kern="1200" dirty="0">
                  <a:solidFill>
                    <a:schemeClr val="tx2"/>
                  </a:solidFill>
                </a:rPr>
                <a:t>Moderate: 99214</a:t>
              </a:r>
            </a:p>
          </p:txBody>
        </p:sp>
        <p:sp>
          <p:nvSpPr>
            <p:cNvPr id="12" name="Straight Connector 11">
              <a:extLst>
                <a:ext uri="{FF2B5EF4-FFF2-40B4-BE49-F238E27FC236}">
                  <a16:creationId xmlns:a16="http://schemas.microsoft.com/office/drawing/2014/main" id="{1800734D-AC7C-4938-8F43-D447952AE36B}"/>
                </a:ext>
              </a:extLst>
            </p:cNvPr>
            <p:cNvSpPr/>
            <p:nvPr/>
          </p:nvSpPr>
          <p:spPr>
            <a:xfrm>
              <a:off x="1836738" y="2384456"/>
              <a:ext cx="688340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895A5AA8-7189-47E0-99A8-B3C02697D66B}"/>
                </a:ext>
              </a:extLst>
            </p:cNvPr>
            <p:cNvSpPr/>
            <p:nvPr/>
          </p:nvSpPr>
          <p:spPr>
            <a:xfrm>
              <a:off x="1836738" y="2384456"/>
              <a:ext cx="6883400" cy="1146112"/>
            </a:xfrm>
            <a:custGeom>
              <a:avLst/>
              <a:gdLst>
                <a:gd name="connsiteX0" fmla="*/ 0 w 6883400"/>
                <a:gd name="connsiteY0" fmla="*/ 0 h 1146112"/>
                <a:gd name="connsiteX1" fmla="*/ 6883400 w 6883400"/>
                <a:gd name="connsiteY1" fmla="*/ 0 h 1146112"/>
                <a:gd name="connsiteX2" fmla="*/ 6883400 w 6883400"/>
                <a:gd name="connsiteY2" fmla="*/ 1146112 h 1146112"/>
                <a:gd name="connsiteX3" fmla="*/ 0 w 6883400"/>
                <a:gd name="connsiteY3" fmla="*/ 1146112 h 1146112"/>
                <a:gd name="connsiteX4" fmla="*/ 0 w 6883400"/>
                <a:gd name="connsiteY4" fmla="*/ 0 h 11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1146112">
                  <a:moveTo>
                    <a:pt x="0" y="0"/>
                  </a:moveTo>
                  <a:lnTo>
                    <a:pt x="6883400" y="0"/>
                  </a:lnTo>
                  <a:lnTo>
                    <a:pt x="6883400" y="1146112"/>
                  </a:lnTo>
                  <a:lnTo>
                    <a:pt x="0" y="1146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400" kern="1200" dirty="0">
                  <a:solidFill>
                    <a:schemeClr val="tx2"/>
                  </a:solidFill>
                </a:rPr>
                <a:t>Time Based: 99215</a:t>
              </a:r>
            </a:p>
          </p:txBody>
        </p:sp>
        <p:sp>
          <p:nvSpPr>
            <p:cNvPr id="14" name="Straight Connector 13">
              <a:extLst>
                <a:ext uri="{FF2B5EF4-FFF2-40B4-BE49-F238E27FC236}">
                  <a16:creationId xmlns:a16="http://schemas.microsoft.com/office/drawing/2014/main" id="{4CFC2968-A3BE-445B-A7DE-7D5A4F47D3FD}"/>
                </a:ext>
              </a:extLst>
            </p:cNvPr>
            <p:cNvSpPr/>
            <p:nvPr/>
          </p:nvSpPr>
          <p:spPr>
            <a:xfrm>
              <a:off x="1836738" y="3530569"/>
              <a:ext cx="688340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D13BFDCB-260B-4042-BA6E-91AF5E2D4982}"/>
                </a:ext>
              </a:extLst>
            </p:cNvPr>
            <p:cNvSpPr/>
            <p:nvPr/>
          </p:nvSpPr>
          <p:spPr>
            <a:xfrm>
              <a:off x="1836738" y="3530569"/>
              <a:ext cx="6883400" cy="1146112"/>
            </a:xfrm>
            <a:custGeom>
              <a:avLst/>
              <a:gdLst>
                <a:gd name="connsiteX0" fmla="*/ 0 w 6883400"/>
                <a:gd name="connsiteY0" fmla="*/ 0 h 1146112"/>
                <a:gd name="connsiteX1" fmla="*/ 6883400 w 6883400"/>
                <a:gd name="connsiteY1" fmla="*/ 0 h 1146112"/>
                <a:gd name="connsiteX2" fmla="*/ 6883400 w 6883400"/>
                <a:gd name="connsiteY2" fmla="*/ 1146112 h 1146112"/>
                <a:gd name="connsiteX3" fmla="*/ 0 w 6883400"/>
                <a:gd name="connsiteY3" fmla="*/ 1146112 h 1146112"/>
                <a:gd name="connsiteX4" fmla="*/ 0 w 6883400"/>
                <a:gd name="connsiteY4" fmla="*/ 0 h 11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3400" h="1146112">
                  <a:moveTo>
                    <a:pt x="0" y="0"/>
                  </a:moveTo>
                  <a:lnTo>
                    <a:pt x="6883400" y="0"/>
                  </a:lnTo>
                  <a:lnTo>
                    <a:pt x="6883400" y="1146112"/>
                  </a:lnTo>
                  <a:lnTo>
                    <a:pt x="0" y="1146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400" kern="1200" dirty="0">
                  <a:solidFill>
                    <a:schemeClr val="tx2"/>
                  </a:solidFill>
                </a:rPr>
                <a:t>This follow-up would be billed out as a 99215 based on time spent on same day of patient visit. </a:t>
              </a:r>
            </a:p>
          </p:txBody>
        </p:sp>
      </p:grpSp>
      <p:sp>
        <p:nvSpPr>
          <p:cNvPr id="7" name="Title 6">
            <a:extLst>
              <a:ext uri="{FF2B5EF4-FFF2-40B4-BE49-F238E27FC236}">
                <a16:creationId xmlns:a16="http://schemas.microsoft.com/office/drawing/2014/main" id="{E4F07948-3282-4FD6-B3E8-2D1132F7AABA}"/>
              </a:ext>
            </a:extLst>
          </p:cNvPr>
          <p:cNvSpPr>
            <a:spLocks noGrp="1"/>
          </p:cNvSpPr>
          <p:nvPr>
            <p:ph type="title"/>
          </p:nvPr>
        </p:nvSpPr>
        <p:spPr/>
        <p:txBody>
          <a:bodyPr/>
          <a:lstStyle/>
          <a:p>
            <a:r>
              <a:rPr lang="en-US" sz="2800" kern="1200" dirty="0">
                <a:solidFill>
                  <a:schemeClr val="tx2"/>
                </a:solidFill>
              </a:rPr>
              <a:t>MDM</a:t>
            </a:r>
            <a:endParaRPr lang="en-US" dirty="0"/>
          </a:p>
        </p:txBody>
      </p:sp>
    </p:spTree>
    <p:extLst>
      <p:ext uri="{BB962C8B-B14F-4D97-AF65-F5344CB8AC3E}">
        <p14:creationId xmlns:p14="http://schemas.microsoft.com/office/powerpoint/2010/main" val="15182891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F3C1-A56E-4489-8EF2-60A64D066C66}"/>
              </a:ext>
            </a:extLst>
          </p:cNvPr>
          <p:cNvSpPr>
            <a:spLocks noGrp="1"/>
          </p:cNvSpPr>
          <p:nvPr>
            <p:ph type="title"/>
          </p:nvPr>
        </p:nvSpPr>
        <p:spPr>
          <a:xfrm>
            <a:off x="250797" y="1791"/>
            <a:ext cx="8470011" cy="933965"/>
          </a:xfrm>
        </p:spPr>
        <p:txBody>
          <a:bodyPr/>
          <a:lstStyle/>
          <a:p>
            <a:r>
              <a:rPr lang="en-US" dirty="0"/>
              <a:t>Practice Notes/Pearls</a:t>
            </a:r>
          </a:p>
        </p:txBody>
      </p:sp>
      <p:grpSp>
        <p:nvGrpSpPr>
          <p:cNvPr id="368" name="Group 367">
            <a:extLst>
              <a:ext uri="{FF2B5EF4-FFF2-40B4-BE49-F238E27FC236}">
                <a16:creationId xmlns:a16="http://schemas.microsoft.com/office/drawing/2014/main" id="{9F19024B-6936-4231-BAFB-2B0D17A2ABE7}"/>
              </a:ext>
            </a:extLst>
          </p:cNvPr>
          <p:cNvGrpSpPr/>
          <p:nvPr/>
        </p:nvGrpSpPr>
        <p:grpSpPr>
          <a:xfrm>
            <a:off x="2431381" y="1581793"/>
            <a:ext cx="1254033" cy="2433533"/>
            <a:chOff x="4767346" y="1376085"/>
            <a:chExt cx="1254033" cy="3208836"/>
          </a:xfrm>
        </p:grpSpPr>
        <p:cxnSp>
          <p:nvCxnSpPr>
            <p:cNvPr id="369" name="Straight Connector 368">
              <a:extLst>
                <a:ext uri="{FF2B5EF4-FFF2-40B4-BE49-F238E27FC236}">
                  <a16:creationId xmlns:a16="http://schemas.microsoft.com/office/drawing/2014/main" id="{F65C9031-F0C7-404B-A896-AAF5E2732FB4}"/>
                </a:ext>
              </a:extLst>
            </p:cNvPr>
            <p:cNvCxnSpPr>
              <a:cxnSpLocks/>
            </p:cNvCxnSpPr>
            <p:nvPr/>
          </p:nvCxnSpPr>
          <p:spPr>
            <a:xfrm>
              <a:off x="5498865" y="1376085"/>
              <a:ext cx="0" cy="3208836"/>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nvGrpSpPr>
            <p:cNvPr id="370" name="Group 369">
              <a:extLst>
                <a:ext uri="{FF2B5EF4-FFF2-40B4-BE49-F238E27FC236}">
                  <a16:creationId xmlns:a16="http://schemas.microsoft.com/office/drawing/2014/main" id="{1654C2F1-0C4D-4B59-ABA7-05B609305558}"/>
                </a:ext>
              </a:extLst>
            </p:cNvPr>
            <p:cNvGrpSpPr/>
            <p:nvPr/>
          </p:nvGrpSpPr>
          <p:grpSpPr>
            <a:xfrm>
              <a:off x="4767346" y="1379000"/>
              <a:ext cx="1254033" cy="3186586"/>
              <a:chOff x="4767346" y="1377301"/>
              <a:chExt cx="1254033" cy="3186586"/>
            </a:xfrm>
          </p:grpSpPr>
          <p:cxnSp>
            <p:nvCxnSpPr>
              <p:cNvPr id="371" name="Straight Connector 370">
                <a:extLst>
                  <a:ext uri="{FF2B5EF4-FFF2-40B4-BE49-F238E27FC236}">
                    <a16:creationId xmlns:a16="http://schemas.microsoft.com/office/drawing/2014/main" id="{7A3B8597-91B9-4FFF-85B8-01D61088A839}"/>
                  </a:ext>
                </a:extLst>
              </p:cNvPr>
              <p:cNvCxnSpPr/>
              <p:nvPr/>
            </p:nvCxnSpPr>
            <p:spPr>
              <a:xfrm>
                <a:off x="5498865" y="1377301"/>
                <a:ext cx="522514"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935C4C13-FC18-493E-9F09-6887A013BC72}"/>
                  </a:ext>
                </a:extLst>
              </p:cNvPr>
              <p:cNvCxnSpPr/>
              <p:nvPr/>
            </p:nvCxnSpPr>
            <p:spPr>
              <a:xfrm>
                <a:off x="5498865" y="2970594"/>
                <a:ext cx="522514"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03B05054-C50D-4F0B-A9D7-03360DB32C9F}"/>
                  </a:ext>
                </a:extLst>
              </p:cNvPr>
              <p:cNvCxnSpPr/>
              <p:nvPr/>
            </p:nvCxnSpPr>
            <p:spPr>
              <a:xfrm>
                <a:off x="4767346" y="2970800"/>
                <a:ext cx="731520" cy="0"/>
              </a:xfrm>
              <a:prstGeom prst="line">
                <a:avLst/>
              </a:prstGeom>
              <a:ln w="19050">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54ADE80-C650-46C4-B233-9DD5BE86B925}"/>
                  </a:ext>
                </a:extLst>
              </p:cNvPr>
              <p:cNvCxnSpPr/>
              <p:nvPr/>
            </p:nvCxnSpPr>
            <p:spPr>
              <a:xfrm>
                <a:off x="5498865" y="4563887"/>
                <a:ext cx="522514" cy="0"/>
              </a:xfrm>
              <a:prstGeom prst="line">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grpSp>
      </p:grpSp>
      <p:sp>
        <p:nvSpPr>
          <p:cNvPr id="377" name="Rectangle 376">
            <a:extLst>
              <a:ext uri="{FF2B5EF4-FFF2-40B4-BE49-F238E27FC236}">
                <a16:creationId xmlns:a16="http://schemas.microsoft.com/office/drawing/2014/main" id="{DC551002-4C1C-4E0F-BF87-690BBF891034}"/>
              </a:ext>
            </a:extLst>
          </p:cNvPr>
          <p:cNvSpPr/>
          <p:nvPr/>
        </p:nvSpPr>
        <p:spPr>
          <a:xfrm>
            <a:off x="4148742" y="1408474"/>
            <a:ext cx="4406936" cy="365760"/>
          </a:xfrm>
          <a:prstGeom prst="rect">
            <a:avLst/>
          </a:prstGeom>
        </p:spPr>
        <p:txBody>
          <a:bodyPr wrap="square" anchor="ctr" anchorCtr="0">
            <a:noAutofit/>
          </a:bodyPr>
          <a:lstStyle/>
          <a:p>
            <a:pPr lvl="0"/>
            <a:r>
              <a:rPr lang="en-US" dirty="0">
                <a:solidFill>
                  <a:schemeClr val="tx2"/>
                </a:solidFill>
              </a:rPr>
              <a:t>Insurances do pay for the treatment of obesity, not all yet, but…</a:t>
            </a:r>
          </a:p>
        </p:txBody>
      </p:sp>
      <p:sp>
        <p:nvSpPr>
          <p:cNvPr id="387" name="Rectangle 386">
            <a:extLst>
              <a:ext uri="{FF2B5EF4-FFF2-40B4-BE49-F238E27FC236}">
                <a16:creationId xmlns:a16="http://schemas.microsoft.com/office/drawing/2014/main" id="{104607F5-8D28-4AB1-BC73-7A7B700811D8}"/>
              </a:ext>
            </a:extLst>
          </p:cNvPr>
          <p:cNvSpPr/>
          <p:nvPr/>
        </p:nvSpPr>
        <p:spPr>
          <a:xfrm>
            <a:off x="4148742" y="3832447"/>
            <a:ext cx="4406936" cy="365760"/>
          </a:xfrm>
          <a:prstGeom prst="rect">
            <a:avLst/>
          </a:prstGeom>
        </p:spPr>
        <p:txBody>
          <a:bodyPr wrap="square" anchor="ctr" anchorCtr="0">
            <a:noAutofit/>
          </a:bodyPr>
          <a:lstStyle/>
          <a:p>
            <a:pPr lvl="0"/>
            <a:r>
              <a:rPr lang="en-US" dirty="0">
                <a:solidFill>
                  <a:schemeClr val="tx2"/>
                </a:solidFill>
              </a:rPr>
              <a:t>Work with your billers and coders to determine if preventative codes are available</a:t>
            </a:r>
          </a:p>
        </p:txBody>
      </p:sp>
      <p:sp>
        <p:nvSpPr>
          <p:cNvPr id="392" name="Rectangle 391">
            <a:extLst>
              <a:ext uri="{FF2B5EF4-FFF2-40B4-BE49-F238E27FC236}">
                <a16:creationId xmlns:a16="http://schemas.microsoft.com/office/drawing/2014/main" id="{09DA5F30-4554-4C51-B96C-5834F42F547C}"/>
              </a:ext>
            </a:extLst>
          </p:cNvPr>
          <p:cNvSpPr/>
          <p:nvPr/>
        </p:nvSpPr>
        <p:spPr>
          <a:xfrm>
            <a:off x="4148742" y="2620461"/>
            <a:ext cx="4406936" cy="365760"/>
          </a:xfrm>
          <a:prstGeom prst="rect">
            <a:avLst/>
          </a:prstGeom>
        </p:spPr>
        <p:txBody>
          <a:bodyPr wrap="square" anchor="ctr" anchorCtr="0">
            <a:noAutofit/>
          </a:bodyPr>
          <a:lstStyle/>
          <a:p>
            <a:pPr lvl="0"/>
            <a:r>
              <a:rPr lang="en-US" dirty="0">
                <a:solidFill>
                  <a:schemeClr val="tx2"/>
                </a:solidFill>
              </a:rPr>
              <a:t>Coding doesn’t have to be complicated and using known E&amp;M coding is perfectly fine</a:t>
            </a:r>
          </a:p>
        </p:txBody>
      </p:sp>
      <p:sp>
        <p:nvSpPr>
          <p:cNvPr id="397" name="Oval 396">
            <a:extLst>
              <a:ext uri="{FF2B5EF4-FFF2-40B4-BE49-F238E27FC236}">
                <a16:creationId xmlns:a16="http://schemas.microsoft.com/office/drawing/2014/main" id="{0076F341-CA6A-4EE5-B916-D1593A655429}"/>
              </a:ext>
            </a:extLst>
          </p:cNvPr>
          <p:cNvSpPr/>
          <p:nvPr/>
        </p:nvSpPr>
        <p:spPr>
          <a:xfrm>
            <a:off x="430973" y="1581794"/>
            <a:ext cx="2433534" cy="2433533"/>
          </a:xfrm>
          <a:prstGeom prst="ellipse">
            <a:avLst/>
          </a:prstGeom>
          <a:solidFill>
            <a:schemeClr val="bg1"/>
          </a:solidFill>
          <a:ln w="19050">
            <a:solidFill>
              <a:schemeClr val="accent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13" dirty="0">
              <a:solidFill>
                <a:srgbClr val="FF0000"/>
              </a:solidFill>
              <a:latin typeface="Arial" panose="020B0604020202020204" pitchFamily="34" charset="0"/>
              <a:cs typeface="Arial" panose="020B0604020202020204" pitchFamily="34" charset="0"/>
            </a:endParaRPr>
          </a:p>
        </p:txBody>
      </p:sp>
      <p:sp>
        <p:nvSpPr>
          <p:cNvPr id="426" name="TextBox 425">
            <a:extLst>
              <a:ext uri="{FF2B5EF4-FFF2-40B4-BE49-F238E27FC236}">
                <a16:creationId xmlns:a16="http://schemas.microsoft.com/office/drawing/2014/main" id="{93F5A878-65EC-4523-B008-5500BF90905A}"/>
              </a:ext>
            </a:extLst>
          </p:cNvPr>
          <p:cNvSpPr txBox="1"/>
          <p:nvPr/>
        </p:nvSpPr>
        <p:spPr>
          <a:xfrm>
            <a:off x="3752626" y="1418832"/>
            <a:ext cx="363394" cy="359748"/>
          </a:xfrm>
          <a:prstGeom prst="rect">
            <a:avLst/>
          </a:prstGeom>
          <a:solidFill>
            <a:schemeClr val="accent2"/>
          </a:solidFill>
        </p:spPr>
        <p:txBody>
          <a:bodyPr wrap="none" rtlCol="0" anchor="ctr" anchorCtr="0">
            <a:noAutofit/>
          </a:bodyPr>
          <a:lstStyle/>
          <a:p>
            <a:pPr algn="ctr"/>
            <a:r>
              <a:rPr lang="en-US" sz="1400" b="1" dirty="0">
                <a:solidFill>
                  <a:schemeClr val="bg1"/>
                </a:solidFill>
                <a:cs typeface="Arial" panose="020B0604020202020204" pitchFamily="34" charset="0"/>
              </a:rPr>
              <a:t>01</a:t>
            </a:r>
          </a:p>
        </p:txBody>
      </p:sp>
      <p:sp>
        <p:nvSpPr>
          <p:cNvPr id="428" name="TextBox 427">
            <a:extLst>
              <a:ext uri="{FF2B5EF4-FFF2-40B4-BE49-F238E27FC236}">
                <a16:creationId xmlns:a16="http://schemas.microsoft.com/office/drawing/2014/main" id="{5AA26596-F738-4ADB-BE7F-3ECC7F78838B}"/>
              </a:ext>
            </a:extLst>
          </p:cNvPr>
          <p:cNvSpPr txBox="1"/>
          <p:nvPr/>
        </p:nvSpPr>
        <p:spPr>
          <a:xfrm>
            <a:off x="3751406" y="3835461"/>
            <a:ext cx="363394" cy="359748"/>
          </a:xfrm>
          <a:prstGeom prst="rect">
            <a:avLst/>
          </a:prstGeom>
          <a:solidFill>
            <a:schemeClr val="accent2"/>
          </a:solidFill>
        </p:spPr>
        <p:txBody>
          <a:bodyPr wrap="none" rtlCol="0" anchor="ctr" anchorCtr="0">
            <a:noAutofit/>
          </a:bodyPr>
          <a:lstStyle/>
          <a:p>
            <a:pPr algn="ctr"/>
            <a:r>
              <a:rPr lang="en-US" sz="1400" b="1" dirty="0">
                <a:solidFill>
                  <a:schemeClr val="bg1"/>
                </a:solidFill>
                <a:cs typeface="Arial" panose="020B0604020202020204" pitchFamily="34" charset="0"/>
              </a:rPr>
              <a:t>03</a:t>
            </a:r>
          </a:p>
        </p:txBody>
      </p:sp>
      <p:sp>
        <p:nvSpPr>
          <p:cNvPr id="429" name="TextBox 428">
            <a:extLst>
              <a:ext uri="{FF2B5EF4-FFF2-40B4-BE49-F238E27FC236}">
                <a16:creationId xmlns:a16="http://schemas.microsoft.com/office/drawing/2014/main" id="{B356D5F3-0FC7-4D87-BF6F-F7802C2646A3}"/>
              </a:ext>
            </a:extLst>
          </p:cNvPr>
          <p:cNvSpPr txBox="1"/>
          <p:nvPr/>
        </p:nvSpPr>
        <p:spPr>
          <a:xfrm>
            <a:off x="3751407" y="2627147"/>
            <a:ext cx="363394" cy="359748"/>
          </a:xfrm>
          <a:prstGeom prst="rect">
            <a:avLst/>
          </a:prstGeom>
          <a:solidFill>
            <a:schemeClr val="accent2"/>
          </a:solidFill>
        </p:spPr>
        <p:txBody>
          <a:bodyPr wrap="none" rtlCol="0" anchor="ctr" anchorCtr="0">
            <a:noAutofit/>
          </a:bodyPr>
          <a:lstStyle/>
          <a:p>
            <a:pPr algn="ctr"/>
            <a:r>
              <a:rPr lang="en-US" sz="1400" b="1" dirty="0">
                <a:solidFill>
                  <a:schemeClr val="bg1"/>
                </a:solidFill>
                <a:cs typeface="Arial" panose="020B0604020202020204" pitchFamily="34" charset="0"/>
              </a:rPr>
              <a:t>02</a:t>
            </a:r>
          </a:p>
        </p:txBody>
      </p:sp>
      <p:grpSp>
        <p:nvGrpSpPr>
          <p:cNvPr id="432" name="Group 431">
            <a:extLst>
              <a:ext uri="{FF2B5EF4-FFF2-40B4-BE49-F238E27FC236}">
                <a16:creationId xmlns:a16="http://schemas.microsoft.com/office/drawing/2014/main" id="{F498C7D8-851F-4D8F-916F-FC5F3267C139}"/>
              </a:ext>
            </a:extLst>
          </p:cNvPr>
          <p:cNvGrpSpPr/>
          <p:nvPr/>
        </p:nvGrpSpPr>
        <p:grpSpPr>
          <a:xfrm>
            <a:off x="940685" y="2062225"/>
            <a:ext cx="1552064" cy="1552676"/>
            <a:chOff x="13287375" y="3695700"/>
            <a:chExt cx="454026" cy="454026"/>
          </a:xfrm>
          <a:solidFill>
            <a:schemeClr val="accent2"/>
          </a:solidFill>
        </p:grpSpPr>
        <p:sp>
          <p:nvSpPr>
            <p:cNvPr id="6" name="Freeform 5">
              <a:extLst>
                <a:ext uri="{FF2B5EF4-FFF2-40B4-BE49-F238E27FC236}">
                  <a16:creationId xmlns:a16="http://schemas.microsoft.com/office/drawing/2014/main" id="{0AF78E14-ADC1-4A9E-B2F8-D0D2BC9739AC}"/>
                </a:ext>
              </a:extLst>
            </p:cNvPr>
            <p:cNvSpPr>
              <a:spLocks/>
            </p:cNvSpPr>
            <p:nvPr/>
          </p:nvSpPr>
          <p:spPr bwMode="auto">
            <a:xfrm>
              <a:off x="13287375" y="3973513"/>
              <a:ext cx="454025" cy="176213"/>
            </a:xfrm>
            <a:custGeom>
              <a:avLst/>
              <a:gdLst>
                <a:gd name="T0" fmla="*/ 3 w 80"/>
                <a:gd name="T1" fmla="*/ 31 h 31"/>
                <a:gd name="T2" fmla="*/ 0 w 80"/>
                <a:gd name="T3" fmla="*/ 31 h 31"/>
                <a:gd name="T4" fmla="*/ 0 w 80"/>
                <a:gd name="T5" fmla="*/ 29 h 31"/>
                <a:gd name="T6" fmla="*/ 1 w 80"/>
                <a:gd name="T7" fmla="*/ 28 h 31"/>
                <a:gd name="T8" fmla="*/ 18 w 80"/>
                <a:gd name="T9" fmla="*/ 24 h 31"/>
                <a:gd name="T10" fmla="*/ 18 w 80"/>
                <a:gd name="T11" fmla="*/ 15 h 31"/>
                <a:gd name="T12" fmla="*/ 19 w 80"/>
                <a:gd name="T13" fmla="*/ 13 h 31"/>
                <a:gd name="T14" fmla="*/ 40 w 80"/>
                <a:gd name="T15" fmla="*/ 13 h 31"/>
                <a:gd name="T16" fmla="*/ 51 w 80"/>
                <a:gd name="T17" fmla="*/ 0 h 31"/>
                <a:gd name="T18" fmla="*/ 52 w 80"/>
                <a:gd name="T19" fmla="*/ 0 h 31"/>
                <a:gd name="T20" fmla="*/ 80 w 80"/>
                <a:gd name="T21" fmla="*/ 0 h 31"/>
                <a:gd name="T22" fmla="*/ 80 w 80"/>
                <a:gd name="T23" fmla="*/ 3 h 31"/>
                <a:gd name="T24" fmla="*/ 53 w 80"/>
                <a:gd name="T25" fmla="*/ 3 h 31"/>
                <a:gd name="T26" fmla="*/ 41 w 80"/>
                <a:gd name="T27" fmla="*/ 16 h 31"/>
                <a:gd name="T28" fmla="*/ 40 w 80"/>
                <a:gd name="T29" fmla="*/ 16 h 31"/>
                <a:gd name="T30" fmla="*/ 20 w 80"/>
                <a:gd name="T31" fmla="*/ 16 h 31"/>
                <a:gd name="T32" fmla="*/ 20 w 80"/>
                <a:gd name="T33" fmla="*/ 25 h 31"/>
                <a:gd name="T34" fmla="*/ 19 w 80"/>
                <a:gd name="T35" fmla="*/ 27 h 31"/>
                <a:gd name="T36" fmla="*/ 3 w 80"/>
                <a:gd name="T37" fmla="*/ 30 h 31"/>
                <a:gd name="T38" fmla="*/ 3 w 80"/>
                <a:gd name="T3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31">
                  <a:moveTo>
                    <a:pt x="3" y="31"/>
                  </a:moveTo>
                  <a:cubicBezTo>
                    <a:pt x="0" y="31"/>
                    <a:pt x="0" y="31"/>
                    <a:pt x="0" y="31"/>
                  </a:cubicBezTo>
                  <a:cubicBezTo>
                    <a:pt x="0" y="29"/>
                    <a:pt x="0" y="29"/>
                    <a:pt x="0" y="29"/>
                  </a:cubicBezTo>
                  <a:cubicBezTo>
                    <a:pt x="0" y="29"/>
                    <a:pt x="1" y="28"/>
                    <a:pt x="1" y="28"/>
                  </a:cubicBezTo>
                  <a:cubicBezTo>
                    <a:pt x="18" y="24"/>
                    <a:pt x="18" y="24"/>
                    <a:pt x="18" y="24"/>
                  </a:cubicBezTo>
                  <a:cubicBezTo>
                    <a:pt x="18" y="15"/>
                    <a:pt x="18" y="15"/>
                    <a:pt x="18" y="15"/>
                  </a:cubicBezTo>
                  <a:cubicBezTo>
                    <a:pt x="18" y="14"/>
                    <a:pt x="18" y="13"/>
                    <a:pt x="19" y="13"/>
                  </a:cubicBezTo>
                  <a:cubicBezTo>
                    <a:pt x="40" y="13"/>
                    <a:pt x="40" y="13"/>
                    <a:pt x="40" y="13"/>
                  </a:cubicBezTo>
                  <a:cubicBezTo>
                    <a:pt x="51" y="0"/>
                    <a:pt x="51" y="0"/>
                    <a:pt x="51" y="0"/>
                  </a:cubicBezTo>
                  <a:cubicBezTo>
                    <a:pt x="52" y="0"/>
                    <a:pt x="52" y="0"/>
                    <a:pt x="52" y="0"/>
                  </a:cubicBezTo>
                  <a:cubicBezTo>
                    <a:pt x="80" y="0"/>
                    <a:pt x="80" y="0"/>
                    <a:pt x="80" y="0"/>
                  </a:cubicBezTo>
                  <a:cubicBezTo>
                    <a:pt x="80" y="3"/>
                    <a:pt x="80" y="3"/>
                    <a:pt x="80" y="3"/>
                  </a:cubicBezTo>
                  <a:cubicBezTo>
                    <a:pt x="53" y="3"/>
                    <a:pt x="53" y="3"/>
                    <a:pt x="53" y="3"/>
                  </a:cubicBezTo>
                  <a:cubicBezTo>
                    <a:pt x="41" y="16"/>
                    <a:pt x="41" y="16"/>
                    <a:pt x="41" y="16"/>
                  </a:cubicBezTo>
                  <a:cubicBezTo>
                    <a:pt x="41" y="16"/>
                    <a:pt x="41" y="16"/>
                    <a:pt x="40" y="16"/>
                  </a:cubicBezTo>
                  <a:cubicBezTo>
                    <a:pt x="20" y="16"/>
                    <a:pt x="20" y="16"/>
                    <a:pt x="20" y="16"/>
                  </a:cubicBezTo>
                  <a:cubicBezTo>
                    <a:pt x="20" y="25"/>
                    <a:pt x="20" y="25"/>
                    <a:pt x="20" y="25"/>
                  </a:cubicBezTo>
                  <a:cubicBezTo>
                    <a:pt x="20" y="26"/>
                    <a:pt x="20" y="26"/>
                    <a:pt x="19" y="27"/>
                  </a:cubicBezTo>
                  <a:cubicBezTo>
                    <a:pt x="3" y="30"/>
                    <a:pt x="3" y="30"/>
                    <a:pt x="3" y="30"/>
                  </a:cubicBezTo>
                  <a:lnTo>
                    <a:pt x="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a:extLst>
                <a:ext uri="{FF2B5EF4-FFF2-40B4-BE49-F238E27FC236}">
                  <a16:creationId xmlns:a16="http://schemas.microsoft.com/office/drawing/2014/main" id="{C11C7588-285C-4142-AE77-1F7AEDDF7595}"/>
                </a:ext>
              </a:extLst>
            </p:cNvPr>
            <p:cNvSpPr>
              <a:spLocks noEditPoints="1"/>
            </p:cNvSpPr>
            <p:nvPr/>
          </p:nvSpPr>
          <p:spPr bwMode="auto">
            <a:xfrm>
              <a:off x="13287375" y="3695700"/>
              <a:ext cx="158750" cy="68263"/>
            </a:xfrm>
            <a:custGeom>
              <a:avLst/>
              <a:gdLst>
                <a:gd name="T0" fmla="*/ 27 w 28"/>
                <a:gd name="T1" fmla="*/ 12 h 12"/>
                <a:gd name="T2" fmla="*/ 2 w 28"/>
                <a:gd name="T3" fmla="*/ 12 h 12"/>
                <a:gd name="T4" fmla="*/ 0 w 28"/>
                <a:gd name="T5" fmla="*/ 10 h 12"/>
                <a:gd name="T6" fmla="*/ 11 w 28"/>
                <a:gd name="T7" fmla="*/ 0 h 12"/>
                <a:gd name="T8" fmla="*/ 18 w 28"/>
                <a:gd name="T9" fmla="*/ 3 h 12"/>
                <a:gd name="T10" fmla="*/ 20 w 28"/>
                <a:gd name="T11" fmla="*/ 2 h 12"/>
                <a:gd name="T12" fmla="*/ 28 w 28"/>
                <a:gd name="T13" fmla="*/ 10 h 12"/>
                <a:gd name="T14" fmla="*/ 27 w 28"/>
                <a:gd name="T15" fmla="*/ 12 h 12"/>
                <a:gd name="T16" fmla="*/ 3 w 28"/>
                <a:gd name="T17" fmla="*/ 9 h 12"/>
                <a:gd name="T18" fmla="*/ 25 w 28"/>
                <a:gd name="T19" fmla="*/ 9 h 12"/>
                <a:gd name="T20" fmla="*/ 18 w 28"/>
                <a:gd name="T21" fmla="*/ 5 h 12"/>
                <a:gd name="T22" fmla="*/ 17 w 28"/>
                <a:gd name="T23" fmla="*/ 5 h 12"/>
                <a:gd name="T24" fmla="*/ 11 w 28"/>
                <a:gd name="T25" fmla="*/ 2 h 12"/>
                <a:gd name="T26" fmla="*/ 3 w 28"/>
                <a:gd name="T2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12">
                  <a:moveTo>
                    <a:pt x="27" y="12"/>
                  </a:moveTo>
                  <a:cubicBezTo>
                    <a:pt x="2" y="12"/>
                    <a:pt x="2" y="12"/>
                    <a:pt x="2" y="12"/>
                  </a:cubicBezTo>
                  <a:cubicBezTo>
                    <a:pt x="1" y="12"/>
                    <a:pt x="0" y="11"/>
                    <a:pt x="0" y="10"/>
                  </a:cubicBezTo>
                  <a:cubicBezTo>
                    <a:pt x="0" y="4"/>
                    <a:pt x="5" y="0"/>
                    <a:pt x="11" y="0"/>
                  </a:cubicBezTo>
                  <a:cubicBezTo>
                    <a:pt x="14" y="0"/>
                    <a:pt x="16" y="1"/>
                    <a:pt x="18" y="3"/>
                  </a:cubicBezTo>
                  <a:cubicBezTo>
                    <a:pt x="19" y="2"/>
                    <a:pt x="20" y="2"/>
                    <a:pt x="20" y="2"/>
                  </a:cubicBezTo>
                  <a:cubicBezTo>
                    <a:pt x="25" y="2"/>
                    <a:pt x="28" y="6"/>
                    <a:pt x="28" y="10"/>
                  </a:cubicBezTo>
                  <a:cubicBezTo>
                    <a:pt x="28" y="11"/>
                    <a:pt x="28" y="12"/>
                    <a:pt x="27" y="12"/>
                  </a:cubicBezTo>
                  <a:close/>
                  <a:moveTo>
                    <a:pt x="3" y="9"/>
                  </a:moveTo>
                  <a:cubicBezTo>
                    <a:pt x="25" y="9"/>
                    <a:pt x="25" y="9"/>
                    <a:pt x="25" y="9"/>
                  </a:cubicBezTo>
                  <a:cubicBezTo>
                    <a:pt x="25" y="6"/>
                    <a:pt x="22" y="4"/>
                    <a:pt x="18" y="5"/>
                  </a:cubicBezTo>
                  <a:cubicBezTo>
                    <a:pt x="18" y="6"/>
                    <a:pt x="17" y="5"/>
                    <a:pt x="17" y="5"/>
                  </a:cubicBezTo>
                  <a:cubicBezTo>
                    <a:pt x="15" y="3"/>
                    <a:pt x="13" y="2"/>
                    <a:pt x="11" y="2"/>
                  </a:cubicBezTo>
                  <a:cubicBezTo>
                    <a:pt x="7" y="2"/>
                    <a:pt x="4"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a:extLst>
                <a:ext uri="{FF2B5EF4-FFF2-40B4-BE49-F238E27FC236}">
                  <a16:creationId xmlns:a16="http://schemas.microsoft.com/office/drawing/2014/main" id="{D07188D3-B761-4573-806B-9337A18F99A2}"/>
                </a:ext>
              </a:extLst>
            </p:cNvPr>
            <p:cNvSpPr>
              <a:spLocks noChangeArrowheads="1"/>
            </p:cNvSpPr>
            <p:nvPr/>
          </p:nvSpPr>
          <p:spPr bwMode="auto">
            <a:xfrm>
              <a:off x="13401675" y="3775075"/>
              <a:ext cx="158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a:extLst>
                <a:ext uri="{FF2B5EF4-FFF2-40B4-BE49-F238E27FC236}">
                  <a16:creationId xmlns:a16="http://schemas.microsoft.com/office/drawing/2014/main" id="{1E1BFA9D-3091-49FC-9B2D-494E711C7F7C}"/>
                </a:ext>
              </a:extLst>
            </p:cNvPr>
            <p:cNvSpPr>
              <a:spLocks noChangeArrowheads="1"/>
            </p:cNvSpPr>
            <p:nvPr/>
          </p:nvSpPr>
          <p:spPr bwMode="auto">
            <a:xfrm>
              <a:off x="13435013" y="3775075"/>
              <a:ext cx="1111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FDF0A3B-BDA8-4122-BB3C-5A4BDE94940A}"/>
                </a:ext>
              </a:extLst>
            </p:cNvPr>
            <p:cNvSpPr>
              <a:spLocks noChangeArrowheads="1"/>
            </p:cNvSpPr>
            <p:nvPr/>
          </p:nvSpPr>
          <p:spPr bwMode="auto">
            <a:xfrm>
              <a:off x="13463588" y="3775075"/>
              <a:ext cx="174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a:extLst>
                <a:ext uri="{FF2B5EF4-FFF2-40B4-BE49-F238E27FC236}">
                  <a16:creationId xmlns:a16="http://schemas.microsoft.com/office/drawing/2014/main" id="{E31BB12F-417F-488B-AE83-EA061B53CB4B}"/>
                </a:ext>
              </a:extLst>
            </p:cNvPr>
            <p:cNvSpPr>
              <a:spLocks noEditPoints="1"/>
            </p:cNvSpPr>
            <p:nvPr/>
          </p:nvSpPr>
          <p:spPr bwMode="auto">
            <a:xfrm>
              <a:off x="13531850" y="3748088"/>
              <a:ext cx="90488" cy="90488"/>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3 h 16"/>
                <a:gd name="T12" fmla="*/ 3 w 16"/>
                <a:gd name="T13" fmla="*/ 8 h 16"/>
                <a:gd name="T14" fmla="*/ 8 w 16"/>
                <a:gd name="T15" fmla="*/ 13 h 16"/>
                <a:gd name="T16" fmla="*/ 13 w 16"/>
                <a:gd name="T17" fmla="*/ 8 h 16"/>
                <a:gd name="T18" fmla="*/ 8 w 16"/>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3"/>
                  </a:moveTo>
                  <a:cubicBezTo>
                    <a:pt x="5" y="3"/>
                    <a:pt x="3" y="5"/>
                    <a:pt x="3" y="8"/>
                  </a:cubicBezTo>
                  <a:cubicBezTo>
                    <a:pt x="3" y="11"/>
                    <a:pt x="5" y="13"/>
                    <a:pt x="8" y="13"/>
                  </a:cubicBezTo>
                  <a:cubicBezTo>
                    <a:pt x="11" y="13"/>
                    <a:pt x="13" y="11"/>
                    <a:pt x="13" y="8"/>
                  </a:cubicBezTo>
                  <a:cubicBezTo>
                    <a:pt x="13" y="5"/>
                    <a:pt x="11"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a:extLst>
                <a:ext uri="{FF2B5EF4-FFF2-40B4-BE49-F238E27FC236}">
                  <a16:creationId xmlns:a16="http://schemas.microsoft.com/office/drawing/2014/main" id="{AC061E8D-2E9F-4676-B07E-A073B8CE773C}"/>
                </a:ext>
              </a:extLst>
            </p:cNvPr>
            <p:cNvSpPr>
              <a:spLocks noEditPoints="1"/>
            </p:cNvSpPr>
            <p:nvPr/>
          </p:nvSpPr>
          <p:spPr bwMode="auto">
            <a:xfrm>
              <a:off x="13520738" y="3821113"/>
              <a:ext cx="163513" cy="169863"/>
            </a:xfrm>
            <a:custGeom>
              <a:avLst/>
              <a:gdLst>
                <a:gd name="T0" fmla="*/ 21 w 29"/>
                <a:gd name="T1" fmla="*/ 30 h 30"/>
                <a:gd name="T2" fmla="*/ 14 w 29"/>
                <a:gd name="T3" fmla="*/ 30 h 30"/>
                <a:gd name="T4" fmla="*/ 13 w 29"/>
                <a:gd name="T5" fmla="*/ 28 h 30"/>
                <a:gd name="T6" fmla="*/ 13 w 29"/>
                <a:gd name="T7" fmla="*/ 22 h 30"/>
                <a:gd name="T8" fmla="*/ 6 w 29"/>
                <a:gd name="T9" fmla="*/ 21 h 30"/>
                <a:gd name="T10" fmla="*/ 1 w 29"/>
                <a:gd name="T11" fmla="*/ 18 h 30"/>
                <a:gd name="T12" fmla="*/ 1 w 29"/>
                <a:gd name="T13" fmla="*/ 12 h 30"/>
                <a:gd name="T14" fmla="*/ 5 w 29"/>
                <a:gd name="T15" fmla="*/ 1 h 30"/>
                <a:gd name="T16" fmla="*/ 6 w 29"/>
                <a:gd name="T17" fmla="*/ 0 h 30"/>
                <a:gd name="T18" fmla="*/ 27 w 29"/>
                <a:gd name="T19" fmla="*/ 0 h 30"/>
                <a:gd name="T20" fmla="*/ 29 w 29"/>
                <a:gd name="T21" fmla="*/ 2 h 30"/>
                <a:gd name="T22" fmla="*/ 29 w 29"/>
                <a:gd name="T23" fmla="*/ 7 h 30"/>
                <a:gd name="T24" fmla="*/ 27 w 29"/>
                <a:gd name="T25" fmla="*/ 8 h 30"/>
                <a:gd name="T26" fmla="*/ 15 w 29"/>
                <a:gd name="T27" fmla="*/ 8 h 30"/>
                <a:gd name="T28" fmla="*/ 14 w 29"/>
                <a:gd name="T29" fmla="*/ 13 h 30"/>
                <a:gd name="T30" fmla="*/ 19 w 29"/>
                <a:gd name="T31" fmla="*/ 13 h 30"/>
                <a:gd name="T32" fmla="*/ 22 w 29"/>
                <a:gd name="T33" fmla="*/ 17 h 30"/>
                <a:gd name="T34" fmla="*/ 22 w 29"/>
                <a:gd name="T35" fmla="*/ 28 h 30"/>
                <a:gd name="T36" fmla="*/ 21 w 29"/>
                <a:gd name="T37" fmla="*/ 30 h 30"/>
                <a:gd name="T38" fmla="*/ 15 w 29"/>
                <a:gd name="T39" fmla="*/ 27 h 30"/>
                <a:gd name="T40" fmla="*/ 19 w 29"/>
                <a:gd name="T41" fmla="*/ 27 h 30"/>
                <a:gd name="T42" fmla="*/ 19 w 29"/>
                <a:gd name="T43" fmla="*/ 17 h 30"/>
                <a:gd name="T44" fmla="*/ 18 w 29"/>
                <a:gd name="T45" fmla="*/ 16 h 30"/>
                <a:gd name="T46" fmla="*/ 12 w 29"/>
                <a:gd name="T47" fmla="*/ 15 h 30"/>
                <a:gd name="T48" fmla="*/ 12 w 29"/>
                <a:gd name="T49" fmla="*/ 14 h 30"/>
                <a:gd name="T50" fmla="*/ 11 w 29"/>
                <a:gd name="T51" fmla="*/ 13 h 30"/>
                <a:gd name="T52" fmla="*/ 13 w 29"/>
                <a:gd name="T53" fmla="*/ 7 h 30"/>
                <a:gd name="T54" fmla="*/ 14 w 29"/>
                <a:gd name="T55" fmla="*/ 6 h 30"/>
                <a:gd name="T56" fmla="*/ 26 w 29"/>
                <a:gd name="T57" fmla="*/ 6 h 30"/>
                <a:gd name="T58" fmla="*/ 26 w 29"/>
                <a:gd name="T59" fmla="*/ 3 h 30"/>
                <a:gd name="T60" fmla="*/ 7 w 29"/>
                <a:gd name="T61" fmla="*/ 3 h 30"/>
                <a:gd name="T62" fmla="*/ 3 w 29"/>
                <a:gd name="T63" fmla="*/ 13 h 30"/>
                <a:gd name="T64" fmla="*/ 3 w 29"/>
                <a:gd name="T65" fmla="*/ 16 h 30"/>
                <a:gd name="T66" fmla="*/ 6 w 29"/>
                <a:gd name="T67" fmla="*/ 18 h 30"/>
                <a:gd name="T68" fmla="*/ 14 w 29"/>
                <a:gd name="T69" fmla="*/ 19 h 30"/>
                <a:gd name="T70" fmla="*/ 15 w 29"/>
                <a:gd name="T71" fmla="*/ 20 h 30"/>
                <a:gd name="T72" fmla="*/ 15 w 29"/>
                <a:gd name="T73"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0">
                  <a:moveTo>
                    <a:pt x="21" y="30"/>
                  </a:moveTo>
                  <a:cubicBezTo>
                    <a:pt x="14" y="30"/>
                    <a:pt x="14" y="30"/>
                    <a:pt x="14" y="30"/>
                  </a:cubicBezTo>
                  <a:cubicBezTo>
                    <a:pt x="13" y="30"/>
                    <a:pt x="13" y="29"/>
                    <a:pt x="13" y="28"/>
                  </a:cubicBezTo>
                  <a:cubicBezTo>
                    <a:pt x="13" y="22"/>
                    <a:pt x="13" y="22"/>
                    <a:pt x="13" y="22"/>
                  </a:cubicBezTo>
                  <a:cubicBezTo>
                    <a:pt x="6" y="21"/>
                    <a:pt x="6" y="21"/>
                    <a:pt x="6" y="21"/>
                  </a:cubicBezTo>
                  <a:cubicBezTo>
                    <a:pt x="4" y="21"/>
                    <a:pt x="2" y="20"/>
                    <a:pt x="1" y="18"/>
                  </a:cubicBezTo>
                  <a:cubicBezTo>
                    <a:pt x="0" y="16"/>
                    <a:pt x="0" y="14"/>
                    <a:pt x="1" y="12"/>
                  </a:cubicBezTo>
                  <a:cubicBezTo>
                    <a:pt x="5" y="1"/>
                    <a:pt x="5" y="1"/>
                    <a:pt x="5" y="1"/>
                  </a:cubicBezTo>
                  <a:cubicBezTo>
                    <a:pt x="5" y="1"/>
                    <a:pt x="5" y="0"/>
                    <a:pt x="6" y="0"/>
                  </a:cubicBezTo>
                  <a:cubicBezTo>
                    <a:pt x="27" y="0"/>
                    <a:pt x="27" y="0"/>
                    <a:pt x="27" y="0"/>
                  </a:cubicBezTo>
                  <a:cubicBezTo>
                    <a:pt x="28" y="0"/>
                    <a:pt x="29" y="1"/>
                    <a:pt x="29" y="2"/>
                  </a:cubicBezTo>
                  <a:cubicBezTo>
                    <a:pt x="29" y="7"/>
                    <a:pt x="29" y="7"/>
                    <a:pt x="29" y="7"/>
                  </a:cubicBezTo>
                  <a:cubicBezTo>
                    <a:pt x="29" y="8"/>
                    <a:pt x="28" y="8"/>
                    <a:pt x="27" y="8"/>
                  </a:cubicBezTo>
                  <a:cubicBezTo>
                    <a:pt x="15" y="8"/>
                    <a:pt x="15" y="8"/>
                    <a:pt x="15" y="8"/>
                  </a:cubicBezTo>
                  <a:cubicBezTo>
                    <a:pt x="14" y="13"/>
                    <a:pt x="14" y="13"/>
                    <a:pt x="14" y="13"/>
                  </a:cubicBezTo>
                  <a:cubicBezTo>
                    <a:pt x="19" y="13"/>
                    <a:pt x="19" y="13"/>
                    <a:pt x="19" y="13"/>
                  </a:cubicBezTo>
                  <a:cubicBezTo>
                    <a:pt x="21" y="14"/>
                    <a:pt x="22" y="15"/>
                    <a:pt x="22" y="17"/>
                  </a:cubicBezTo>
                  <a:cubicBezTo>
                    <a:pt x="22" y="28"/>
                    <a:pt x="22" y="28"/>
                    <a:pt x="22" y="28"/>
                  </a:cubicBezTo>
                  <a:cubicBezTo>
                    <a:pt x="22" y="29"/>
                    <a:pt x="21" y="30"/>
                    <a:pt x="21" y="30"/>
                  </a:cubicBezTo>
                  <a:close/>
                  <a:moveTo>
                    <a:pt x="15" y="27"/>
                  </a:moveTo>
                  <a:cubicBezTo>
                    <a:pt x="19" y="27"/>
                    <a:pt x="19" y="27"/>
                    <a:pt x="19" y="27"/>
                  </a:cubicBezTo>
                  <a:cubicBezTo>
                    <a:pt x="19" y="17"/>
                    <a:pt x="19" y="17"/>
                    <a:pt x="19" y="17"/>
                  </a:cubicBezTo>
                  <a:cubicBezTo>
                    <a:pt x="19" y="17"/>
                    <a:pt x="19" y="16"/>
                    <a:pt x="18" y="16"/>
                  </a:cubicBezTo>
                  <a:cubicBezTo>
                    <a:pt x="12" y="15"/>
                    <a:pt x="12" y="15"/>
                    <a:pt x="12" y="15"/>
                  </a:cubicBezTo>
                  <a:cubicBezTo>
                    <a:pt x="12" y="15"/>
                    <a:pt x="12" y="15"/>
                    <a:pt x="12" y="14"/>
                  </a:cubicBezTo>
                  <a:cubicBezTo>
                    <a:pt x="11" y="14"/>
                    <a:pt x="11" y="14"/>
                    <a:pt x="11" y="13"/>
                  </a:cubicBezTo>
                  <a:cubicBezTo>
                    <a:pt x="13" y="7"/>
                    <a:pt x="13" y="7"/>
                    <a:pt x="13" y="7"/>
                  </a:cubicBezTo>
                  <a:cubicBezTo>
                    <a:pt x="13" y="6"/>
                    <a:pt x="13" y="6"/>
                    <a:pt x="14" y="6"/>
                  </a:cubicBezTo>
                  <a:cubicBezTo>
                    <a:pt x="26" y="6"/>
                    <a:pt x="26" y="6"/>
                    <a:pt x="26" y="6"/>
                  </a:cubicBezTo>
                  <a:cubicBezTo>
                    <a:pt x="26" y="3"/>
                    <a:pt x="26" y="3"/>
                    <a:pt x="26" y="3"/>
                  </a:cubicBezTo>
                  <a:cubicBezTo>
                    <a:pt x="7" y="3"/>
                    <a:pt x="7" y="3"/>
                    <a:pt x="7" y="3"/>
                  </a:cubicBezTo>
                  <a:cubicBezTo>
                    <a:pt x="3" y="13"/>
                    <a:pt x="3" y="13"/>
                    <a:pt x="3" y="13"/>
                  </a:cubicBezTo>
                  <a:cubicBezTo>
                    <a:pt x="3" y="14"/>
                    <a:pt x="3" y="15"/>
                    <a:pt x="3" y="16"/>
                  </a:cubicBezTo>
                  <a:cubicBezTo>
                    <a:pt x="4" y="18"/>
                    <a:pt x="5" y="18"/>
                    <a:pt x="6" y="18"/>
                  </a:cubicBezTo>
                  <a:cubicBezTo>
                    <a:pt x="14" y="19"/>
                    <a:pt x="14" y="19"/>
                    <a:pt x="14" y="19"/>
                  </a:cubicBezTo>
                  <a:cubicBezTo>
                    <a:pt x="15" y="19"/>
                    <a:pt x="15" y="20"/>
                    <a:pt x="15" y="20"/>
                  </a:cubicBezTo>
                  <a:lnTo>
                    <a:pt x="1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E78473E2-C724-42D1-9DBD-A39E1181003B}"/>
                </a:ext>
              </a:extLst>
            </p:cNvPr>
            <p:cNvSpPr>
              <a:spLocks/>
            </p:cNvSpPr>
            <p:nvPr/>
          </p:nvSpPr>
          <p:spPr bwMode="auto">
            <a:xfrm>
              <a:off x="13481050" y="3922713"/>
              <a:ext cx="101600" cy="101600"/>
            </a:xfrm>
            <a:custGeom>
              <a:avLst/>
              <a:gdLst>
                <a:gd name="T0" fmla="*/ 5 w 18"/>
                <a:gd name="T1" fmla="*/ 18 h 18"/>
                <a:gd name="T2" fmla="*/ 4 w 18"/>
                <a:gd name="T3" fmla="*/ 18 h 18"/>
                <a:gd name="T4" fmla="*/ 0 w 18"/>
                <a:gd name="T5" fmla="*/ 14 h 18"/>
                <a:gd name="T6" fmla="*/ 0 w 18"/>
                <a:gd name="T7" fmla="*/ 12 h 18"/>
                <a:gd name="T8" fmla="*/ 5 w 18"/>
                <a:gd name="T9" fmla="*/ 7 h 18"/>
                <a:gd name="T10" fmla="*/ 9 w 18"/>
                <a:gd name="T11" fmla="*/ 0 h 18"/>
                <a:gd name="T12" fmla="*/ 11 w 18"/>
                <a:gd name="T13" fmla="*/ 2 h 18"/>
                <a:gd name="T14" fmla="*/ 7 w 18"/>
                <a:gd name="T15" fmla="*/ 8 h 18"/>
                <a:gd name="T16" fmla="*/ 7 w 18"/>
                <a:gd name="T17" fmla="*/ 9 h 18"/>
                <a:gd name="T18" fmla="*/ 3 w 18"/>
                <a:gd name="T19" fmla="*/ 13 h 18"/>
                <a:gd name="T20" fmla="*/ 5 w 18"/>
                <a:gd name="T21" fmla="*/ 15 h 18"/>
                <a:gd name="T22" fmla="*/ 11 w 18"/>
                <a:gd name="T23" fmla="*/ 9 h 18"/>
                <a:gd name="T24" fmla="*/ 16 w 18"/>
                <a:gd name="T25" fmla="*/ 2 h 18"/>
                <a:gd name="T26" fmla="*/ 18 w 18"/>
                <a:gd name="T27" fmla="*/ 3 h 18"/>
                <a:gd name="T28" fmla="*/ 13 w 18"/>
                <a:gd name="T29" fmla="*/ 11 h 18"/>
                <a:gd name="T30" fmla="*/ 13 w 18"/>
                <a:gd name="T31" fmla="*/ 11 h 18"/>
                <a:gd name="T32" fmla="*/ 6 w 18"/>
                <a:gd name="T33" fmla="*/ 18 h 18"/>
                <a:gd name="T34" fmla="*/ 5 w 18"/>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8">
                  <a:moveTo>
                    <a:pt x="5" y="18"/>
                  </a:moveTo>
                  <a:cubicBezTo>
                    <a:pt x="5" y="18"/>
                    <a:pt x="4" y="18"/>
                    <a:pt x="4" y="18"/>
                  </a:cubicBezTo>
                  <a:cubicBezTo>
                    <a:pt x="0" y="14"/>
                    <a:pt x="0" y="14"/>
                    <a:pt x="0" y="14"/>
                  </a:cubicBezTo>
                  <a:cubicBezTo>
                    <a:pt x="0" y="13"/>
                    <a:pt x="0" y="13"/>
                    <a:pt x="0" y="12"/>
                  </a:cubicBezTo>
                  <a:cubicBezTo>
                    <a:pt x="5" y="7"/>
                    <a:pt x="5" y="7"/>
                    <a:pt x="5" y="7"/>
                  </a:cubicBezTo>
                  <a:cubicBezTo>
                    <a:pt x="9" y="0"/>
                    <a:pt x="9" y="0"/>
                    <a:pt x="9" y="0"/>
                  </a:cubicBezTo>
                  <a:cubicBezTo>
                    <a:pt x="11" y="2"/>
                    <a:pt x="11" y="2"/>
                    <a:pt x="11" y="2"/>
                  </a:cubicBezTo>
                  <a:cubicBezTo>
                    <a:pt x="7" y="8"/>
                    <a:pt x="7" y="8"/>
                    <a:pt x="7" y="8"/>
                  </a:cubicBezTo>
                  <a:cubicBezTo>
                    <a:pt x="7" y="8"/>
                    <a:pt x="7" y="9"/>
                    <a:pt x="7" y="9"/>
                  </a:cubicBezTo>
                  <a:cubicBezTo>
                    <a:pt x="3" y="13"/>
                    <a:pt x="3" y="13"/>
                    <a:pt x="3" y="13"/>
                  </a:cubicBezTo>
                  <a:cubicBezTo>
                    <a:pt x="5" y="15"/>
                    <a:pt x="5" y="15"/>
                    <a:pt x="5" y="15"/>
                  </a:cubicBezTo>
                  <a:cubicBezTo>
                    <a:pt x="11" y="9"/>
                    <a:pt x="11" y="9"/>
                    <a:pt x="11" y="9"/>
                  </a:cubicBezTo>
                  <a:cubicBezTo>
                    <a:pt x="16" y="2"/>
                    <a:pt x="16" y="2"/>
                    <a:pt x="16" y="2"/>
                  </a:cubicBezTo>
                  <a:cubicBezTo>
                    <a:pt x="18" y="3"/>
                    <a:pt x="18" y="3"/>
                    <a:pt x="18" y="3"/>
                  </a:cubicBezTo>
                  <a:cubicBezTo>
                    <a:pt x="13" y="11"/>
                    <a:pt x="13" y="11"/>
                    <a:pt x="13" y="11"/>
                  </a:cubicBezTo>
                  <a:cubicBezTo>
                    <a:pt x="13" y="11"/>
                    <a:pt x="13" y="11"/>
                    <a:pt x="13" y="11"/>
                  </a:cubicBezTo>
                  <a:cubicBezTo>
                    <a:pt x="6" y="18"/>
                    <a:pt x="6" y="18"/>
                    <a:pt x="6" y="18"/>
                  </a:cubicBezTo>
                  <a:cubicBezTo>
                    <a:pt x="6" y="18"/>
                    <a:pt x="5" y="18"/>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3">
              <a:extLst>
                <a:ext uri="{FF2B5EF4-FFF2-40B4-BE49-F238E27FC236}">
                  <a16:creationId xmlns:a16="http://schemas.microsoft.com/office/drawing/2014/main" id="{EE219B4E-687D-463C-A752-FCE790BC6389}"/>
                </a:ext>
              </a:extLst>
            </p:cNvPr>
            <p:cNvSpPr>
              <a:spLocks noChangeArrowheads="1"/>
            </p:cNvSpPr>
            <p:nvPr/>
          </p:nvSpPr>
          <p:spPr bwMode="auto">
            <a:xfrm>
              <a:off x="13666788" y="3702050"/>
              <a:ext cx="17463" cy="209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a:extLst>
                <a:ext uri="{FF2B5EF4-FFF2-40B4-BE49-F238E27FC236}">
                  <a16:creationId xmlns:a16="http://schemas.microsoft.com/office/drawing/2014/main" id="{DA92567F-7576-4445-80DD-E6D1A6848748}"/>
                </a:ext>
              </a:extLst>
            </p:cNvPr>
            <p:cNvSpPr>
              <a:spLocks noEditPoints="1"/>
            </p:cNvSpPr>
            <p:nvPr/>
          </p:nvSpPr>
          <p:spPr bwMode="auto">
            <a:xfrm>
              <a:off x="13666788" y="3695700"/>
              <a:ext cx="74613" cy="74613"/>
            </a:xfrm>
            <a:custGeom>
              <a:avLst/>
              <a:gdLst>
                <a:gd name="T0" fmla="*/ 1 w 13"/>
                <a:gd name="T1" fmla="*/ 13 h 13"/>
                <a:gd name="T2" fmla="*/ 1 w 13"/>
                <a:gd name="T3" fmla="*/ 13 h 13"/>
                <a:gd name="T4" fmla="*/ 0 w 13"/>
                <a:gd name="T5" fmla="*/ 12 h 13"/>
                <a:gd name="T6" fmla="*/ 0 w 13"/>
                <a:gd name="T7" fmla="*/ 1 h 13"/>
                <a:gd name="T8" fmla="*/ 1 w 13"/>
                <a:gd name="T9" fmla="*/ 0 h 13"/>
                <a:gd name="T10" fmla="*/ 2 w 13"/>
                <a:gd name="T11" fmla="*/ 0 h 13"/>
                <a:gd name="T12" fmla="*/ 13 w 13"/>
                <a:gd name="T13" fmla="*/ 5 h 13"/>
                <a:gd name="T14" fmla="*/ 13 w 13"/>
                <a:gd name="T15" fmla="*/ 6 h 13"/>
                <a:gd name="T16" fmla="*/ 13 w 13"/>
                <a:gd name="T17" fmla="*/ 8 h 13"/>
                <a:gd name="T18" fmla="*/ 2 w 13"/>
                <a:gd name="T19" fmla="*/ 13 h 13"/>
                <a:gd name="T20" fmla="*/ 1 w 13"/>
                <a:gd name="T21" fmla="*/ 13 h 13"/>
                <a:gd name="T22" fmla="*/ 3 w 13"/>
                <a:gd name="T23" fmla="*/ 3 h 13"/>
                <a:gd name="T24" fmla="*/ 3 w 13"/>
                <a:gd name="T25" fmla="*/ 10 h 13"/>
                <a:gd name="T26" fmla="*/ 9 w 13"/>
                <a:gd name="T27" fmla="*/ 6 h 13"/>
                <a:gd name="T28" fmla="*/ 3 w 13"/>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3">
                  <a:moveTo>
                    <a:pt x="1" y="13"/>
                  </a:moveTo>
                  <a:cubicBezTo>
                    <a:pt x="1" y="13"/>
                    <a:pt x="1" y="13"/>
                    <a:pt x="1" y="13"/>
                  </a:cubicBezTo>
                  <a:cubicBezTo>
                    <a:pt x="0" y="13"/>
                    <a:pt x="0" y="12"/>
                    <a:pt x="0" y="12"/>
                  </a:cubicBezTo>
                  <a:cubicBezTo>
                    <a:pt x="0" y="1"/>
                    <a:pt x="0" y="1"/>
                    <a:pt x="0" y="1"/>
                  </a:cubicBezTo>
                  <a:cubicBezTo>
                    <a:pt x="0" y="1"/>
                    <a:pt x="0" y="0"/>
                    <a:pt x="1" y="0"/>
                  </a:cubicBezTo>
                  <a:cubicBezTo>
                    <a:pt x="1" y="0"/>
                    <a:pt x="2" y="0"/>
                    <a:pt x="2" y="0"/>
                  </a:cubicBezTo>
                  <a:cubicBezTo>
                    <a:pt x="13" y="5"/>
                    <a:pt x="13" y="5"/>
                    <a:pt x="13" y="5"/>
                  </a:cubicBezTo>
                  <a:cubicBezTo>
                    <a:pt x="13" y="5"/>
                    <a:pt x="13" y="6"/>
                    <a:pt x="13" y="6"/>
                  </a:cubicBezTo>
                  <a:cubicBezTo>
                    <a:pt x="13" y="7"/>
                    <a:pt x="13" y="7"/>
                    <a:pt x="13" y="8"/>
                  </a:cubicBezTo>
                  <a:cubicBezTo>
                    <a:pt x="2" y="13"/>
                    <a:pt x="2" y="13"/>
                    <a:pt x="2" y="13"/>
                  </a:cubicBezTo>
                  <a:cubicBezTo>
                    <a:pt x="2" y="13"/>
                    <a:pt x="2" y="13"/>
                    <a:pt x="1" y="13"/>
                  </a:cubicBezTo>
                  <a:close/>
                  <a:moveTo>
                    <a:pt x="3" y="3"/>
                  </a:moveTo>
                  <a:cubicBezTo>
                    <a:pt x="3" y="10"/>
                    <a:pt x="3" y="10"/>
                    <a:pt x="3" y="10"/>
                  </a:cubicBezTo>
                  <a:cubicBezTo>
                    <a:pt x="9" y="6"/>
                    <a:pt x="9" y="6"/>
                    <a:pt x="9" y="6"/>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a:extLst>
                <a:ext uri="{FF2B5EF4-FFF2-40B4-BE49-F238E27FC236}">
                  <a16:creationId xmlns:a16="http://schemas.microsoft.com/office/drawing/2014/main" id="{D0CFD516-04AB-44B9-976A-B002E8C2A3CF}"/>
                </a:ext>
              </a:extLst>
            </p:cNvPr>
            <p:cNvSpPr>
              <a:spLocks/>
            </p:cNvSpPr>
            <p:nvPr/>
          </p:nvSpPr>
          <p:spPr bwMode="auto">
            <a:xfrm>
              <a:off x="13481050" y="3827463"/>
              <a:ext cx="79375" cy="95250"/>
            </a:xfrm>
            <a:custGeom>
              <a:avLst/>
              <a:gdLst>
                <a:gd name="T0" fmla="*/ 4 w 14"/>
                <a:gd name="T1" fmla="*/ 17 h 17"/>
                <a:gd name="T2" fmla="*/ 3 w 14"/>
                <a:gd name="T3" fmla="*/ 17 h 17"/>
                <a:gd name="T4" fmla="*/ 3 w 14"/>
                <a:gd name="T5" fmla="*/ 16 h 17"/>
                <a:gd name="T6" fmla="*/ 0 w 14"/>
                <a:gd name="T7" fmla="*/ 12 h 17"/>
                <a:gd name="T8" fmla="*/ 0 w 14"/>
                <a:gd name="T9" fmla="*/ 10 h 17"/>
                <a:gd name="T10" fmla="*/ 12 w 14"/>
                <a:gd name="T11" fmla="*/ 0 h 17"/>
                <a:gd name="T12" fmla="*/ 14 w 14"/>
                <a:gd name="T13" fmla="*/ 2 h 17"/>
                <a:gd name="T14" fmla="*/ 3 w 14"/>
                <a:gd name="T15" fmla="*/ 12 h 17"/>
                <a:gd name="T16" fmla="*/ 4 w 14"/>
                <a:gd name="T17" fmla="*/ 13 h 17"/>
                <a:gd name="T18" fmla="*/ 8 w 14"/>
                <a:gd name="T19" fmla="*/ 10 h 17"/>
                <a:gd name="T20" fmla="*/ 10 w 14"/>
                <a:gd name="T21" fmla="*/ 12 h 17"/>
                <a:gd name="T22" fmla="*/ 4 w 14"/>
                <a:gd name="T23" fmla="*/ 16 h 17"/>
                <a:gd name="T24" fmla="*/ 4 w 14"/>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7">
                  <a:moveTo>
                    <a:pt x="4" y="17"/>
                  </a:moveTo>
                  <a:cubicBezTo>
                    <a:pt x="4" y="17"/>
                    <a:pt x="4" y="17"/>
                    <a:pt x="3" y="17"/>
                  </a:cubicBezTo>
                  <a:cubicBezTo>
                    <a:pt x="3" y="17"/>
                    <a:pt x="3" y="16"/>
                    <a:pt x="3" y="16"/>
                  </a:cubicBezTo>
                  <a:cubicBezTo>
                    <a:pt x="0" y="12"/>
                    <a:pt x="0" y="12"/>
                    <a:pt x="0" y="12"/>
                  </a:cubicBezTo>
                  <a:cubicBezTo>
                    <a:pt x="0" y="12"/>
                    <a:pt x="0" y="11"/>
                    <a:pt x="0" y="10"/>
                  </a:cubicBezTo>
                  <a:cubicBezTo>
                    <a:pt x="12" y="0"/>
                    <a:pt x="12" y="0"/>
                    <a:pt x="12" y="0"/>
                  </a:cubicBezTo>
                  <a:cubicBezTo>
                    <a:pt x="14" y="2"/>
                    <a:pt x="14" y="2"/>
                    <a:pt x="14" y="2"/>
                  </a:cubicBezTo>
                  <a:cubicBezTo>
                    <a:pt x="3" y="12"/>
                    <a:pt x="3" y="12"/>
                    <a:pt x="3" y="12"/>
                  </a:cubicBezTo>
                  <a:cubicBezTo>
                    <a:pt x="4" y="13"/>
                    <a:pt x="4" y="13"/>
                    <a:pt x="4" y="13"/>
                  </a:cubicBezTo>
                  <a:cubicBezTo>
                    <a:pt x="8" y="10"/>
                    <a:pt x="8" y="10"/>
                    <a:pt x="8" y="10"/>
                  </a:cubicBezTo>
                  <a:cubicBezTo>
                    <a:pt x="10" y="12"/>
                    <a:pt x="10" y="12"/>
                    <a:pt x="10" y="12"/>
                  </a:cubicBezTo>
                  <a:cubicBezTo>
                    <a:pt x="4" y="16"/>
                    <a:pt x="4" y="16"/>
                    <a:pt x="4" y="16"/>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a:extLst>
                <a:ext uri="{FF2B5EF4-FFF2-40B4-BE49-F238E27FC236}">
                  <a16:creationId xmlns:a16="http://schemas.microsoft.com/office/drawing/2014/main" id="{02061EBE-2742-4882-A836-F8587AF6156C}"/>
                </a:ext>
              </a:extLst>
            </p:cNvPr>
            <p:cNvSpPr>
              <a:spLocks noEditPoints="1"/>
            </p:cNvSpPr>
            <p:nvPr/>
          </p:nvSpPr>
          <p:spPr bwMode="auto">
            <a:xfrm>
              <a:off x="13344525" y="3821113"/>
              <a:ext cx="90488" cy="90488"/>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3 h 16"/>
                <a:gd name="T12" fmla="*/ 2 w 16"/>
                <a:gd name="T13" fmla="*/ 8 h 16"/>
                <a:gd name="T14" fmla="*/ 8 w 16"/>
                <a:gd name="T15" fmla="*/ 14 h 16"/>
                <a:gd name="T16" fmla="*/ 13 w 16"/>
                <a:gd name="T17" fmla="*/ 8 h 16"/>
                <a:gd name="T18" fmla="*/ 8 w 16"/>
                <a:gd name="T1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4"/>
                    <a:pt x="3" y="0"/>
                    <a:pt x="8" y="0"/>
                  </a:cubicBezTo>
                  <a:cubicBezTo>
                    <a:pt x="12" y="0"/>
                    <a:pt x="16" y="4"/>
                    <a:pt x="16" y="8"/>
                  </a:cubicBezTo>
                  <a:cubicBezTo>
                    <a:pt x="16" y="13"/>
                    <a:pt x="12" y="16"/>
                    <a:pt x="8" y="16"/>
                  </a:cubicBezTo>
                  <a:close/>
                  <a:moveTo>
                    <a:pt x="8" y="3"/>
                  </a:moveTo>
                  <a:cubicBezTo>
                    <a:pt x="5" y="3"/>
                    <a:pt x="2" y="5"/>
                    <a:pt x="2" y="8"/>
                  </a:cubicBezTo>
                  <a:cubicBezTo>
                    <a:pt x="2" y="11"/>
                    <a:pt x="5" y="14"/>
                    <a:pt x="8" y="14"/>
                  </a:cubicBezTo>
                  <a:cubicBezTo>
                    <a:pt x="11" y="14"/>
                    <a:pt x="13" y="11"/>
                    <a:pt x="13" y="8"/>
                  </a:cubicBezTo>
                  <a:cubicBezTo>
                    <a:pt x="13" y="5"/>
                    <a:pt x="11"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a:extLst>
                <a:ext uri="{FF2B5EF4-FFF2-40B4-BE49-F238E27FC236}">
                  <a16:creationId xmlns:a16="http://schemas.microsoft.com/office/drawing/2014/main" id="{60BCAF47-1F07-4892-A2BE-642C853F7896}"/>
                </a:ext>
              </a:extLst>
            </p:cNvPr>
            <p:cNvSpPr>
              <a:spLocks noEditPoints="1"/>
            </p:cNvSpPr>
            <p:nvPr/>
          </p:nvSpPr>
          <p:spPr bwMode="auto">
            <a:xfrm>
              <a:off x="13333413" y="3883025"/>
              <a:ext cx="176213" cy="180975"/>
            </a:xfrm>
            <a:custGeom>
              <a:avLst/>
              <a:gdLst>
                <a:gd name="T0" fmla="*/ 20 w 31"/>
                <a:gd name="T1" fmla="*/ 32 h 32"/>
                <a:gd name="T2" fmla="*/ 14 w 31"/>
                <a:gd name="T3" fmla="*/ 32 h 32"/>
                <a:gd name="T4" fmla="*/ 12 w 31"/>
                <a:gd name="T5" fmla="*/ 31 h 32"/>
                <a:gd name="T6" fmla="*/ 12 w 31"/>
                <a:gd name="T7" fmla="*/ 24 h 32"/>
                <a:gd name="T8" fmla="*/ 6 w 31"/>
                <a:gd name="T9" fmla="*/ 23 h 32"/>
                <a:gd name="T10" fmla="*/ 1 w 31"/>
                <a:gd name="T11" fmla="*/ 20 h 32"/>
                <a:gd name="T12" fmla="*/ 0 w 31"/>
                <a:gd name="T13" fmla="*/ 14 h 32"/>
                <a:gd name="T14" fmla="*/ 4 w 31"/>
                <a:gd name="T15" fmla="*/ 4 h 32"/>
                <a:gd name="T16" fmla="*/ 6 w 31"/>
                <a:gd name="T17" fmla="*/ 3 h 32"/>
                <a:gd name="T18" fmla="*/ 11 w 31"/>
                <a:gd name="T19" fmla="*/ 3 h 32"/>
                <a:gd name="T20" fmla="*/ 11 w 31"/>
                <a:gd name="T21" fmla="*/ 3 h 32"/>
                <a:gd name="T22" fmla="*/ 19 w 31"/>
                <a:gd name="T23" fmla="*/ 4 h 32"/>
                <a:gd name="T24" fmla="*/ 26 w 31"/>
                <a:gd name="T25" fmla="*/ 0 h 32"/>
                <a:gd name="T26" fmla="*/ 28 w 31"/>
                <a:gd name="T27" fmla="*/ 1 h 32"/>
                <a:gd name="T28" fmla="*/ 31 w 31"/>
                <a:gd name="T29" fmla="*/ 5 h 32"/>
                <a:gd name="T30" fmla="*/ 31 w 31"/>
                <a:gd name="T31" fmla="*/ 6 h 32"/>
                <a:gd name="T32" fmla="*/ 30 w 31"/>
                <a:gd name="T33" fmla="*/ 6 h 32"/>
                <a:gd name="T34" fmla="*/ 21 w 31"/>
                <a:gd name="T35" fmla="*/ 12 h 32"/>
                <a:gd name="T36" fmla="*/ 20 w 31"/>
                <a:gd name="T37" fmla="*/ 12 h 32"/>
                <a:gd name="T38" fmla="*/ 15 w 31"/>
                <a:gd name="T39" fmla="*/ 12 h 32"/>
                <a:gd name="T40" fmla="*/ 14 w 31"/>
                <a:gd name="T41" fmla="*/ 15 h 32"/>
                <a:gd name="T42" fmla="*/ 18 w 31"/>
                <a:gd name="T43" fmla="*/ 16 h 32"/>
                <a:gd name="T44" fmla="*/ 22 w 31"/>
                <a:gd name="T45" fmla="*/ 20 h 32"/>
                <a:gd name="T46" fmla="*/ 22 w 31"/>
                <a:gd name="T47" fmla="*/ 31 h 32"/>
                <a:gd name="T48" fmla="*/ 20 w 31"/>
                <a:gd name="T49" fmla="*/ 32 h 32"/>
                <a:gd name="T50" fmla="*/ 15 w 31"/>
                <a:gd name="T51" fmla="*/ 29 h 32"/>
                <a:gd name="T52" fmla="*/ 19 w 31"/>
                <a:gd name="T53" fmla="*/ 29 h 32"/>
                <a:gd name="T54" fmla="*/ 19 w 31"/>
                <a:gd name="T55" fmla="*/ 20 h 32"/>
                <a:gd name="T56" fmla="*/ 18 w 31"/>
                <a:gd name="T57" fmla="*/ 18 h 32"/>
                <a:gd name="T58" fmla="*/ 12 w 31"/>
                <a:gd name="T59" fmla="*/ 17 h 32"/>
                <a:gd name="T60" fmla="*/ 11 w 31"/>
                <a:gd name="T61" fmla="*/ 17 h 32"/>
                <a:gd name="T62" fmla="*/ 11 w 31"/>
                <a:gd name="T63" fmla="*/ 16 h 32"/>
                <a:gd name="T64" fmla="*/ 12 w 31"/>
                <a:gd name="T65" fmla="*/ 10 h 32"/>
                <a:gd name="T66" fmla="*/ 14 w 31"/>
                <a:gd name="T67" fmla="*/ 9 h 32"/>
                <a:gd name="T68" fmla="*/ 20 w 31"/>
                <a:gd name="T69" fmla="*/ 9 h 32"/>
                <a:gd name="T70" fmla="*/ 28 w 31"/>
                <a:gd name="T71" fmla="*/ 5 h 32"/>
                <a:gd name="T72" fmla="*/ 27 w 31"/>
                <a:gd name="T73" fmla="*/ 3 h 32"/>
                <a:gd name="T74" fmla="*/ 20 w 31"/>
                <a:gd name="T75" fmla="*/ 7 h 32"/>
                <a:gd name="T76" fmla="*/ 19 w 31"/>
                <a:gd name="T77" fmla="*/ 7 h 32"/>
                <a:gd name="T78" fmla="*/ 11 w 31"/>
                <a:gd name="T79" fmla="*/ 5 h 32"/>
                <a:gd name="T80" fmla="*/ 7 w 31"/>
                <a:gd name="T81" fmla="*/ 5 h 32"/>
                <a:gd name="T82" fmla="*/ 3 w 31"/>
                <a:gd name="T83" fmla="*/ 15 h 32"/>
                <a:gd name="T84" fmla="*/ 3 w 31"/>
                <a:gd name="T85" fmla="*/ 19 h 32"/>
                <a:gd name="T86" fmla="*/ 6 w 31"/>
                <a:gd name="T87" fmla="*/ 21 h 32"/>
                <a:gd name="T88" fmla="*/ 14 w 31"/>
                <a:gd name="T89" fmla="*/ 21 h 32"/>
                <a:gd name="T90" fmla="*/ 15 w 31"/>
                <a:gd name="T91" fmla="*/ 23 h 32"/>
                <a:gd name="T92" fmla="*/ 15 w 31"/>
                <a:gd name="T93"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32">
                  <a:moveTo>
                    <a:pt x="20" y="32"/>
                  </a:moveTo>
                  <a:cubicBezTo>
                    <a:pt x="14" y="32"/>
                    <a:pt x="14" y="32"/>
                    <a:pt x="14" y="32"/>
                  </a:cubicBezTo>
                  <a:cubicBezTo>
                    <a:pt x="13" y="32"/>
                    <a:pt x="12" y="31"/>
                    <a:pt x="12" y="31"/>
                  </a:cubicBezTo>
                  <a:cubicBezTo>
                    <a:pt x="12" y="24"/>
                    <a:pt x="12" y="24"/>
                    <a:pt x="12" y="24"/>
                  </a:cubicBezTo>
                  <a:cubicBezTo>
                    <a:pt x="6" y="23"/>
                    <a:pt x="6" y="23"/>
                    <a:pt x="6" y="23"/>
                  </a:cubicBezTo>
                  <a:cubicBezTo>
                    <a:pt x="4" y="23"/>
                    <a:pt x="2" y="22"/>
                    <a:pt x="1" y="20"/>
                  </a:cubicBezTo>
                  <a:cubicBezTo>
                    <a:pt x="0" y="18"/>
                    <a:pt x="0" y="16"/>
                    <a:pt x="0" y="14"/>
                  </a:cubicBezTo>
                  <a:cubicBezTo>
                    <a:pt x="4" y="4"/>
                    <a:pt x="4" y="4"/>
                    <a:pt x="4" y="4"/>
                  </a:cubicBezTo>
                  <a:cubicBezTo>
                    <a:pt x="5" y="3"/>
                    <a:pt x="5" y="3"/>
                    <a:pt x="6" y="3"/>
                  </a:cubicBezTo>
                  <a:cubicBezTo>
                    <a:pt x="11" y="3"/>
                    <a:pt x="11" y="3"/>
                    <a:pt x="11" y="3"/>
                  </a:cubicBezTo>
                  <a:cubicBezTo>
                    <a:pt x="11" y="3"/>
                    <a:pt x="11" y="3"/>
                    <a:pt x="11" y="3"/>
                  </a:cubicBezTo>
                  <a:cubicBezTo>
                    <a:pt x="19" y="4"/>
                    <a:pt x="19" y="4"/>
                    <a:pt x="19" y="4"/>
                  </a:cubicBezTo>
                  <a:cubicBezTo>
                    <a:pt x="26" y="0"/>
                    <a:pt x="26" y="0"/>
                    <a:pt x="26" y="0"/>
                  </a:cubicBezTo>
                  <a:cubicBezTo>
                    <a:pt x="27" y="0"/>
                    <a:pt x="28" y="0"/>
                    <a:pt x="28" y="1"/>
                  </a:cubicBezTo>
                  <a:cubicBezTo>
                    <a:pt x="31" y="5"/>
                    <a:pt x="31" y="5"/>
                    <a:pt x="31" y="5"/>
                  </a:cubicBezTo>
                  <a:cubicBezTo>
                    <a:pt x="31" y="5"/>
                    <a:pt x="31" y="5"/>
                    <a:pt x="31" y="6"/>
                  </a:cubicBezTo>
                  <a:cubicBezTo>
                    <a:pt x="31" y="6"/>
                    <a:pt x="31" y="6"/>
                    <a:pt x="30" y="6"/>
                  </a:cubicBezTo>
                  <a:cubicBezTo>
                    <a:pt x="21" y="12"/>
                    <a:pt x="21" y="12"/>
                    <a:pt x="21" y="12"/>
                  </a:cubicBezTo>
                  <a:cubicBezTo>
                    <a:pt x="21" y="12"/>
                    <a:pt x="21" y="12"/>
                    <a:pt x="20" y="12"/>
                  </a:cubicBezTo>
                  <a:cubicBezTo>
                    <a:pt x="15" y="12"/>
                    <a:pt x="15" y="12"/>
                    <a:pt x="15" y="12"/>
                  </a:cubicBezTo>
                  <a:cubicBezTo>
                    <a:pt x="14" y="15"/>
                    <a:pt x="14" y="15"/>
                    <a:pt x="14" y="15"/>
                  </a:cubicBezTo>
                  <a:cubicBezTo>
                    <a:pt x="18" y="16"/>
                    <a:pt x="18" y="16"/>
                    <a:pt x="18" y="16"/>
                  </a:cubicBezTo>
                  <a:cubicBezTo>
                    <a:pt x="20" y="16"/>
                    <a:pt x="22" y="18"/>
                    <a:pt x="22" y="20"/>
                  </a:cubicBezTo>
                  <a:cubicBezTo>
                    <a:pt x="22" y="31"/>
                    <a:pt x="22" y="31"/>
                    <a:pt x="22" y="31"/>
                  </a:cubicBezTo>
                  <a:cubicBezTo>
                    <a:pt x="22" y="31"/>
                    <a:pt x="21" y="32"/>
                    <a:pt x="20" y="32"/>
                  </a:cubicBezTo>
                  <a:close/>
                  <a:moveTo>
                    <a:pt x="15" y="29"/>
                  </a:moveTo>
                  <a:cubicBezTo>
                    <a:pt x="19" y="29"/>
                    <a:pt x="19" y="29"/>
                    <a:pt x="19" y="29"/>
                  </a:cubicBezTo>
                  <a:cubicBezTo>
                    <a:pt x="19" y="20"/>
                    <a:pt x="19" y="20"/>
                    <a:pt x="19" y="20"/>
                  </a:cubicBezTo>
                  <a:cubicBezTo>
                    <a:pt x="19" y="19"/>
                    <a:pt x="19" y="18"/>
                    <a:pt x="18" y="18"/>
                  </a:cubicBezTo>
                  <a:cubicBezTo>
                    <a:pt x="12" y="17"/>
                    <a:pt x="12" y="17"/>
                    <a:pt x="12" y="17"/>
                  </a:cubicBezTo>
                  <a:cubicBezTo>
                    <a:pt x="12" y="17"/>
                    <a:pt x="11" y="17"/>
                    <a:pt x="11" y="17"/>
                  </a:cubicBezTo>
                  <a:cubicBezTo>
                    <a:pt x="11" y="16"/>
                    <a:pt x="11" y="16"/>
                    <a:pt x="11" y="16"/>
                  </a:cubicBezTo>
                  <a:cubicBezTo>
                    <a:pt x="12" y="10"/>
                    <a:pt x="12" y="10"/>
                    <a:pt x="12" y="10"/>
                  </a:cubicBezTo>
                  <a:cubicBezTo>
                    <a:pt x="13" y="10"/>
                    <a:pt x="13" y="9"/>
                    <a:pt x="14" y="9"/>
                  </a:cubicBezTo>
                  <a:cubicBezTo>
                    <a:pt x="20" y="9"/>
                    <a:pt x="20" y="9"/>
                    <a:pt x="20" y="9"/>
                  </a:cubicBezTo>
                  <a:cubicBezTo>
                    <a:pt x="28" y="5"/>
                    <a:pt x="28" y="5"/>
                    <a:pt x="28" y="5"/>
                  </a:cubicBezTo>
                  <a:cubicBezTo>
                    <a:pt x="27" y="3"/>
                    <a:pt x="27" y="3"/>
                    <a:pt x="27" y="3"/>
                  </a:cubicBezTo>
                  <a:cubicBezTo>
                    <a:pt x="20" y="7"/>
                    <a:pt x="20" y="7"/>
                    <a:pt x="20" y="7"/>
                  </a:cubicBezTo>
                  <a:cubicBezTo>
                    <a:pt x="19" y="7"/>
                    <a:pt x="19" y="7"/>
                    <a:pt x="19" y="7"/>
                  </a:cubicBezTo>
                  <a:cubicBezTo>
                    <a:pt x="11" y="5"/>
                    <a:pt x="11" y="5"/>
                    <a:pt x="11" y="5"/>
                  </a:cubicBezTo>
                  <a:cubicBezTo>
                    <a:pt x="7" y="5"/>
                    <a:pt x="7" y="5"/>
                    <a:pt x="7" y="5"/>
                  </a:cubicBezTo>
                  <a:cubicBezTo>
                    <a:pt x="3" y="15"/>
                    <a:pt x="3" y="15"/>
                    <a:pt x="3" y="15"/>
                  </a:cubicBezTo>
                  <a:cubicBezTo>
                    <a:pt x="2" y="16"/>
                    <a:pt x="2" y="18"/>
                    <a:pt x="3" y="19"/>
                  </a:cubicBezTo>
                  <a:cubicBezTo>
                    <a:pt x="4" y="20"/>
                    <a:pt x="5" y="21"/>
                    <a:pt x="6" y="21"/>
                  </a:cubicBezTo>
                  <a:cubicBezTo>
                    <a:pt x="14" y="21"/>
                    <a:pt x="14" y="21"/>
                    <a:pt x="14" y="21"/>
                  </a:cubicBezTo>
                  <a:cubicBezTo>
                    <a:pt x="14" y="21"/>
                    <a:pt x="15" y="22"/>
                    <a:pt x="15" y="23"/>
                  </a:cubicBezTo>
                  <a:lnTo>
                    <a:pt x="1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a:extLst>
                <a:ext uri="{FF2B5EF4-FFF2-40B4-BE49-F238E27FC236}">
                  <a16:creationId xmlns:a16="http://schemas.microsoft.com/office/drawing/2014/main" id="{7F36E7D7-68F2-48AD-A462-347D234EB416}"/>
                </a:ext>
              </a:extLst>
            </p:cNvPr>
            <p:cNvSpPr>
              <a:spLocks/>
            </p:cNvSpPr>
            <p:nvPr/>
          </p:nvSpPr>
          <p:spPr bwMode="auto">
            <a:xfrm>
              <a:off x="13287375" y="4002088"/>
              <a:ext cx="107950" cy="101600"/>
            </a:xfrm>
            <a:custGeom>
              <a:avLst/>
              <a:gdLst>
                <a:gd name="T0" fmla="*/ 6 w 19"/>
                <a:gd name="T1" fmla="*/ 18 h 18"/>
                <a:gd name="T2" fmla="*/ 5 w 19"/>
                <a:gd name="T3" fmla="*/ 17 h 18"/>
                <a:gd name="T4" fmla="*/ 1 w 19"/>
                <a:gd name="T5" fmla="*/ 13 h 18"/>
                <a:gd name="T6" fmla="*/ 1 w 19"/>
                <a:gd name="T7" fmla="*/ 11 h 18"/>
                <a:gd name="T8" fmla="*/ 6 w 19"/>
                <a:gd name="T9" fmla="*/ 6 h 18"/>
                <a:gd name="T10" fmla="*/ 10 w 19"/>
                <a:gd name="T11" fmla="*/ 0 h 18"/>
                <a:gd name="T12" fmla="*/ 12 w 19"/>
                <a:gd name="T13" fmla="*/ 1 h 18"/>
                <a:gd name="T14" fmla="*/ 8 w 19"/>
                <a:gd name="T15" fmla="*/ 8 h 18"/>
                <a:gd name="T16" fmla="*/ 8 w 19"/>
                <a:gd name="T17" fmla="*/ 8 h 18"/>
                <a:gd name="T18" fmla="*/ 4 w 19"/>
                <a:gd name="T19" fmla="*/ 12 h 18"/>
                <a:gd name="T20" fmla="*/ 6 w 19"/>
                <a:gd name="T21" fmla="*/ 14 h 18"/>
                <a:gd name="T22" fmla="*/ 11 w 19"/>
                <a:gd name="T23" fmla="*/ 9 h 18"/>
                <a:gd name="T24" fmla="*/ 17 w 19"/>
                <a:gd name="T25" fmla="*/ 1 h 18"/>
                <a:gd name="T26" fmla="*/ 19 w 19"/>
                <a:gd name="T27" fmla="*/ 2 h 18"/>
                <a:gd name="T28" fmla="*/ 13 w 19"/>
                <a:gd name="T29" fmla="*/ 10 h 18"/>
                <a:gd name="T30" fmla="*/ 13 w 19"/>
                <a:gd name="T31" fmla="*/ 11 h 18"/>
                <a:gd name="T32" fmla="*/ 7 w 19"/>
                <a:gd name="T33" fmla="*/ 17 h 18"/>
                <a:gd name="T34" fmla="*/ 6 w 19"/>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8">
                  <a:moveTo>
                    <a:pt x="6" y="18"/>
                  </a:moveTo>
                  <a:cubicBezTo>
                    <a:pt x="5" y="18"/>
                    <a:pt x="5" y="18"/>
                    <a:pt x="5" y="17"/>
                  </a:cubicBezTo>
                  <a:cubicBezTo>
                    <a:pt x="1" y="13"/>
                    <a:pt x="1" y="13"/>
                    <a:pt x="1" y="13"/>
                  </a:cubicBezTo>
                  <a:cubicBezTo>
                    <a:pt x="0" y="13"/>
                    <a:pt x="0" y="12"/>
                    <a:pt x="1" y="11"/>
                  </a:cubicBezTo>
                  <a:cubicBezTo>
                    <a:pt x="6" y="6"/>
                    <a:pt x="6" y="6"/>
                    <a:pt x="6" y="6"/>
                  </a:cubicBezTo>
                  <a:cubicBezTo>
                    <a:pt x="10" y="0"/>
                    <a:pt x="10" y="0"/>
                    <a:pt x="10" y="0"/>
                  </a:cubicBezTo>
                  <a:cubicBezTo>
                    <a:pt x="12" y="1"/>
                    <a:pt x="12" y="1"/>
                    <a:pt x="12" y="1"/>
                  </a:cubicBezTo>
                  <a:cubicBezTo>
                    <a:pt x="8" y="8"/>
                    <a:pt x="8" y="8"/>
                    <a:pt x="8" y="8"/>
                  </a:cubicBezTo>
                  <a:cubicBezTo>
                    <a:pt x="8" y="8"/>
                    <a:pt x="8" y="8"/>
                    <a:pt x="8" y="8"/>
                  </a:cubicBezTo>
                  <a:cubicBezTo>
                    <a:pt x="4" y="12"/>
                    <a:pt x="4" y="12"/>
                    <a:pt x="4" y="12"/>
                  </a:cubicBezTo>
                  <a:cubicBezTo>
                    <a:pt x="6" y="14"/>
                    <a:pt x="6" y="14"/>
                    <a:pt x="6" y="14"/>
                  </a:cubicBezTo>
                  <a:cubicBezTo>
                    <a:pt x="11" y="9"/>
                    <a:pt x="11" y="9"/>
                    <a:pt x="11" y="9"/>
                  </a:cubicBezTo>
                  <a:cubicBezTo>
                    <a:pt x="17" y="1"/>
                    <a:pt x="17" y="1"/>
                    <a:pt x="17" y="1"/>
                  </a:cubicBezTo>
                  <a:cubicBezTo>
                    <a:pt x="19" y="2"/>
                    <a:pt x="19" y="2"/>
                    <a:pt x="19" y="2"/>
                  </a:cubicBezTo>
                  <a:cubicBezTo>
                    <a:pt x="13" y="10"/>
                    <a:pt x="13" y="10"/>
                    <a:pt x="13" y="10"/>
                  </a:cubicBezTo>
                  <a:cubicBezTo>
                    <a:pt x="13" y="10"/>
                    <a:pt x="13" y="11"/>
                    <a:pt x="13" y="11"/>
                  </a:cubicBezTo>
                  <a:cubicBezTo>
                    <a:pt x="7" y="17"/>
                    <a:pt x="7" y="17"/>
                    <a:pt x="7" y="17"/>
                  </a:cubicBezTo>
                  <a:cubicBezTo>
                    <a:pt x="6" y="18"/>
                    <a:pt x="6" y="18"/>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5497952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A96CC22-2C95-2F4D-8AA0-355C0C21FB5A}"/>
              </a:ext>
            </a:extLst>
          </p:cNvPr>
          <p:cNvSpPr>
            <a:spLocks noGrp="1"/>
          </p:cNvSpPr>
          <p:nvPr>
            <p:ph idx="1"/>
          </p:nvPr>
        </p:nvSpPr>
        <p:spPr>
          <a:xfrm>
            <a:off x="262891" y="1079532"/>
            <a:ext cx="8507730" cy="3614151"/>
          </a:xfrm>
        </p:spPr>
        <p:txBody>
          <a:bodyPr>
            <a:normAutofit/>
          </a:bodyPr>
          <a:lstStyle/>
          <a:p>
            <a:pPr lvl="0"/>
            <a:r>
              <a:rPr lang="en-US" dirty="0"/>
              <a:t>Healthcare.gov. Preventive care benefits for adults. https://www.healthcare.gov/preventive-care-adults/</a:t>
            </a:r>
          </a:p>
          <a:p>
            <a:r>
              <a:rPr lang="en-US" dirty="0"/>
              <a:t>Primary Care Obesity Management Certificate Program.  ICD-10 Codes for Obesity Management. n.d. https://www.aapa.org/wp-content/uploads/2018/09/FINAL_Obesity_ICD10_Codes.pdf </a:t>
            </a:r>
          </a:p>
          <a:p>
            <a:r>
              <a:rPr lang="en-US" dirty="0"/>
              <a:t>Department of Health and Human Services Centers for Medicare and Medicaid Services. Intensive Behavioral Therapy for Obesity. 2012. https://www.cms.gov/Outreach-and-Education/Medicare-Learning-Network-MLN/MLNMattersArticles/downloads/MM7641.pdf</a:t>
            </a:r>
          </a:p>
          <a:p>
            <a:endParaRPr lang="en-US" dirty="0"/>
          </a:p>
        </p:txBody>
      </p:sp>
      <p:sp>
        <p:nvSpPr>
          <p:cNvPr id="5" name="Slide Number Placeholder 4">
            <a:extLst>
              <a:ext uri="{FF2B5EF4-FFF2-40B4-BE49-F238E27FC236}">
                <a16:creationId xmlns:a16="http://schemas.microsoft.com/office/drawing/2014/main" id="{84160295-EAF5-974C-A19F-4B63E507D862}"/>
              </a:ext>
            </a:extLst>
          </p:cNvPr>
          <p:cNvSpPr>
            <a:spLocks noGrp="1"/>
          </p:cNvSpPr>
          <p:nvPr>
            <p:ph type="sldNum" sz="quarter" idx="4"/>
          </p:nvPr>
        </p:nvSpPr>
        <p:spPr>
          <a:xfrm>
            <a:off x="8313420" y="4676061"/>
            <a:ext cx="659130" cy="273844"/>
          </a:xfrm>
        </p:spPr>
        <p:txBody>
          <a:bodyPr/>
          <a:lstStyle/>
          <a:p>
            <a:fld id="{B1610A28-A13C-4144-B795-47763EF99F79}" type="slidenum">
              <a:rPr lang="en-US" smtClean="0"/>
              <a:pPr/>
              <a:t>112</a:t>
            </a:fld>
            <a:endParaRPr lang="en-US" dirty="0"/>
          </a:p>
        </p:txBody>
      </p:sp>
      <p:sp>
        <p:nvSpPr>
          <p:cNvPr id="6" name="Title 5">
            <a:extLst>
              <a:ext uri="{FF2B5EF4-FFF2-40B4-BE49-F238E27FC236}">
                <a16:creationId xmlns:a16="http://schemas.microsoft.com/office/drawing/2014/main" id="{4092BAE6-9EB5-524A-B223-C9C3206F7C77}"/>
              </a:ext>
            </a:extLst>
          </p:cNvPr>
          <p:cNvSpPr>
            <a:spLocks noGrp="1"/>
          </p:cNvSpPr>
          <p:nvPr>
            <p:ph type="title"/>
          </p:nvPr>
        </p:nvSpPr>
        <p:spPr>
          <a:xfrm>
            <a:off x="250797" y="1791"/>
            <a:ext cx="8470011" cy="933965"/>
          </a:xfrm>
        </p:spPr>
        <p:txBody>
          <a:bodyPr/>
          <a:lstStyle/>
          <a:p>
            <a:r>
              <a:rPr lang="en-US" dirty="0"/>
              <a:t>References/Resources</a:t>
            </a:r>
          </a:p>
        </p:txBody>
      </p:sp>
    </p:spTree>
    <p:extLst>
      <p:ext uri="{BB962C8B-B14F-4D97-AF65-F5344CB8AC3E}">
        <p14:creationId xmlns:p14="http://schemas.microsoft.com/office/powerpoint/2010/main" val="9338970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94BAA6-254A-E240-AF5C-9CDD1475BBA9}"/>
              </a:ext>
            </a:extLst>
          </p:cNvPr>
          <p:cNvSpPr>
            <a:spLocks noGrp="1"/>
          </p:cNvSpPr>
          <p:nvPr>
            <p:ph type="sldNum" sz="quarter" idx="4"/>
          </p:nvPr>
        </p:nvSpPr>
        <p:spPr>
          <a:xfrm>
            <a:off x="8297613" y="4945317"/>
            <a:ext cx="811254" cy="200050"/>
          </a:xfrm>
        </p:spPr>
        <p:txBody>
          <a:bodyPr/>
          <a:lstStyle/>
          <a:p>
            <a:fld id="{4F19B674-C04F-6549-A35A-6FDBE3615377}" type="slidenum">
              <a:rPr lang="en-US"/>
              <a:pPr/>
              <a:t>113</a:t>
            </a:fld>
            <a:endParaRPr lang="en-US" dirty="0"/>
          </a:p>
        </p:txBody>
      </p:sp>
      <p:sp>
        <p:nvSpPr>
          <p:cNvPr id="2" name="Title 1">
            <a:extLst>
              <a:ext uri="{FF2B5EF4-FFF2-40B4-BE49-F238E27FC236}">
                <a16:creationId xmlns:a16="http://schemas.microsoft.com/office/drawing/2014/main" id="{B470DFBD-386F-2B45-931F-62C2765F1279}"/>
              </a:ext>
            </a:extLst>
          </p:cNvPr>
          <p:cNvSpPr>
            <a:spLocks noGrp="1"/>
          </p:cNvSpPr>
          <p:nvPr>
            <p:ph type="title"/>
          </p:nvPr>
        </p:nvSpPr>
        <p:spPr>
          <a:xfrm>
            <a:off x="3490826" y="1185863"/>
            <a:ext cx="5167398" cy="2867024"/>
          </a:xfrm>
        </p:spPr>
        <p:txBody>
          <a:bodyPr/>
          <a:lstStyle/>
          <a:p>
            <a:r>
              <a:rPr lang="en-US" dirty="0"/>
              <a:t>Any Questions?</a:t>
            </a:r>
          </a:p>
        </p:txBody>
      </p:sp>
    </p:spTree>
    <p:extLst>
      <p:ext uri="{BB962C8B-B14F-4D97-AF65-F5344CB8AC3E}">
        <p14:creationId xmlns:p14="http://schemas.microsoft.com/office/powerpoint/2010/main" val="32763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2DF0-D237-42F2-B7F7-DE6A7D4A8060}"/>
              </a:ext>
            </a:extLst>
          </p:cNvPr>
          <p:cNvSpPr>
            <a:spLocks noGrp="1"/>
          </p:cNvSpPr>
          <p:nvPr>
            <p:ph type="ctrTitle"/>
          </p:nvPr>
        </p:nvSpPr>
        <p:spPr>
          <a:xfrm>
            <a:off x="1143000" y="1742632"/>
            <a:ext cx="6858000" cy="1790700"/>
          </a:xfrm>
        </p:spPr>
        <p:txBody>
          <a:bodyPr/>
          <a:lstStyle/>
          <a:p>
            <a:r>
              <a:rPr lang="en-US" dirty="0"/>
              <a:t>Thank You!</a:t>
            </a:r>
          </a:p>
        </p:txBody>
      </p:sp>
      <p:sp>
        <p:nvSpPr>
          <p:cNvPr id="3" name="Slide Number Placeholder 2">
            <a:extLst>
              <a:ext uri="{FF2B5EF4-FFF2-40B4-BE49-F238E27FC236}">
                <a16:creationId xmlns:a16="http://schemas.microsoft.com/office/drawing/2014/main" id="{C5705EA0-3516-7E44-926D-018D1B1906C8}"/>
              </a:ext>
            </a:extLst>
          </p:cNvPr>
          <p:cNvSpPr>
            <a:spLocks noGrp="1"/>
          </p:cNvSpPr>
          <p:nvPr>
            <p:ph type="sldNum" sz="quarter" idx="4294967295"/>
          </p:nvPr>
        </p:nvSpPr>
        <p:spPr>
          <a:xfrm>
            <a:off x="8332788" y="4945063"/>
            <a:ext cx="811212" cy="200025"/>
          </a:xfrm>
        </p:spPr>
        <p:txBody>
          <a:bodyPr/>
          <a:lstStyle/>
          <a:p>
            <a:pPr defTabSz="457189">
              <a:defRPr/>
            </a:pPr>
            <a:fld id="{4F19B674-C04F-6549-A35A-6FDBE3615377}" type="slidenum">
              <a:rPr lang="en-US">
                <a:solidFill>
                  <a:srgbClr val="FFFFFF"/>
                </a:solidFill>
                <a:latin typeface="Calibri Light" panose="020F0302020204030204"/>
              </a:rPr>
              <a:pPr defTabSz="457189">
                <a:defRPr/>
              </a:pPr>
              <a:t>114</a:t>
            </a:fld>
            <a:endParaRPr lang="en-US" dirty="0">
              <a:solidFill>
                <a:srgbClr val="FFFFFF"/>
              </a:solidFill>
              <a:latin typeface="Calibri Light" panose="020F0302020204030204"/>
            </a:endParaRPr>
          </a:p>
        </p:txBody>
      </p:sp>
      <p:pic>
        <p:nvPicPr>
          <p:cNvPr id="6" name="Picture 5">
            <a:extLst>
              <a:ext uri="{FF2B5EF4-FFF2-40B4-BE49-F238E27FC236}">
                <a16:creationId xmlns:a16="http://schemas.microsoft.com/office/drawing/2014/main" id="{81AEAD8F-31C4-0B47-95CA-1302EB270944}"/>
              </a:ext>
            </a:extLst>
          </p:cNvPr>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5091282" y="4299285"/>
            <a:ext cx="540564" cy="542238"/>
          </a:xfrm>
          <a:prstGeom prst="rect">
            <a:avLst/>
          </a:prstGeom>
        </p:spPr>
      </p:pic>
      <p:pic>
        <p:nvPicPr>
          <p:cNvPr id="7" name="Picture 6">
            <a:extLst>
              <a:ext uri="{FF2B5EF4-FFF2-40B4-BE49-F238E27FC236}">
                <a16:creationId xmlns:a16="http://schemas.microsoft.com/office/drawing/2014/main" id="{5EE1FD51-D724-B943-BBB9-5E64CFCF2342}"/>
              </a:ext>
            </a:extLst>
          </p:cNvPr>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061014" y="4426547"/>
            <a:ext cx="822104" cy="364894"/>
          </a:xfrm>
          <a:prstGeom prst="rect">
            <a:avLst/>
          </a:prstGeom>
          <a:noFill/>
          <a:ln>
            <a:noFill/>
          </a:ln>
        </p:spPr>
      </p:pic>
      <p:pic>
        <p:nvPicPr>
          <p:cNvPr id="8" name="Picture 7" descr="A picture containing table&#10;&#10;Description automatically generated">
            <a:extLst>
              <a:ext uri="{FF2B5EF4-FFF2-40B4-BE49-F238E27FC236}">
                <a16:creationId xmlns:a16="http://schemas.microsoft.com/office/drawing/2014/main" id="{7FD2EAD2-CF72-D046-A8DD-7BD14B7C2FB0}"/>
              </a:ext>
            </a:extLst>
          </p:cNvPr>
          <p:cNvPicPr>
            <a:picLocks noChangeAspect="1"/>
          </p:cNvPicPr>
          <p:nvPr/>
        </p:nvPicPr>
        <p:blipFill rotWithShape="1">
          <a:blip r:embed="rId6"/>
          <a:srcRect l="7962" t="23546" r="10474" b="22943"/>
          <a:stretch/>
        </p:blipFill>
        <p:spPr>
          <a:xfrm>
            <a:off x="2864689" y="4341229"/>
            <a:ext cx="988160" cy="486224"/>
          </a:xfrm>
          <a:prstGeom prst="rect">
            <a:avLst/>
          </a:prstGeom>
        </p:spPr>
      </p:pic>
    </p:spTree>
    <p:extLst>
      <p:ext uri="{BB962C8B-B14F-4D97-AF65-F5344CB8AC3E}">
        <p14:creationId xmlns:p14="http://schemas.microsoft.com/office/powerpoint/2010/main" val="13806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0110-6A49-3844-96FF-EA6B334B67F2}"/>
              </a:ext>
            </a:extLst>
          </p:cNvPr>
          <p:cNvSpPr>
            <a:spLocks noGrp="1"/>
          </p:cNvSpPr>
          <p:nvPr>
            <p:ph type="title"/>
          </p:nvPr>
        </p:nvSpPr>
        <p:spPr>
          <a:xfrm>
            <a:off x="250797" y="1791"/>
            <a:ext cx="8470011" cy="933965"/>
          </a:xfrm>
        </p:spPr>
        <p:txBody>
          <a:bodyPr/>
          <a:lstStyle/>
          <a:p>
            <a:r>
              <a:rPr lang="en-US" dirty="0"/>
              <a:t>Time in 2021</a:t>
            </a:r>
          </a:p>
        </p:txBody>
      </p:sp>
      <p:sp>
        <p:nvSpPr>
          <p:cNvPr id="3" name="Content Placeholder 2">
            <a:extLst>
              <a:ext uri="{FF2B5EF4-FFF2-40B4-BE49-F238E27FC236}">
                <a16:creationId xmlns:a16="http://schemas.microsoft.com/office/drawing/2014/main" id="{9D1A2D34-72C4-0C4D-8887-298CC79B6156}"/>
              </a:ext>
            </a:extLst>
          </p:cNvPr>
          <p:cNvSpPr>
            <a:spLocks noGrp="1"/>
          </p:cNvSpPr>
          <p:nvPr>
            <p:ph idx="1"/>
          </p:nvPr>
        </p:nvSpPr>
        <p:spPr>
          <a:xfrm>
            <a:off x="250797" y="1066937"/>
            <a:ext cx="8470010" cy="3716660"/>
          </a:xfrm>
        </p:spPr>
        <p:txBody>
          <a:bodyPr>
            <a:normAutofit/>
          </a:bodyPr>
          <a:lstStyle/>
          <a:p>
            <a:pPr marL="0" indent="0">
              <a:buNone/>
            </a:pPr>
            <a:r>
              <a:rPr lang="en-US" b="1" dirty="0"/>
              <a:t>May include all related activities on the day of encounter</a:t>
            </a:r>
            <a:br>
              <a:rPr lang="en-US" dirty="0"/>
            </a:br>
            <a:endParaRPr lang="en-US" dirty="0"/>
          </a:p>
          <a:p>
            <a:pPr marL="0" indent="0">
              <a:buNone/>
            </a:pPr>
            <a:r>
              <a:rPr lang="en-US" sz="1800" i="1" dirty="0"/>
              <a:t>Examples (not all inclusive):</a:t>
            </a:r>
          </a:p>
          <a:p>
            <a:r>
              <a:rPr lang="en-US" sz="1600" dirty="0"/>
              <a:t>Preparing to see the patient (eg, review of tests) </a:t>
            </a:r>
          </a:p>
          <a:p>
            <a:r>
              <a:rPr lang="en-US" sz="1600" dirty="0"/>
              <a:t>Obtaining and/or reviewing separately obtained history </a:t>
            </a:r>
          </a:p>
          <a:p>
            <a:r>
              <a:rPr lang="en-US" sz="1600" dirty="0"/>
              <a:t>Performing a medically appropriate examination and/or evaluation </a:t>
            </a:r>
          </a:p>
          <a:p>
            <a:r>
              <a:rPr lang="en-US" sz="1600" dirty="0"/>
              <a:t>Counseling and educating the patient/family/caregiver </a:t>
            </a:r>
          </a:p>
          <a:p>
            <a:r>
              <a:rPr lang="en-US" sz="1600" dirty="0"/>
              <a:t>Ordering medications, tests, or procedures </a:t>
            </a:r>
          </a:p>
          <a:p>
            <a:r>
              <a:rPr lang="en-US" sz="1600" dirty="0"/>
              <a:t>Referring to and communicating with other healthcare professionals (when not separately reported) </a:t>
            </a:r>
          </a:p>
          <a:p>
            <a:r>
              <a:rPr lang="en-US" sz="1600" dirty="0"/>
              <a:t>Documenting clinical information in the electronic or other health record </a:t>
            </a:r>
          </a:p>
        </p:txBody>
      </p:sp>
    </p:spTree>
    <p:extLst>
      <p:ext uri="{BB962C8B-B14F-4D97-AF65-F5344CB8AC3E}">
        <p14:creationId xmlns:p14="http://schemas.microsoft.com/office/powerpoint/2010/main" val="205441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0110-6A49-3844-96FF-EA6B334B67F2}"/>
              </a:ext>
            </a:extLst>
          </p:cNvPr>
          <p:cNvSpPr>
            <a:spLocks noGrp="1"/>
          </p:cNvSpPr>
          <p:nvPr>
            <p:ph type="title"/>
          </p:nvPr>
        </p:nvSpPr>
        <p:spPr>
          <a:xfrm>
            <a:off x="250797" y="1791"/>
            <a:ext cx="8470011" cy="933965"/>
          </a:xfrm>
        </p:spPr>
        <p:txBody>
          <a:bodyPr/>
          <a:lstStyle/>
          <a:p>
            <a:r>
              <a:rPr lang="en-US" dirty="0"/>
              <a:t>Time in 2021 (cont’d)</a:t>
            </a:r>
          </a:p>
        </p:txBody>
      </p:sp>
      <p:graphicFrame>
        <p:nvGraphicFramePr>
          <p:cNvPr id="7" name="Table 4">
            <a:extLst>
              <a:ext uri="{FF2B5EF4-FFF2-40B4-BE49-F238E27FC236}">
                <a16:creationId xmlns:a16="http://schemas.microsoft.com/office/drawing/2014/main" id="{8CD06836-8F6B-044B-B579-BD2168B52F73}"/>
              </a:ext>
            </a:extLst>
          </p:cNvPr>
          <p:cNvGraphicFramePr>
            <a:graphicFrameLocks noGrp="1"/>
          </p:cNvGraphicFramePr>
          <p:nvPr>
            <p:ph idx="4294967295"/>
            <p:extLst>
              <p:ext uri="{D42A27DB-BD31-4B8C-83A1-F6EECF244321}">
                <p14:modId xmlns:p14="http://schemas.microsoft.com/office/powerpoint/2010/main" val="300072718"/>
              </p:ext>
            </p:extLst>
          </p:nvPr>
        </p:nvGraphicFramePr>
        <p:xfrm>
          <a:off x="333953" y="1076077"/>
          <a:ext cx="8205244" cy="3136875"/>
        </p:xfrm>
        <a:graphic>
          <a:graphicData uri="http://schemas.openxmlformats.org/drawingml/2006/table">
            <a:tbl>
              <a:tblPr firstRow="1" bandRow="1">
                <a:tableStyleId>{C083E6E3-FA7D-4D7B-A595-EF9225AFEA82}</a:tableStyleId>
              </a:tblPr>
              <a:tblGrid>
                <a:gridCol w="1653873">
                  <a:extLst>
                    <a:ext uri="{9D8B030D-6E8A-4147-A177-3AD203B41FA5}">
                      <a16:colId xmlns:a16="http://schemas.microsoft.com/office/drawing/2014/main" val="2683896646"/>
                    </a:ext>
                  </a:extLst>
                </a:gridCol>
                <a:gridCol w="2448749">
                  <a:extLst>
                    <a:ext uri="{9D8B030D-6E8A-4147-A177-3AD203B41FA5}">
                      <a16:colId xmlns:a16="http://schemas.microsoft.com/office/drawing/2014/main" val="3739922710"/>
                    </a:ext>
                  </a:extLst>
                </a:gridCol>
                <a:gridCol w="2051311">
                  <a:extLst>
                    <a:ext uri="{9D8B030D-6E8A-4147-A177-3AD203B41FA5}">
                      <a16:colId xmlns:a16="http://schemas.microsoft.com/office/drawing/2014/main" val="1547620220"/>
                    </a:ext>
                  </a:extLst>
                </a:gridCol>
                <a:gridCol w="2051311">
                  <a:extLst>
                    <a:ext uri="{9D8B030D-6E8A-4147-A177-3AD203B41FA5}">
                      <a16:colId xmlns:a16="http://schemas.microsoft.com/office/drawing/2014/main" val="1445232727"/>
                    </a:ext>
                  </a:extLst>
                </a:gridCol>
              </a:tblGrid>
              <a:tr h="426720">
                <a:tc>
                  <a:txBody>
                    <a:bodyPr/>
                    <a:lstStyle/>
                    <a:p>
                      <a:r>
                        <a:rPr lang="en-US" sz="1400" dirty="0">
                          <a:solidFill>
                            <a:schemeClr val="bg1"/>
                          </a:solidFill>
                        </a:rPr>
                        <a:t>New Patient</a:t>
                      </a:r>
                    </a:p>
                  </a:txBody>
                  <a:tcPr marL="68580" marR="68580" marT="34290" marB="34290" anchor="ctr">
                    <a:solidFill>
                      <a:schemeClr val="accent2"/>
                    </a:solidFill>
                  </a:tcPr>
                </a:tc>
                <a:tc>
                  <a:txBody>
                    <a:bodyPr/>
                    <a:lstStyle/>
                    <a:p>
                      <a:r>
                        <a:rPr lang="en-US" sz="1400" dirty="0">
                          <a:solidFill>
                            <a:schemeClr val="bg1"/>
                          </a:solidFill>
                        </a:rPr>
                        <a:t>Total Time</a:t>
                      </a:r>
                    </a:p>
                  </a:txBody>
                  <a:tcPr marL="68580" marR="68580" marT="34290" marB="34290" anchor="ctr">
                    <a:solidFill>
                      <a:schemeClr val="accent2"/>
                    </a:solidFill>
                  </a:tcPr>
                </a:tc>
                <a:tc>
                  <a:txBody>
                    <a:bodyPr/>
                    <a:lstStyle/>
                    <a:p>
                      <a:r>
                        <a:rPr lang="en-US" sz="1400" dirty="0">
                          <a:solidFill>
                            <a:schemeClr val="bg1"/>
                          </a:solidFill>
                        </a:rPr>
                        <a:t>Established Patient</a:t>
                      </a:r>
                    </a:p>
                  </a:txBody>
                  <a:tcPr marL="68580" marR="68580" marT="34290" marB="34290" anchor="ctr">
                    <a:solidFill>
                      <a:schemeClr val="accent2"/>
                    </a:solidFill>
                  </a:tcPr>
                </a:tc>
                <a:tc>
                  <a:txBody>
                    <a:bodyPr/>
                    <a:lstStyle/>
                    <a:p>
                      <a:r>
                        <a:rPr lang="en-US" sz="1400" dirty="0">
                          <a:solidFill>
                            <a:schemeClr val="bg1"/>
                          </a:solidFill>
                        </a:rPr>
                        <a:t>Total Time</a:t>
                      </a:r>
                    </a:p>
                  </a:txBody>
                  <a:tcPr marL="68580" marR="68580" marT="34290" marB="34290" anchor="ctr">
                    <a:solidFill>
                      <a:schemeClr val="accent2"/>
                    </a:solidFill>
                  </a:tcPr>
                </a:tc>
                <a:extLst>
                  <a:ext uri="{0D108BD9-81ED-4DB2-BD59-A6C34878D82A}">
                    <a16:rowId xmlns:a16="http://schemas.microsoft.com/office/drawing/2014/main" val="3993324575"/>
                  </a:ext>
                </a:extLst>
              </a:tr>
              <a:tr h="542031">
                <a:tc>
                  <a:txBody>
                    <a:bodyPr/>
                    <a:lstStyle/>
                    <a:p>
                      <a:r>
                        <a:rPr lang="en-US" sz="1400" b="1" dirty="0"/>
                        <a:t>99201</a:t>
                      </a:r>
                    </a:p>
                  </a:txBody>
                  <a:tcPr marL="68580" marR="68580" marT="34290" marB="34290" anchor="ctr"/>
                </a:tc>
                <a:tc>
                  <a:txBody>
                    <a:bodyPr/>
                    <a:lstStyle/>
                    <a:p>
                      <a:r>
                        <a:rPr lang="en-US" sz="1400" dirty="0">
                          <a:solidFill>
                            <a:schemeClr val="tx2"/>
                          </a:solidFill>
                        </a:rPr>
                        <a:t>Deleted</a:t>
                      </a:r>
                    </a:p>
                  </a:txBody>
                  <a:tcPr marL="68580" marR="68580" marT="34290" marB="34290" anchor="ctr"/>
                </a:tc>
                <a:tc>
                  <a:txBody>
                    <a:bodyPr/>
                    <a:lstStyle/>
                    <a:p>
                      <a:r>
                        <a:rPr lang="en-US" sz="1400" dirty="0">
                          <a:solidFill>
                            <a:schemeClr val="tx2"/>
                          </a:solidFill>
                        </a:rPr>
                        <a:t>99211</a:t>
                      </a:r>
                    </a:p>
                  </a:txBody>
                  <a:tcPr marL="68580" marR="68580" marT="34290" marB="34290" anchor="ctr"/>
                </a:tc>
                <a:tc>
                  <a:txBody>
                    <a:bodyPr/>
                    <a:lstStyle/>
                    <a:p>
                      <a:endParaRPr lang="en-US" sz="1400" dirty="0">
                        <a:solidFill>
                          <a:schemeClr val="tx2"/>
                        </a:solidFill>
                      </a:endParaRPr>
                    </a:p>
                  </a:txBody>
                  <a:tcPr marL="68580" marR="68580" marT="34290" marB="34290" anchor="ctr"/>
                </a:tc>
                <a:extLst>
                  <a:ext uri="{0D108BD9-81ED-4DB2-BD59-A6C34878D82A}">
                    <a16:rowId xmlns:a16="http://schemas.microsoft.com/office/drawing/2014/main" val="3367433011"/>
                  </a:ext>
                </a:extLst>
              </a:tr>
              <a:tr h="542031">
                <a:tc>
                  <a:txBody>
                    <a:bodyPr/>
                    <a:lstStyle/>
                    <a:p>
                      <a:r>
                        <a:rPr lang="en-US" sz="1400" b="1" dirty="0"/>
                        <a:t>99202</a:t>
                      </a:r>
                    </a:p>
                  </a:txBody>
                  <a:tcPr marL="68580" marR="68580" marT="34290" marB="34290" anchor="ctr"/>
                </a:tc>
                <a:tc>
                  <a:txBody>
                    <a:bodyPr/>
                    <a:lstStyle/>
                    <a:p>
                      <a:r>
                        <a:rPr lang="en-US" sz="1400" dirty="0">
                          <a:solidFill>
                            <a:schemeClr val="tx2"/>
                          </a:solidFill>
                        </a:rPr>
                        <a:t>15 - 29 minutes</a:t>
                      </a:r>
                    </a:p>
                  </a:txBody>
                  <a:tcPr marL="68580" marR="68580" marT="34290" marB="34290" anchor="ctr"/>
                </a:tc>
                <a:tc>
                  <a:txBody>
                    <a:bodyPr/>
                    <a:lstStyle/>
                    <a:p>
                      <a:r>
                        <a:rPr lang="en-US" sz="1400" dirty="0">
                          <a:solidFill>
                            <a:schemeClr val="tx2"/>
                          </a:solidFill>
                        </a:rPr>
                        <a:t>99212</a:t>
                      </a:r>
                    </a:p>
                  </a:txBody>
                  <a:tcPr marL="68580" marR="68580" marT="34290" marB="34290" anchor="ctr"/>
                </a:tc>
                <a:tc>
                  <a:txBody>
                    <a:bodyPr/>
                    <a:lstStyle/>
                    <a:p>
                      <a:r>
                        <a:rPr lang="en-US" sz="1400" dirty="0">
                          <a:solidFill>
                            <a:schemeClr val="tx2"/>
                          </a:solidFill>
                        </a:rPr>
                        <a:t>10 - 19 minutes</a:t>
                      </a:r>
                    </a:p>
                  </a:txBody>
                  <a:tcPr marL="68580" marR="68580" marT="34290" marB="34290" anchor="ctr"/>
                </a:tc>
                <a:extLst>
                  <a:ext uri="{0D108BD9-81ED-4DB2-BD59-A6C34878D82A}">
                    <a16:rowId xmlns:a16="http://schemas.microsoft.com/office/drawing/2014/main" val="3828399558"/>
                  </a:ext>
                </a:extLst>
              </a:tr>
              <a:tr h="542031">
                <a:tc>
                  <a:txBody>
                    <a:bodyPr/>
                    <a:lstStyle/>
                    <a:p>
                      <a:r>
                        <a:rPr lang="en-US" sz="1400" b="1" dirty="0"/>
                        <a:t>99203</a:t>
                      </a:r>
                    </a:p>
                  </a:txBody>
                  <a:tcPr marL="68580" marR="68580" marT="34290" marB="34290" anchor="ctr"/>
                </a:tc>
                <a:tc>
                  <a:txBody>
                    <a:bodyPr/>
                    <a:lstStyle/>
                    <a:p>
                      <a:r>
                        <a:rPr lang="en-US" sz="1400" dirty="0">
                          <a:solidFill>
                            <a:schemeClr val="tx2"/>
                          </a:solidFill>
                        </a:rPr>
                        <a:t>30 - 44 minutes</a:t>
                      </a:r>
                    </a:p>
                  </a:txBody>
                  <a:tcPr marL="68580" marR="68580" marT="34290" marB="34290" anchor="ctr"/>
                </a:tc>
                <a:tc>
                  <a:txBody>
                    <a:bodyPr/>
                    <a:lstStyle/>
                    <a:p>
                      <a:r>
                        <a:rPr lang="en-US" sz="1400" dirty="0">
                          <a:solidFill>
                            <a:schemeClr val="tx2"/>
                          </a:solidFill>
                        </a:rPr>
                        <a:t>99213</a:t>
                      </a:r>
                    </a:p>
                  </a:txBody>
                  <a:tcPr marL="68580" marR="68580" marT="34290" marB="34290" anchor="ctr"/>
                </a:tc>
                <a:tc>
                  <a:txBody>
                    <a:bodyPr/>
                    <a:lstStyle/>
                    <a:p>
                      <a:r>
                        <a:rPr lang="en-US" sz="1400" dirty="0">
                          <a:solidFill>
                            <a:schemeClr val="tx2"/>
                          </a:solidFill>
                        </a:rPr>
                        <a:t>20 - 29 minutes</a:t>
                      </a:r>
                    </a:p>
                  </a:txBody>
                  <a:tcPr marL="68580" marR="68580" marT="34290" marB="34290" anchor="ctr"/>
                </a:tc>
                <a:extLst>
                  <a:ext uri="{0D108BD9-81ED-4DB2-BD59-A6C34878D82A}">
                    <a16:rowId xmlns:a16="http://schemas.microsoft.com/office/drawing/2014/main" val="947740092"/>
                  </a:ext>
                </a:extLst>
              </a:tr>
              <a:tr h="542031">
                <a:tc>
                  <a:txBody>
                    <a:bodyPr/>
                    <a:lstStyle/>
                    <a:p>
                      <a:r>
                        <a:rPr lang="en-US" sz="1400" b="1" dirty="0"/>
                        <a:t>99204</a:t>
                      </a:r>
                    </a:p>
                  </a:txBody>
                  <a:tcPr marL="68580" marR="68580" marT="34290" marB="34290" anchor="ctr"/>
                </a:tc>
                <a:tc>
                  <a:txBody>
                    <a:bodyPr/>
                    <a:lstStyle/>
                    <a:p>
                      <a:r>
                        <a:rPr lang="en-US" sz="1400" dirty="0">
                          <a:solidFill>
                            <a:schemeClr val="tx2"/>
                          </a:solidFill>
                        </a:rPr>
                        <a:t>45 - 59 minutes</a:t>
                      </a:r>
                    </a:p>
                  </a:txBody>
                  <a:tcPr marL="68580" marR="68580" marT="34290" marB="34290" anchor="ctr"/>
                </a:tc>
                <a:tc>
                  <a:txBody>
                    <a:bodyPr/>
                    <a:lstStyle/>
                    <a:p>
                      <a:r>
                        <a:rPr lang="en-US" sz="1400" dirty="0">
                          <a:solidFill>
                            <a:schemeClr val="tx2"/>
                          </a:solidFill>
                        </a:rPr>
                        <a:t>99214</a:t>
                      </a:r>
                    </a:p>
                  </a:txBody>
                  <a:tcPr marL="68580" marR="68580" marT="34290" marB="34290" anchor="ctr"/>
                </a:tc>
                <a:tc>
                  <a:txBody>
                    <a:bodyPr/>
                    <a:lstStyle/>
                    <a:p>
                      <a:r>
                        <a:rPr lang="en-US" sz="1400" dirty="0">
                          <a:solidFill>
                            <a:schemeClr val="tx2"/>
                          </a:solidFill>
                        </a:rPr>
                        <a:t>30 - 39 minutes</a:t>
                      </a:r>
                    </a:p>
                  </a:txBody>
                  <a:tcPr marL="68580" marR="68580" marT="34290" marB="34290" anchor="ctr"/>
                </a:tc>
                <a:extLst>
                  <a:ext uri="{0D108BD9-81ED-4DB2-BD59-A6C34878D82A}">
                    <a16:rowId xmlns:a16="http://schemas.microsoft.com/office/drawing/2014/main" val="4265171197"/>
                  </a:ext>
                </a:extLst>
              </a:tr>
              <a:tr h="542031">
                <a:tc>
                  <a:txBody>
                    <a:bodyPr/>
                    <a:lstStyle/>
                    <a:p>
                      <a:r>
                        <a:rPr lang="en-US" sz="1400" b="1" dirty="0"/>
                        <a:t>99205</a:t>
                      </a:r>
                    </a:p>
                  </a:txBody>
                  <a:tcPr marL="68580" marR="68580" marT="34290" marB="34290" anchor="ctr"/>
                </a:tc>
                <a:tc>
                  <a:txBody>
                    <a:bodyPr/>
                    <a:lstStyle/>
                    <a:p>
                      <a:r>
                        <a:rPr lang="en-US" sz="1400" dirty="0">
                          <a:solidFill>
                            <a:schemeClr val="tx2"/>
                          </a:solidFill>
                        </a:rPr>
                        <a:t>60 - 74 minutes</a:t>
                      </a:r>
                    </a:p>
                  </a:txBody>
                  <a:tcPr marL="68580" marR="68580" marT="34290" marB="34290" anchor="ctr"/>
                </a:tc>
                <a:tc>
                  <a:txBody>
                    <a:bodyPr/>
                    <a:lstStyle/>
                    <a:p>
                      <a:r>
                        <a:rPr lang="en-US" sz="1400" dirty="0">
                          <a:solidFill>
                            <a:schemeClr val="tx2"/>
                          </a:solidFill>
                        </a:rPr>
                        <a:t>99215</a:t>
                      </a:r>
                    </a:p>
                  </a:txBody>
                  <a:tcPr marL="68580" marR="68580" marT="34290" marB="34290" anchor="ctr"/>
                </a:tc>
                <a:tc>
                  <a:txBody>
                    <a:bodyPr/>
                    <a:lstStyle/>
                    <a:p>
                      <a:r>
                        <a:rPr lang="en-US" sz="1400" dirty="0">
                          <a:solidFill>
                            <a:schemeClr val="tx2"/>
                          </a:solidFill>
                        </a:rPr>
                        <a:t>40 - 54 minutes</a:t>
                      </a:r>
                    </a:p>
                  </a:txBody>
                  <a:tcPr marL="68580" marR="68580" marT="34290" marB="34290" anchor="ctr"/>
                </a:tc>
                <a:extLst>
                  <a:ext uri="{0D108BD9-81ED-4DB2-BD59-A6C34878D82A}">
                    <a16:rowId xmlns:a16="http://schemas.microsoft.com/office/drawing/2014/main" val="2446379081"/>
                  </a:ext>
                </a:extLst>
              </a:tr>
            </a:tbl>
          </a:graphicData>
        </a:graphic>
      </p:graphicFrame>
      <p:sp>
        <p:nvSpPr>
          <p:cNvPr id="8" name="TextBox 7">
            <a:extLst>
              <a:ext uri="{FF2B5EF4-FFF2-40B4-BE49-F238E27FC236}">
                <a16:creationId xmlns:a16="http://schemas.microsoft.com/office/drawing/2014/main" id="{FF3DD3E1-36C2-7B48-922E-3DAD12575FB4}"/>
              </a:ext>
            </a:extLst>
          </p:cNvPr>
          <p:cNvSpPr txBox="1"/>
          <p:nvPr/>
        </p:nvSpPr>
        <p:spPr>
          <a:xfrm>
            <a:off x="250825" y="4328261"/>
            <a:ext cx="8378099" cy="300082"/>
          </a:xfrm>
          <a:prstGeom prst="rect">
            <a:avLst/>
          </a:prstGeom>
          <a:noFill/>
        </p:spPr>
        <p:txBody>
          <a:bodyPr wrap="square" rtlCol="0">
            <a:spAutoFit/>
          </a:bodyPr>
          <a:lstStyle/>
          <a:p>
            <a:r>
              <a:rPr lang="en-US" sz="1350" dirty="0">
                <a:solidFill>
                  <a:schemeClr val="tx2"/>
                </a:solidFill>
              </a:rPr>
              <a:t>For prolonged services, use 99417 for 15 minutes ( &gt;75 minutes new patient, &gt;55 minutes established patient)</a:t>
            </a:r>
          </a:p>
        </p:txBody>
      </p:sp>
    </p:spTree>
    <p:extLst>
      <p:ext uri="{BB962C8B-B14F-4D97-AF65-F5344CB8AC3E}">
        <p14:creationId xmlns:p14="http://schemas.microsoft.com/office/powerpoint/2010/main" val="397732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30D1-EB13-5449-AE4C-19AA5C0FDC87}"/>
              </a:ext>
            </a:extLst>
          </p:cNvPr>
          <p:cNvSpPr>
            <a:spLocks noGrp="1"/>
          </p:cNvSpPr>
          <p:nvPr>
            <p:ph type="title"/>
          </p:nvPr>
        </p:nvSpPr>
        <p:spPr>
          <a:xfrm>
            <a:off x="250797" y="1791"/>
            <a:ext cx="8470011" cy="933965"/>
          </a:xfrm>
        </p:spPr>
        <p:txBody>
          <a:bodyPr/>
          <a:lstStyle/>
          <a:p>
            <a:r>
              <a:rPr lang="en-US" dirty="0"/>
              <a:t>Documentation of Time</a:t>
            </a:r>
          </a:p>
        </p:txBody>
      </p:sp>
      <p:sp>
        <p:nvSpPr>
          <p:cNvPr id="3" name="Content Placeholder 2">
            <a:extLst>
              <a:ext uri="{FF2B5EF4-FFF2-40B4-BE49-F238E27FC236}">
                <a16:creationId xmlns:a16="http://schemas.microsoft.com/office/drawing/2014/main" id="{2179B9BF-9E4D-8C4A-BF86-693D28B84E6C}"/>
              </a:ext>
            </a:extLst>
          </p:cNvPr>
          <p:cNvSpPr>
            <a:spLocks noGrp="1"/>
          </p:cNvSpPr>
          <p:nvPr>
            <p:ph idx="1"/>
          </p:nvPr>
        </p:nvSpPr>
        <p:spPr>
          <a:xfrm>
            <a:off x="250797" y="1066937"/>
            <a:ext cx="5989136" cy="3716660"/>
          </a:xfrm>
        </p:spPr>
        <p:txBody>
          <a:bodyPr/>
          <a:lstStyle/>
          <a:p>
            <a:r>
              <a:rPr lang="en-US" dirty="0"/>
              <a:t>Best practice – start and stop for each component</a:t>
            </a:r>
          </a:p>
          <a:p>
            <a:r>
              <a:rPr lang="en-US" dirty="0"/>
              <a:t>99215</a:t>
            </a:r>
          </a:p>
          <a:p>
            <a:pPr lvl="1"/>
            <a:r>
              <a:rPr lang="en-US" dirty="0"/>
              <a:t>9:05-9:10 reviewed labs and patient food logs prior to visit</a:t>
            </a:r>
          </a:p>
          <a:p>
            <a:pPr lvl="1"/>
            <a:r>
              <a:rPr lang="en-US" dirty="0"/>
              <a:t>9:10-9:40 patient in room for visit and education</a:t>
            </a:r>
          </a:p>
          <a:p>
            <a:pPr lvl="1"/>
            <a:r>
              <a:rPr lang="en-US" dirty="0"/>
              <a:t>9:40-9:50 completed clinical information, ordered lab tests, and medication refill</a:t>
            </a:r>
          </a:p>
          <a:p>
            <a:pPr lvl="1"/>
            <a:r>
              <a:rPr lang="en-US" dirty="0"/>
              <a:t>45 minutes total spent </a:t>
            </a:r>
          </a:p>
        </p:txBody>
      </p:sp>
      <p:pic>
        <p:nvPicPr>
          <p:cNvPr id="5" name="Graphic 4" descr="Clock with solid fill">
            <a:extLst>
              <a:ext uri="{FF2B5EF4-FFF2-40B4-BE49-F238E27FC236}">
                <a16:creationId xmlns:a16="http://schemas.microsoft.com/office/drawing/2014/main" id="{5A50C728-27A7-49C9-A0C7-A68A05F9D8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8836" y="959408"/>
            <a:ext cx="1965859" cy="1965859"/>
          </a:xfrm>
          <a:prstGeom prst="rect">
            <a:avLst/>
          </a:prstGeom>
        </p:spPr>
      </p:pic>
    </p:spTree>
    <p:extLst>
      <p:ext uri="{BB962C8B-B14F-4D97-AF65-F5344CB8AC3E}">
        <p14:creationId xmlns:p14="http://schemas.microsoft.com/office/powerpoint/2010/main" val="389818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cup, sitting, glass&#10;&#10;Description automatically generated">
            <a:extLst>
              <a:ext uri="{FF2B5EF4-FFF2-40B4-BE49-F238E27FC236}">
                <a16:creationId xmlns:a16="http://schemas.microsoft.com/office/drawing/2014/main" id="{4C7FBA55-478C-AB41-9A5F-C23D4CF4B996}"/>
              </a:ext>
            </a:extLst>
          </p:cNvPr>
          <p:cNvPicPr>
            <a:picLocks noChangeAspect="1"/>
          </p:cNvPicPr>
          <p:nvPr/>
        </p:nvPicPr>
        <p:blipFill>
          <a:blip r:embed="rId3"/>
          <a:stretch>
            <a:fillRect/>
          </a:stretch>
        </p:blipFill>
        <p:spPr>
          <a:xfrm>
            <a:off x="6121835" y="1988005"/>
            <a:ext cx="1557800" cy="1545770"/>
          </a:xfrm>
          <a:prstGeom prst="ellipse">
            <a:avLst/>
          </a:prstGeom>
          <a:ln>
            <a:noFill/>
          </a:ln>
          <a:effectLst>
            <a:softEdge rad="112500"/>
          </a:effectLst>
        </p:spPr>
      </p:pic>
      <p:sp>
        <p:nvSpPr>
          <p:cNvPr id="3" name="Title 2">
            <a:extLst>
              <a:ext uri="{FF2B5EF4-FFF2-40B4-BE49-F238E27FC236}">
                <a16:creationId xmlns:a16="http://schemas.microsoft.com/office/drawing/2014/main" id="{2C3EA625-F0FD-4A54-AADA-97F5BFC6A812}"/>
              </a:ext>
            </a:extLst>
          </p:cNvPr>
          <p:cNvSpPr>
            <a:spLocks noGrp="1"/>
          </p:cNvSpPr>
          <p:nvPr>
            <p:ph type="ctrTitle"/>
          </p:nvPr>
        </p:nvSpPr>
        <p:spPr>
          <a:xfrm>
            <a:off x="1143000" y="1743075"/>
            <a:ext cx="6858000" cy="1790700"/>
          </a:xfrm>
        </p:spPr>
        <p:txBody>
          <a:bodyPr/>
          <a:lstStyle/>
          <a:p>
            <a:r>
              <a:rPr lang="en-US" dirty="0"/>
              <a:t>Codes</a:t>
            </a:r>
          </a:p>
        </p:txBody>
      </p:sp>
    </p:spTree>
    <p:custDataLst>
      <p:tags r:id="rId1"/>
    </p:custDataLst>
    <p:extLst>
      <p:ext uri="{BB962C8B-B14F-4D97-AF65-F5344CB8AC3E}">
        <p14:creationId xmlns:p14="http://schemas.microsoft.com/office/powerpoint/2010/main" val="4174357852"/>
      </p:ext>
    </p:extLst>
  </p:cSld>
  <p:clrMapOvr>
    <a:masterClrMapping/>
  </p:clrMapOvr>
  <mc:AlternateContent xmlns:mc="http://schemas.openxmlformats.org/markup-compatibility/2006" xmlns:p14="http://schemas.microsoft.com/office/powerpoint/2010/main">
    <mc:Choice Requires="p14">
      <p:transition spd="med" p14:dur="700" advTm="2596">
        <p:fade/>
      </p:transition>
    </mc:Choice>
    <mc:Fallback xmlns="">
      <p:transition spd="med" advTm="259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40567-3AA4-47B1-80E0-174984D643F1}"/>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E5E4334B-B9BB-4644-8CF6-DDD5E40EB81B}"/>
              </a:ext>
            </a:extLst>
          </p:cNvPr>
          <p:cNvSpPr>
            <a:spLocks noGrp="1"/>
          </p:cNvSpPr>
          <p:nvPr>
            <p:ph sz="half" idx="1"/>
          </p:nvPr>
        </p:nvSpPr>
        <p:spPr>
          <a:xfrm>
            <a:off x="223536" y="1208938"/>
            <a:ext cx="2462514" cy="3595235"/>
          </a:xfrm>
        </p:spPr>
        <p:txBody>
          <a:bodyPr>
            <a:normAutofit/>
          </a:bodyPr>
          <a:lstStyle/>
          <a:p>
            <a:r>
              <a:rPr lang="en-US" dirty="0"/>
              <a:t>Which of the following codes could imply bias around obesity?</a:t>
            </a:r>
          </a:p>
          <a:p>
            <a:br>
              <a:rPr lang="en-US" dirty="0"/>
            </a:br>
            <a:endParaRPr lang="en-US" dirty="0"/>
          </a:p>
        </p:txBody>
      </p:sp>
      <p:sp>
        <p:nvSpPr>
          <p:cNvPr id="4" name="Content Placeholder 3">
            <a:extLst>
              <a:ext uri="{FF2B5EF4-FFF2-40B4-BE49-F238E27FC236}">
                <a16:creationId xmlns:a16="http://schemas.microsoft.com/office/drawing/2014/main" id="{0112840D-777F-4B13-890F-5E59FDD894DB}"/>
              </a:ext>
            </a:extLst>
          </p:cNvPr>
          <p:cNvSpPr>
            <a:spLocks noGrp="1"/>
          </p:cNvSpPr>
          <p:nvPr>
            <p:ph sz="half" idx="2"/>
          </p:nvPr>
        </p:nvSpPr>
        <p:spPr>
          <a:xfrm>
            <a:off x="3108891" y="1208938"/>
            <a:ext cx="5582264" cy="3595235"/>
          </a:xfrm>
        </p:spPr>
        <p:txBody>
          <a:bodyPr/>
          <a:lstStyle/>
          <a:p>
            <a:r>
              <a:rPr lang="en-US" dirty="0"/>
              <a:t>E66.2 Severe obesity with alveolar hypoventilation</a:t>
            </a:r>
          </a:p>
          <a:p>
            <a:r>
              <a:rPr lang="en-US" dirty="0"/>
              <a:t>E66.1 Obesity due to excess calories</a:t>
            </a:r>
          </a:p>
          <a:p>
            <a:r>
              <a:rPr lang="en-US" dirty="0"/>
              <a:t>E66.2 Drug-induced obesity</a:t>
            </a:r>
          </a:p>
          <a:p>
            <a:r>
              <a:rPr lang="en-US" dirty="0"/>
              <a:t>E66.8 Obesity, unspecified</a:t>
            </a:r>
          </a:p>
          <a:p>
            <a:endParaRPr lang="en-US" dirty="0"/>
          </a:p>
        </p:txBody>
      </p:sp>
    </p:spTree>
    <p:extLst>
      <p:ext uri="{BB962C8B-B14F-4D97-AF65-F5344CB8AC3E}">
        <p14:creationId xmlns:p14="http://schemas.microsoft.com/office/powerpoint/2010/main" val="309981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E6D6079-2715-B945-9D33-506DB6018E18}"/>
              </a:ext>
            </a:extLst>
          </p:cNvPr>
          <p:cNvGraphicFramePr>
            <a:graphicFrameLocks noGrp="1"/>
          </p:cNvGraphicFramePr>
          <p:nvPr>
            <p:extLst>
              <p:ext uri="{D42A27DB-BD31-4B8C-83A1-F6EECF244321}">
                <p14:modId xmlns:p14="http://schemas.microsoft.com/office/powerpoint/2010/main" val="905564271"/>
              </p:ext>
            </p:extLst>
          </p:nvPr>
        </p:nvGraphicFramePr>
        <p:xfrm>
          <a:off x="2844451" y="1078381"/>
          <a:ext cx="3088350" cy="3477717"/>
        </p:xfrm>
        <a:graphic>
          <a:graphicData uri="http://schemas.openxmlformats.org/drawingml/2006/table">
            <a:tbl>
              <a:tblPr firstRow="1" bandRow="1">
                <a:tableStyleId>{C083E6E3-FA7D-4D7B-A595-EF9225AFEA82}</a:tableStyleId>
              </a:tblPr>
              <a:tblGrid>
                <a:gridCol w="618749">
                  <a:extLst>
                    <a:ext uri="{9D8B030D-6E8A-4147-A177-3AD203B41FA5}">
                      <a16:colId xmlns:a16="http://schemas.microsoft.com/office/drawing/2014/main" val="2234908793"/>
                    </a:ext>
                  </a:extLst>
                </a:gridCol>
                <a:gridCol w="2469601">
                  <a:extLst>
                    <a:ext uri="{9D8B030D-6E8A-4147-A177-3AD203B41FA5}">
                      <a16:colId xmlns:a16="http://schemas.microsoft.com/office/drawing/2014/main" val="179138842"/>
                    </a:ext>
                  </a:extLst>
                </a:gridCol>
              </a:tblGrid>
              <a:tr h="379062">
                <a:tc>
                  <a:txBody>
                    <a:bodyPr/>
                    <a:lstStyle/>
                    <a:p>
                      <a:pPr>
                        <a:lnSpc>
                          <a:spcPct val="90000"/>
                        </a:lnSpc>
                      </a:pPr>
                      <a:r>
                        <a:rPr lang="en-US" sz="1400" dirty="0">
                          <a:solidFill>
                            <a:schemeClr val="bg1"/>
                          </a:solidFill>
                        </a:rPr>
                        <a:t>Code</a:t>
                      </a:r>
                    </a:p>
                  </a:txBody>
                  <a:tcPr marL="51435" marR="51435" marT="25718" marB="25718"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nSpc>
                          <a:spcPct val="90000"/>
                        </a:lnSpc>
                      </a:pPr>
                      <a:r>
                        <a:rPr lang="en-US" sz="1400" dirty="0">
                          <a:solidFill>
                            <a:schemeClr val="bg1"/>
                          </a:solidFill>
                        </a:rPr>
                        <a:t>Explanation</a:t>
                      </a:r>
                    </a:p>
                  </a:txBody>
                  <a:tcPr marL="51435" marR="51435" marT="25718" marB="25718"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65171583"/>
                  </a:ext>
                </a:extLst>
              </a:tr>
              <a:tr h="489707">
                <a:tc>
                  <a:txBody>
                    <a:bodyPr/>
                    <a:lstStyle/>
                    <a:p>
                      <a:pPr>
                        <a:lnSpc>
                          <a:spcPct val="90000"/>
                        </a:lnSpc>
                      </a:pPr>
                      <a:r>
                        <a:rPr lang="en-US" sz="1400" b="1" dirty="0">
                          <a:solidFill>
                            <a:schemeClr val="tx1"/>
                          </a:solidFill>
                        </a:rPr>
                        <a:t>E66.0</a:t>
                      </a:r>
                    </a:p>
                  </a:txBody>
                  <a:tcPr marL="51435" marR="51435" marT="25718" marB="25718" anchor="ctr">
                    <a:lnT w="12700" cmpd="sng">
                      <a:noFill/>
                    </a:lnT>
                  </a:tcPr>
                </a:tc>
                <a:tc>
                  <a:txBody>
                    <a:bodyPr/>
                    <a:lstStyle/>
                    <a:p>
                      <a:pPr>
                        <a:lnSpc>
                          <a:spcPct val="90000"/>
                        </a:lnSpc>
                      </a:pPr>
                      <a:r>
                        <a:rPr lang="en-US" sz="1400" dirty="0">
                          <a:solidFill>
                            <a:schemeClr val="tx2"/>
                          </a:solidFill>
                        </a:rPr>
                        <a:t>Obesity due to excess calories*</a:t>
                      </a:r>
                    </a:p>
                  </a:txBody>
                  <a:tcPr marL="51435" marR="51435" marT="25718" marB="25718" anchor="ctr">
                    <a:lnT w="12700" cmpd="sng">
                      <a:noFill/>
                    </a:lnT>
                  </a:tcPr>
                </a:tc>
                <a:extLst>
                  <a:ext uri="{0D108BD9-81ED-4DB2-BD59-A6C34878D82A}">
                    <a16:rowId xmlns:a16="http://schemas.microsoft.com/office/drawing/2014/main" val="4000549021"/>
                  </a:ext>
                </a:extLst>
              </a:tr>
              <a:tr h="515210">
                <a:tc>
                  <a:txBody>
                    <a:bodyPr/>
                    <a:lstStyle/>
                    <a:p>
                      <a:pPr>
                        <a:lnSpc>
                          <a:spcPct val="90000"/>
                        </a:lnSpc>
                      </a:pPr>
                      <a:r>
                        <a:rPr lang="en-US" sz="1400" b="1" dirty="0">
                          <a:solidFill>
                            <a:schemeClr val="tx1"/>
                          </a:solidFill>
                        </a:rPr>
                        <a:t>E66.01</a:t>
                      </a:r>
                    </a:p>
                  </a:txBody>
                  <a:tcPr marL="51435" marR="51435" marT="25718" marB="25718" anchor="ctr"/>
                </a:tc>
                <a:tc>
                  <a:txBody>
                    <a:bodyPr/>
                    <a:lstStyle/>
                    <a:p>
                      <a:pPr>
                        <a:lnSpc>
                          <a:spcPct val="90000"/>
                        </a:lnSpc>
                      </a:pPr>
                      <a:r>
                        <a:rPr lang="en-US" sz="1400" dirty="0">
                          <a:solidFill>
                            <a:schemeClr val="tx2"/>
                          </a:solidFill>
                        </a:rPr>
                        <a:t>Morbid or severe obesity due to excess calories*</a:t>
                      </a:r>
                    </a:p>
                  </a:txBody>
                  <a:tcPr marL="51435" marR="51435" marT="25718" marB="25718" anchor="ctr"/>
                </a:tc>
                <a:extLst>
                  <a:ext uri="{0D108BD9-81ED-4DB2-BD59-A6C34878D82A}">
                    <a16:rowId xmlns:a16="http://schemas.microsoft.com/office/drawing/2014/main" val="749518193"/>
                  </a:ext>
                </a:extLst>
              </a:tr>
              <a:tr h="379062">
                <a:tc>
                  <a:txBody>
                    <a:bodyPr/>
                    <a:lstStyle/>
                    <a:p>
                      <a:pPr>
                        <a:lnSpc>
                          <a:spcPct val="90000"/>
                        </a:lnSpc>
                      </a:pPr>
                      <a:r>
                        <a:rPr lang="en-US" sz="1400" b="1" dirty="0">
                          <a:solidFill>
                            <a:schemeClr val="tx1"/>
                          </a:solidFill>
                        </a:rPr>
                        <a:t>E66.1</a:t>
                      </a:r>
                    </a:p>
                  </a:txBody>
                  <a:tcPr marL="51435" marR="51435" marT="25718" marB="25718" anchor="ctr"/>
                </a:tc>
                <a:tc>
                  <a:txBody>
                    <a:bodyPr/>
                    <a:lstStyle/>
                    <a:p>
                      <a:pPr>
                        <a:lnSpc>
                          <a:spcPct val="90000"/>
                        </a:lnSpc>
                      </a:pPr>
                      <a:r>
                        <a:rPr lang="en-US" sz="1400" dirty="0">
                          <a:solidFill>
                            <a:schemeClr val="tx2"/>
                          </a:solidFill>
                        </a:rPr>
                        <a:t>Drug-induced obesity</a:t>
                      </a:r>
                    </a:p>
                  </a:txBody>
                  <a:tcPr marL="51435" marR="51435" marT="25718" marB="25718" anchor="ctr"/>
                </a:tc>
                <a:extLst>
                  <a:ext uri="{0D108BD9-81ED-4DB2-BD59-A6C34878D82A}">
                    <a16:rowId xmlns:a16="http://schemas.microsoft.com/office/drawing/2014/main" val="1644674196"/>
                  </a:ext>
                </a:extLst>
              </a:tr>
              <a:tr h="515210">
                <a:tc>
                  <a:txBody>
                    <a:bodyPr/>
                    <a:lstStyle/>
                    <a:p>
                      <a:pPr>
                        <a:lnSpc>
                          <a:spcPct val="90000"/>
                        </a:lnSpc>
                      </a:pPr>
                      <a:r>
                        <a:rPr lang="en-US" sz="1400" b="1" dirty="0">
                          <a:solidFill>
                            <a:schemeClr val="tx1"/>
                          </a:solidFill>
                        </a:rPr>
                        <a:t>E66.2</a:t>
                      </a:r>
                    </a:p>
                  </a:txBody>
                  <a:tcPr marL="51435" marR="51435" marT="25718" marB="25718" anchor="ctr"/>
                </a:tc>
                <a:tc>
                  <a:txBody>
                    <a:bodyPr/>
                    <a:lstStyle/>
                    <a:p>
                      <a:pPr>
                        <a:lnSpc>
                          <a:spcPct val="90000"/>
                        </a:lnSpc>
                      </a:pPr>
                      <a:r>
                        <a:rPr lang="en-US" sz="1400" dirty="0">
                          <a:solidFill>
                            <a:schemeClr val="tx2"/>
                          </a:solidFill>
                        </a:rPr>
                        <a:t>Morbid or severe obesity with alveolar hypoventilation</a:t>
                      </a:r>
                    </a:p>
                  </a:txBody>
                  <a:tcPr marL="51435" marR="51435" marT="25718" marB="25718" anchor="ctr"/>
                </a:tc>
                <a:extLst>
                  <a:ext uri="{0D108BD9-81ED-4DB2-BD59-A6C34878D82A}">
                    <a16:rowId xmlns:a16="http://schemas.microsoft.com/office/drawing/2014/main" val="1203181240"/>
                  </a:ext>
                </a:extLst>
              </a:tr>
              <a:tr h="399822">
                <a:tc>
                  <a:txBody>
                    <a:bodyPr/>
                    <a:lstStyle/>
                    <a:p>
                      <a:pPr>
                        <a:lnSpc>
                          <a:spcPct val="90000"/>
                        </a:lnSpc>
                      </a:pPr>
                      <a:r>
                        <a:rPr lang="en-US" sz="1400" b="1" dirty="0">
                          <a:solidFill>
                            <a:schemeClr val="tx1"/>
                          </a:solidFill>
                        </a:rPr>
                        <a:t>E66.3</a:t>
                      </a:r>
                    </a:p>
                  </a:txBody>
                  <a:tcPr marL="51435" marR="51435" marT="25718" marB="25718" anchor="ctr"/>
                </a:tc>
                <a:tc>
                  <a:txBody>
                    <a:bodyPr/>
                    <a:lstStyle/>
                    <a:p>
                      <a:pPr>
                        <a:lnSpc>
                          <a:spcPct val="90000"/>
                        </a:lnSpc>
                      </a:pPr>
                      <a:r>
                        <a:rPr lang="en-US" sz="1400" dirty="0">
                          <a:solidFill>
                            <a:schemeClr val="tx2"/>
                          </a:solidFill>
                        </a:rPr>
                        <a:t>Overweight </a:t>
                      </a:r>
                    </a:p>
                  </a:txBody>
                  <a:tcPr marL="51435" marR="51435" marT="25718" marB="25718" anchor="ctr"/>
                </a:tc>
                <a:extLst>
                  <a:ext uri="{0D108BD9-81ED-4DB2-BD59-A6C34878D82A}">
                    <a16:rowId xmlns:a16="http://schemas.microsoft.com/office/drawing/2014/main" val="1361213809"/>
                  </a:ext>
                </a:extLst>
              </a:tr>
              <a:tr h="399822">
                <a:tc>
                  <a:txBody>
                    <a:bodyPr/>
                    <a:lstStyle/>
                    <a:p>
                      <a:pPr>
                        <a:lnSpc>
                          <a:spcPct val="90000"/>
                        </a:lnSpc>
                      </a:pPr>
                      <a:r>
                        <a:rPr lang="en-US" sz="1400" b="1" dirty="0">
                          <a:solidFill>
                            <a:schemeClr val="accent2"/>
                          </a:solidFill>
                        </a:rPr>
                        <a:t>E66.8</a:t>
                      </a:r>
                    </a:p>
                  </a:txBody>
                  <a:tcPr marL="51435" marR="51435" marT="25718" marB="25718" anchor="ctr"/>
                </a:tc>
                <a:tc>
                  <a:txBody>
                    <a:bodyPr/>
                    <a:lstStyle/>
                    <a:p>
                      <a:pPr>
                        <a:lnSpc>
                          <a:spcPct val="90000"/>
                        </a:lnSpc>
                      </a:pPr>
                      <a:r>
                        <a:rPr lang="en-US" sz="1400" b="1" dirty="0">
                          <a:solidFill>
                            <a:schemeClr val="accent2"/>
                          </a:solidFill>
                        </a:rPr>
                        <a:t>Obesity, other</a:t>
                      </a:r>
                    </a:p>
                  </a:txBody>
                  <a:tcPr marL="51435" marR="51435" marT="25718" marB="25718" anchor="ctr"/>
                </a:tc>
                <a:extLst>
                  <a:ext uri="{0D108BD9-81ED-4DB2-BD59-A6C34878D82A}">
                    <a16:rowId xmlns:a16="http://schemas.microsoft.com/office/drawing/2014/main" val="440738842"/>
                  </a:ext>
                </a:extLst>
              </a:tr>
              <a:tr h="399822">
                <a:tc>
                  <a:txBody>
                    <a:bodyPr/>
                    <a:lstStyle/>
                    <a:p>
                      <a:pPr>
                        <a:lnSpc>
                          <a:spcPct val="90000"/>
                        </a:lnSpc>
                      </a:pPr>
                      <a:r>
                        <a:rPr lang="en-US" sz="1400" b="1" dirty="0">
                          <a:solidFill>
                            <a:schemeClr val="tx1"/>
                          </a:solidFill>
                        </a:rPr>
                        <a:t>E66.9</a:t>
                      </a:r>
                    </a:p>
                  </a:txBody>
                  <a:tcPr marL="51435" marR="51435" marT="25718" marB="25718" anchor="ctr"/>
                </a:tc>
                <a:tc>
                  <a:txBody>
                    <a:bodyPr/>
                    <a:lstStyle/>
                    <a:p>
                      <a:pPr>
                        <a:lnSpc>
                          <a:spcPct val="90000"/>
                        </a:lnSpc>
                      </a:pPr>
                      <a:r>
                        <a:rPr lang="en-US" sz="1400" dirty="0">
                          <a:solidFill>
                            <a:schemeClr val="tx2"/>
                          </a:solidFill>
                        </a:rPr>
                        <a:t>Obesity, unspecified </a:t>
                      </a:r>
                    </a:p>
                  </a:txBody>
                  <a:tcPr marL="51435" marR="51435" marT="25718" marB="25718" anchor="ctr"/>
                </a:tc>
                <a:extLst>
                  <a:ext uri="{0D108BD9-81ED-4DB2-BD59-A6C34878D82A}">
                    <a16:rowId xmlns:a16="http://schemas.microsoft.com/office/drawing/2014/main" val="870926845"/>
                  </a:ext>
                </a:extLst>
              </a:tr>
            </a:tbl>
          </a:graphicData>
        </a:graphic>
      </p:graphicFrame>
      <p:graphicFrame>
        <p:nvGraphicFramePr>
          <p:cNvPr id="8" name="Table 7">
            <a:extLst>
              <a:ext uri="{FF2B5EF4-FFF2-40B4-BE49-F238E27FC236}">
                <a16:creationId xmlns:a16="http://schemas.microsoft.com/office/drawing/2014/main" id="{8B18DA3F-28BA-9841-8753-991ED6D75EB3}"/>
              </a:ext>
            </a:extLst>
          </p:cNvPr>
          <p:cNvGraphicFramePr>
            <a:graphicFrameLocks noGrp="1"/>
          </p:cNvGraphicFramePr>
          <p:nvPr>
            <p:extLst>
              <p:ext uri="{D42A27DB-BD31-4B8C-83A1-F6EECF244321}">
                <p14:modId xmlns:p14="http://schemas.microsoft.com/office/powerpoint/2010/main" val="517695884"/>
              </p:ext>
            </p:extLst>
          </p:nvPr>
        </p:nvGraphicFramePr>
        <p:xfrm>
          <a:off x="6091202" y="1078380"/>
          <a:ext cx="2879998" cy="2094188"/>
        </p:xfrm>
        <a:graphic>
          <a:graphicData uri="http://schemas.openxmlformats.org/drawingml/2006/table">
            <a:tbl>
              <a:tblPr firstRow="1" bandRow="1">
                <a:tableStyleId>{C083E6E3-FA7D-4D7B-A595-EF9225AFEA82}</a:tableStyleId>
              </a:tblPr>
              <a:tblGrid>
                <a:gridCol w="871198">
                  <a:extLst>
                    <a:ext uri="{9D8B030D-6E8A-4147-A177-3AD203B41FA5}">
                      <a16:colId xmlns:a16="http://schemas.microsoft.com/office/drawing/2014/main" val="2546933134"/>
                    </a:ext>
                  </a:extLst>
                </a:gridCol>
                <a:gridCol w="2008800">
                  <a:extLst>
                    <a:ext uri="{9D8B030D-6E8A-4147-A177-3AD203B41FA5}">
                      <a16:colId xmlns:a16="http://schemas.microsoft.com/office/drawing/2014/main" val="2199476974"/>
                    </a:ext>
                  </a:extLst>
                </a:gridCol>
              </a:tblGrid>
              <a:tr h="382819">
                <a:tc>
                  <a:txBody>
                    <a:bodyPr/>
                    <a:lstStyle/>
                    <a:p>
                      <a:pPr>
                        <a:lnSpc>
                          <a:spcPct val="90000"/>
                        </a:lnSpc>
                      </a:pPr>
                      <a:r>
                        <a:rPr lang="en-US" sz="1400" dirty="0">
                          <a:solidFill>
                            <a:schemeClr val="bg1"/>
                          </a:solidFill>
                        </a:rPr>
                        <a:t>Code (ex)</a:t>
                      </a:r>
                    </a:p>
                  </a:txBody>
                  <a:tcPr marL="51435" marR="51435" marT="25718" marB="25718"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nSpc>
                          <a:spcPct val="90000"/>
                        </a:lnSpc>
                      </a:pPr>
                      <a:r>
                        <a:rPr lang="en-US" sz="1400" dirty="0">
                          <a:solidFill>
                            <a:schemeClr val="bg1"/>
                          </a:solidFill>
                        </a:rPr>
                        <a:t>Body Mass Index (BMI)</a:t>
                      </a:r>
                    </a:p>
                  </a:txBody>
                  <a:tcPr marL="51435" marR="51435" marT="25718" marB="25718" anchor="ctr">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83970302"/>
                  </a:ext>
                </a:extLst>
              </a:tr>
              <a:tr h="382819">
                <a:tc>
                  <a:txBody>
                    <a:bodyPr/>
                    <a:lstStyle/>
                    <a:p>
                      <a:pPr>
                        <a:lnSpc>
                          <a:spcPct val="90000"/>
                        </a:lnSpc>
                      </a:pPr>
                      <a:r>
                        <a:rPr lang="en-US" sz="1400" b="1" dirty="0">
                          <a:solidFill>
                            <a:schemeClr val="tx1"/>
                          </a:solidFill>
                        </a:rPr>
                        <a:t>Z68.30</a:t>
                      </a:r>
                    </a:p>
                  </a:txBody>
                  <a:tcPr marL="51435" marR="51435" marT="25718" marB="25718" anchor="ctr">
                    <a:lnT w="12700" cmpd="sng">
                      <a:noFill/>
                    </a:lnT>
                  </a:tcPr>
                </a:tc>
                <a:tc>
                  <a:txBody>
                    <a:bodyPr/>
                    <a:lstStyle/>
                    <a:p>
                      <a:pPr>
                        <a:lnSpc>
                          <a:spcPct val="90000"/>
                        </a:lnSpc>
                      </a:pPr>
                      <a:r>
                        <a:rPr lang="en-US" sz="1400" dirty="0">
                          <a:solidFill>
                            <a:schemeClr val="tx2"/>
                          </a:solidFill>
                        </a:rPr>
                        <a:t>30.0-30.9kg/m</a:t>
                      </a:r>
                      <a:r>
                        <a:rPr lang="en-US" sz="1400" baseline="30000" dirty="0">
                          <a:solidFill>
                            <a:schemeClr val="tx2"/>
                          </a:solidFill>
                        </a:rPr>
                        <a:t>2</a:t>
                      </a:r>
                      <a:r>
                        <a:rPr lang="en-US" sz="1400" dirty="0">
                          <a:solidFill>
                            <a:schemeClr val="tx2"/>
                          </a:solidFill>
                        </a:rPr>
                        <a:t> </a:t>
                      </a:r>
                    </a:p>
                  </a:txBody>
                  <a:tcPr marL="51435" marR="51435" marT="25718" marB="25718" anchor="ctr">
                    <a:lnT w="12700" cmpd="sng">
                      <a:noFill/>
                    </a:lnT>
                  </a:tcPr>
                </a:tc>
                <a:extLst>
                  <a:ext uri="{0D108BD9-81ED-4DB2-BD59-A6C34878D82A}">
                    <a16:rowId xmlns:a16="http://schemas.microsoft.com/office/drawing/2014/main" val="871054071"/>
                  </a:ext>
                </a:extLst>
              </a:tr>
              <a:tr h="382819">
                <a:tc>
                  <a:txBody>
                    <a:bodyPr/>
                    <a:lstStyle/>
                    <a:p>
                      <a:pPr>
                        <a:lnSpc>
                          <a:spcPct val="90000"/>
                        </a:lnSpc>
                      </a:pPr>
                      <a:r>
                        <a:rPr lang="en-US" sz="1400" b="1" dirty="0">
                          <a:solidFill>
                            <a:schemeClr val="tx1"/>
                          </a:solidFill>
                        </a:rPr>
                        <a:t>Z68.34</a:t>
                      </a:r>
                    </a:p>
                  </a:txBody>
                  <a:tcPr marL="51435" marR="51435" marT="25718" marB="25718" anchor="ctr"/>
                </a:tc>
                <a:tc>
                  <a:txBody>
                    <a:bodyPr/>
                    <a:lstStyle/>
                    <a:p>
                      <a:pPr>
                        <a:lnSpc>
                          <a:spcPct val="90000"/>
                        </a:lnSpc>
                      </a:pPr>
                      <a:r>
                        <a:rPr lang="en-US" sz="1400" dirty="0">
                          <a:solidFill>
                            <a:schemeClr val="tx2"/>
                          </a:solidFill>
                        </a:rPr>
                        <a:t>34.0-34.9kg/m</a:t>
                      </a:r>
                      <a:r>
                        <a:rPr lang="en-US" sz="1400" baseline="30000" dirty="0">
                          <a:solidFill>
                            <a:schemeClr val="tx2"/>
                          </a:solidFill>
                        </a:rPr>
                        <a:t>2</a:t>
                      </a:r>
                      <a:r>
                        <a:rPr lang="en-US" sz="1400" dirty="0">
                          <a:solidFill>
                            <a:schemeClr val="tx2"/>
                          </a:solidFill>
                        </a:rPr>
                        <a:t> </a:t>
                      </a:r>
                    </a:p>
                  </a:txBody>
                  <a:tcPr marL="51435" marR="51435" marT="25718" marB="25718" anchor="ctr"/>
                </a:tc>
                <a:extLst>
                  <a:ext uri="{0D108BD9-81ED-4DB2-BD59-A6C34878D82A}">
                    <a16:rowId xmlns:a16="http://schemas.microsoft.com/office/drawing/2014/main" val="656864111"/>
                  </a:ext>
                </a:extLst>
              </a:tr>
              <a:tr h="382819">
                <a:tc>
                  <a:txBody>
                    <a:bodyPr/>
                    <a:lstStyle/>
                    <a:p>
                      <a:pPr>
                        <a:lnSpc>
                          <a:spcPct val="90000"/>
                        </a:lnSpc>
                      </a:pPr>
                      <a:r>
                        <a:rPr lang="en-US" sz="1400" b="1" dirty="0">
                          <a:solidFill>
                            <a:schemeClr val="tx1"/>
                          </a:solidFill>
                        </a:rPr>
                        <a:t>Z68.38</a:t>
                      </a:r>
                    </a:p>
                  </a:txBody>
                  <a:tcPr marL="51435" marR="51435" marT="25718" marB="25718" anchor="ctr"/>
                </a:tc>
                <a:tc>
                  <a:txBody>
                    <a:bodyPr/>
                    <a:lstStyle/>
                    <a:p>
                      <a:pPr>
                        <a:lnSpc>
                          <a:spcPct val="90000"/>
                        </a:lnSpc>
                      </a:pPr>
                      <a:r>
                        <a:rPr lang="en-US" sz="1400" dirty="0">
                          <a:solidFill>
                            <a:schemeClr val="tx2"/>
                          </a:solidFill>
                        </a:rPr>
                        <a:t>38.0-38.9kg/m</a:t>
                      </a:r>
                      <a:r>
                        <a:rPr lang="en-US" sz="1400" baseline="30000" dirty="0">
                          <a:solidFill>
                            <a:schemeClr val="tx2"/>
                          </a:solidFill>
                        </a:rPr>
                        <a:t>2</a:t>
                      </a:r>
                      <a:r>
                        <a:rPr lang="en-US" sz="1400" dirty="0">
                          <a:solidFill>
                            <a:schemeClr val="tx2"/>
                          </a:solidFill>
                        </a:rPr>
                        <a:t> </a:t>
                      </a:r>
                    </a:p>
                  </a:txBody>
                  <a:tcPr marL="51435" marR="51435" marT="25718" marB="25718" anchor="ctr"/>
                </a:tc>
                <a:extLst>
                  <a:ext uri="{0D108BD9-81ED-4DB2-BD59-A6C34878D82A}">
                    <a16:rowId xmlns:a16="http://schemas.microsoft.com/office/drawing/2014/main" val="3773530070"/>
                  </a:ext>
                </a:extLst>
              </a:tr>
              <a:tr h="562912">
                <a:tc>
                  <a:txBody>
                    <a:bodyPr/>
                    <a:lstStyle/>
                    <a:p>
                      <a:pPr>
                        <a:lnSpc>
                          <a:spcPct val="90000"/>
                        </a:lnSpc>
                      </a:pPr>
                      <a:r>
                        <a:rPr lang="en-US" sz="1400" b="1" dirty="0">
                          <a:solidFill>
                            <a:schemeClr val="tx1"/>
                          </a:solidFill>
                        </a:rPr>
                        <a:t>Z68.43</a:t>
                      </a:r>
                    </a:p>
                  </a:txBody>
                  <a:tcPr marL="51435" marR="51435" marT="25718" marB="25718" anchor="ctr"/>
                </a:tc>
                <a:tc>
                  <a:txBody>
                    <a:bodyPr/>
                    <a:lstStyle/>
                    <a:p>
                      <a:pPr>
                        <a:lnSpc>
                          <a:spcPct val="90000"/>
                        </a:lnSpc>
                      </a:pPr>
                      <a:r>
                        <a:rPr lang="en-US" sz="1400" dirty="0">
                          <a:solidFill>
                            <a:schemeClr val="tx2"/>
                          </a:solidFill>
                        </a:rPr>
                        <a:t>50.0-59.9kg/m</a:t>
                      </a:r>
                      <a:r>
                        <a:rPr lang="en-US" sz="1400" baseline="30000" dirty="0">
                          <a:solidFill>
                            <a:schemeClr val="tx2"/>
                          </a:solidFill>
                        </a:rPr>
                        <a:t>2</a:t>
                      </a:r>
                      <a:r>
                        <a:rPr lang="en-US" sz="1400" dirty="0">
                          <a:solidFill>
                            <a:schemeClr val="tx2"/>
                          </a:solidFill>
                        </a:rPr>
                        <a:t> </a:t>
                      </a:r>
                      <a:br>
                        <a:rPr lang="en-US" sz="1400" dirty="0">
                          <a:solidFill>
                            <a:schemeClr val="tx2"/>
                          </a:solidFill>
                        </a:rPr>
                      </a:br>
                      <a:r>
                        <a:rPr lang="en-US" sz="1400" dirty="0">
                          <a:solidFill>
                            <a:schemeClr val="tx2"/>
                          </a:solidFill>
                        </a:rPr>
                        <a:t>(changes after BMI 40)</a:t>
                      </a:r>
                    </a:p>
                  </a:txBody>
                  <a:tcPr marL="51435" marR="51435" marT="25718" marB="25718" anchor="ctr"/>
                </a:tc>
                <a:extLst>
                  <a:ext uri="{0D108BD9-81ED-4DB2-BD59-A6C34878D82A}">
                    <a16:rowId xmlns:a16="http://schemas.microsoft.com/office/drawing/2014/main" val="2381063959"/>
                  </a:ext>
                </a:extLst>
              </a:tr>
            </a:tbl>
          </a:graphicData>
        </a:graphic>
      </p:graphicFrame>
      <p:sp>
        <p:nvSpPr>
          <p:cNvPr id="3" name="Rectangle 2">
            <a:extLst>
              <a:ext uri="{FF2B5EF4-FFF2-40B4-BE49-F238E27FC236}">
                <a16:creationId xmlns:a16="http://schemas.microsoft.com/office/drawing/2014/main" id="{0ED14E53-1A8A-094C-81EC-4A550CCB12CC}"/>
              </a:ext>
            </a:extLst>
          </p:cNvPr>
          <p:cNvSpPr/>
          <p:nvPr/>
        </p:nvSpPr>
        <p:spPr>
          <a:xfrm>
            <a:off x="2844450" y="4712610"/>
            <a:ext cx="6076013" cy="230832"/>
          </a:xfrm>
          <a:prstGeom prst="rect">
            <a:avLst/>
          </a:prstGeom>
        </p:spPr>
        <p:txBody>
          <a:bodyPr wrap="square">
            <a:spAutoFit/>
          </a:bodyPr>
          <a:lstStyle/>
          <a:p>
            <a:r>
              <a:rPr lang="en-US" sz="900" dirty="0">
                <a:solidFill>
                  <a:schemeClr val="tx2"/>
                </a:solidFill>
              </a:rPr>
              <a:t>https://www.icd10data.com/. Accessed August 12, 2021. </a:t>
            </a:r>
          </a:p>
        </p:txBody>
      </p:sp>
      <p:sp>
        <p:nvSpPr>
          <p:cNvPr id="2" name="Title 1">
            <a:extLst>
              <a:ext uri="{FF2B5EF4-FFF2-40B4-BE49-F238E27FC236}">
                <a16:creationId xmlns:a16="http://schemas.microsoft.com/office/drawing/2014/main" id="{537D18E7-8A75-4417-8D1E-A18E7AECFE0D}"/>
              </a:ext>
            </a:extLst>
          </p:cNvPr>
          <p:cNvSpPr>
            <a:spLocks noGrp="1"/>
          </p:cNvSpPr>
          <p:nvPr>
            <p:ph type="title"/>
          </p:nvPr>
        </p:nvSpPr>
        <p:spPr/>
        <p:txBody>
          <a:bodyPr/>
          <a:lstStyle/>
          <a:p>
            <a:r>
              <a:rPr lang="en-US" dirty="0"/>
              <a:t>Obesity Codes</a:t>
            </a:r>
          </a:p>
        </p:txBody>
      </p:sp>
      <p:sp>
        <p:nvSpPr>
          <p:cNvPr id="11" name="Content Placeholder 10">
            <a:extLst>
              <a:ext uri="{FF2B5EF4-FFF2-40B4-BE49-F238E27FC236}">
                <a16:creationId xmlns:a16="http://schemas.microsoft.com/office/drawing/2014/main" id="{1FE41D9E-ED50-433E-A3DF-415A2ED9EE6F}"/>
              </a:ext>
            </a:extLst>
          </p:cNvPr>
          <p:cNvSpPr>
            <a:spLocks noGrp="1"/>
          </p:cNvSpPr>
          <p:nvPr>
            <p:ph sz="half" idx="1"/>
          </p:nvPr>
        </p:nvSpPr>
        <p:spPr/>
        <p:txBody>
          <a:bodyPr/>
          <a:lstStyle/>
          <a:p>
            <a:r>
              <a:rPr lang="en-US" dirty="0"/>
              <a:t>Practice Pearl: </a:t>
            </a:r>
          </a:p>
          <a:p>
            <a:r>
              <a:rPr lang="en-US" sz="2000" dirty="0">
                <a:solidFill>
                  <a:schemeClr val="tx2"/>
                </a:solidFill>
              </a:rPr>
              <a:t>With so many complications and comorbidities, </a:t>
            </a:r>
            <a:br>
              <a:rPr lang="en-US" sz="2000" dirty="0">
                <a:solidFill>
                  <a:schemeClr val="tx2"/>
                </a:solidFill>
              </a:rPr>
            </a:br>
            <a:r>
              <a:rPr lang="en-US" sz="2000" dirty="0">
                <a:solidFill>
                  <a:schemeClr val="tx2"/>
                </a:solidFill>
              </a:rPr>
              <a:t>I rarely use the BMI, except if using counseling codes with E&amp;M</a:t>
            </a:r>
            <a:endParaRPr lang="en-US" dirty="0">
              <a:solidFill>
                <a:schemeClr val="tx2"/>
              </a:solidFill>
            </a:endParaRPr>
          </a:p>
        </p:txBody>
      </p:sp>
    </p:spTree>
    <p:extLst>
      <p:ext uri="{BB962C8B-B14F-4D97-AF65-F5344CB8AC3E}">
        <p14:creationId xmlns:p14="http://schemas.microsoft.com/office/powerpoint/2010/main" val="2317351846"/>
      </p:ext>
    </p:extLst>
  </p:cSld>
  <p:clrMapOvr>
    <a:masterClrMapping/>
  </p:clrMapOvr>
  <p:transition spd="med" advTm="72235">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09098C-EA2A-4C3B-BF1C-F35FCD4351E1}"/>
              </a:ext>
            </a:extLst>
          </p:cNvPr>
          <p:cNvSpPr>
            <a:spLocks noGrp="1"/>
          </p:cNvSpPr>
          <p:nvPr>
            <p:ph type="title"/>
          </p:nvPr>
        </p:nvSpPr>
        <p:spPr>
          <a:xfrm>
            <a:off x="250797" y="1791"/>
            <a:ext cx="8470011" cy="933965"/>
          </a:xfrm>
        </p:spPr>
        <p:txBody>
          <a:bodyPr/>
          <a:lstStyle/>
          <a:p>
            <a:r>
              <a:rPr lang="en-US" dirty="0"/>
              <a:t>Other Codes</a:t>
            </a:r>
          </a:p>
        </p:txBody>
      </p:sp>
      <p:graphicFrame>
        <p:nvGraphicFramePr>
          <p:cNvPr id="2" name="Table 1">
            <a:extLst>
              <a:ext uri="{FF2B5EF4-FFF2-40B4-BE49-F238E27FC236}">
                <a16:creationId xmlns:a16="http://schemas.microsoft.com/office/drawing/2014/main" id="{0327EDE7-815D-7F47-A299-2BE04207FE56}"/>
              </a:ext>
            </a:extLst>
          </p:cNvPr>
          <p:cNvGraphicFramePr>
            <a:graphicFrameLocks noGrp="1"/>
          </p:cNvGraphicFramePr>
          <p:nvPr>
            <p:extLst>
              <p:ext uri="{D42A27DB-BD31-4B8C-83A1-F6EECF244321}">
                <p14:modId xmlns:p14="http://schemas.microsoft.com/office/powerpoint/2010/main" val="4273338847"/>
              </p:ext>
            </p:extLst>
          </p:nvPr>
        </p:nvGraphicFramePr>
        <p:xfrm>
          <a:off x="385441" y="3622985"/>
          <a:ext cx="8166376" cy="1097061"/>
        </p:xfrm>
        <a:graphic>
          <a:graphicData uri="http://schemas.openxmlformats.org/drawingml/2006/table">
            <a:tbl>
              <a:tblPr firstRow="1" bandRow="1">
                <a:tableStyleId>{C083E6E3-FA7D-4D7B-A595-EF9225AFEA82}</a:tableStyleId>
              </a:tblPr>
              <a:tblGrid>
                <a:gridCol w="1094384">
                  <a:extLst>
                    <a:ext uri="{9D8B030D-6E8A-4147-A177-3AD203B41FA5}">
                      <a16:colId xmlns:a16="http://schemas.microsoft.com/office/drawing/2014/main" val="1210274427"/>
                    </a:ext>
                  </a:extLst>
                </a:gridCol>
                <a:gridCol w="7071992">
                  <a:extLst>
                    <a:ext uri="{9D8B030D-6E8A-4147-A177-3AD203B41FA5}">
                      <a16:colId xmlns:a16="http://schemas.microsoft.com/office/drawing/2014/main" val="2184564763"/>
                    </a:ext>
                  </a:extLst>
                </a:gridCol>
              </a:tblGrid>
              <a:tr h="400825">
                <a:tc>
                  <a:txBody>
                    <a:bodyPr/>
                    <a:lstStyle/>
                    <a:p>
                      <a:r>
                        <a:rPr lang="en-US" sz="1400" dirty="0">
                          <a:solidFill>
                            <a:schemeClr val="bg1"/>
                          </a:solidFill>
                        </a:rPr>
                        <a:t>Counseling</a:t>
                      </a:r>
                    </a:p>
                  </a:txBody>
                  <a:tcPr marL="51435" marR="51435" marT="25718" marB="25718" anchor="ctr">
                    <a:solidFill>
                      <a:schemeClr val="accent2"/>
                    </a:solidFill>
                  </a:tcPr>
                </a:tc>
                <a:tc>
                  <a:txBody>
                    <a:bodyPr/>
                    <a:lstStyle/>
                    <a:p>
                      <a:endParaRPr lang="en-US" sz="1400" dirty="0">
                        <a:solidFill>
                          <a:schemeClr val="bg1"/>
                        </a:solidFill>
                      </a:endParaRPr>
                    </a:p>
                  </a:txBody>
                  <a:tcPr marL="51435" marR="51435" marT="25718" marB="25718" anchor="ctr">
                    <a:solidFill>
                      <a:schemeClr val="accent2"/>
                    </a:solidFill>
                  </a:tcPr>
                </a:tc>
                <a:extLst>
                  <a:ext uri="{0D108BD9-81ED-4DB2-BD59-A6C34878D82A}">
                    <a16:rowId xmlns:a16="http://schemas.microsoft.com/office/drawing/2014/main" val="3280224724"/>
                  </a:ext>
                </a:extLst>
              </a:tr>
              <a:tr h="348118">
                <a:tc>
                  <a:txBody>
                    <a:bodyPr/>
                    <a:lstStyle/>
                    <a:p>
                      <a:r>
                        <a:rPr lang="en-US" sz="1400" b="1" dirty="0">
                          <a:solidFill>
                            <a:schemeClr val="tx1"/>
                          </a:solidFill>
                        </a:rPr>
                        <a:t>Z71.89</a:t>
                      </a:r>
                    </a:p>
                  </a:txBody>
                  <a:tcPr marL="51435" marR="51435" marT="25718" marB="25718" anchor="ctr"/>
                </a:tc>
                <a:tc>
                  <a:txBody>
                    <a:bodyPr/>
                    <a:lstStyle/>
                    <a:p>
                      <a:r>
                        <a:rPr lang="en-US" sz="1400" dirty="0">
                          <a:solidFill>
                            <a:schemeClr val="tx2"/>
                          </a:solidFill>
                        </a:rPr>
                        <a:t>Other specified counseling - exercise counseling</a:t>
                      </a:r>
                    </a:p>
                  </a:txBody>
                  <a:tcPr marL="51435" marR="51435" marT="25718" marB="25718" anchor="ctr"/>
                </a:tc>
                <a:extLst>
                  <a:ext uri="{0D108BD9-81ED-4DB2-BD59-A6C34878D82A}">
                    <a16:rowId xmlns:a16="http://schemas.microsoft.com/office/drawing/2014/main" val="1060400094"/>
                  </a:ext>
                </a:extLst>
              </a:tr>
              <a:tr h="348118">
                <a:tc>
                  <a:txBody>
                    <a:bodyPr/>
                    <a:lstStyle/>
                    <a:p>
                      <a:r>
                        <a:rPr lang="en-US" sz="1400" b="1" dirty="0">
                          <a:solidFill>
                            <a:schemeClr val="tx1"/>
                          </a:solidFill>
                        </a:rPr>
                        <a:t>Z71.3</a:t>
                      </a:r>
                    </a:p>
                  </a:txBody>
                  <a:tcPr marL="51435" marR="51435" marT="25718" marB="25718" anchor="ctr"/>
                </a:tc>
                <a:tc>
                  <a:txBody>
                    <a:bodyPr/>
                    <a:lstStyle/>
                    <a:p>
                      <a:r>
                        <a:rPr lang="en-US" sz="1400" dirty="0">
                          <a:solidFill>
                            <a:schemeClr val="tx2"/>
                          </a:solidFill>
                        </a:rPr>
                        <a:t>Dietary counseling and surveillance</a:t>
                      </a:r>
                    </a:p>
                  </a:txBody>
                  <a:tcPr marL="51435" marR="51435" marT="25718" marB="25718" anchor="ctr"/>
                </a:tc>
                <a:extLst>
                  <a:ext uri="{0D108BD9-81ED-4DB2-BD59-A6C34878D82A}">
                    <a16:rowId xmlns:a16="http://schemas.microsoft.com/office/drawing/2014/main" val="1258174924"/>
                  </a:ext>
                </a:extLst>
              </a:tr>
            </a:tbl>
          </a:graphicData>
        </a:graphic>
      </p:graphicFrame>
      <p:graphicFrame>
        <p:nvGraphicFramePr>
          <p:cNvPr id="3" name="Table 2">
            <a:extLst>
              <a:ext uri="{FF2B5EF4-FFF2-40B4-BE49-F238E27FC236}">
                <a16:creationId xmlns:a16="http://schemas.microsoft.com/office/drawing/2014/main" id="{DEFBF265-7392-8844-B99C-0EBB58A9CF49}"/>
              </a:ext>
            </a:extLst>
          </p:cNvPr>
          <p:cNvGraphicFramePr>
            <a:graphicFrameLocks noGrp="1"/>
          </p:cNvGraphicFramePr>
          <p:nvPr>
            <p:extLst>
              <p:ext uri="{D42A27DB-BD31-4B8C-83A1-F6EECF244321}">
                <p14:modId xmlns:p14="http://schemas.microsoft.com/office/powerpoint/2010/main" val="2901186867"/>
              </p:ext>
            </p:extLst>
          </p:nvPr>
        </p:nvGraphicFramePr>
        <p:xfrm>
          <a:off x="385441" y="1185513"/>
          <a:ext cx="8166376" cy="2194560"/>
        </p:xfrm>
        <a:graphic>
          <a:graphicData uri="http://schemas.openxmlformats.org/drawingml/2006/table">
            <a:tbl>
              <a:tblPr firstRow="1" bandRow="1">
                <a:tableStyleId>{C083E6E3-FA7D-4D7B-A595-EF9225AFEA82}</a:tableStyleId>
              </a:tblPr>
              <a:tblGrid>
                <a:gridCol w="1094894">
                  <a:extLst>
                    <a:ext uri="{9D8B030D-6E8A-4147-A177-3AD203B41FA5}">
                      <a16:colId xmlns:a16="http://schemas.microsoft.com/office/drawing/2014/main" val="3745707795"/>
                    </a:ext>
                  </a:extLst>
                </a:gridCol>
                <a:gridCol w="7071482">
                  <a:extLst>
                    <a:ext uri="{9D8B030D-6E8A-4147-A177-3AD203B41FA5}">
                      <a16:colId xmlns:a16="http://schemas.microsoft.com/office/drawing/2014/main" val="2510345278"/>
                    </a:ext>
                  </a:extLst>
                </a:gridCol>
              </a:tblGrid>
              <a:tr h="365760">
                <a:tc>
                  <a:txBody>
                    <a:bodyPr/>
                    <a:lstStyle/>
                    <a:p>
                      <a:r>
                        <a:rPr lang="en-US" sz="1400" dirty="0">
                          <a:solidFill>
                            <a:schemeClr val="bg1"/>
                          </a:solidFill>
                        </a:rPr>
                        <a:t>Screening</a:t>
                      </a:r>
                    </a:p>
                  </a:txBody>
                  <a:tcPr marL="51435" marR="51435" marT="25718" marB="25718" anchor="ctr">
                    <a:solidFill>
                      <a:schemeClr val="accent2"/>
                    </a:solidFill>
                  </a:tcPr>
                </a:tc>
                <a:tc>
                  <a:txBody>
                    <a:bodyPr/>
                    <a:lstStyle/>
                    <a:p>
                      <a:endParaRPr lang="en-US" sz="1400" dirty="0">
                        <a:solidFill>
                          <a:schemeClr val="bg1"/>
                        </a:solidFill>
                      </a:endParaRPr>
                    </a:p>
                  </a:txBody>
                  <a:tcPr marL="51435" marR="51435" marT="25718" marB="25718" anchor="ctr">
                    <a:solidFill>
                      <a:schemeClr val="accent2"/>
                    </a:solidFill>
                  </a:tcPr>
                </a:tc>
                <a:extLst>
                  <a:ext uri="{0D108BD9-81ED-4DB2-BD59-A6C34878D82A}">
                    <a16:rowId xmlns:a16="http://schemas.microsoft.com/office/drawing/2014/main" val="2864574366"/>
                  </a:ext>
                </a:extLst>
              </a:tr>
              <a:tr h="365760">
                <a:tc>
                  <a:txBody>
                    <a:bodyPr/>
                    <a:lstStyle/>
                    <a:p>
                      <a:r>
                        <a:rPr lang="en-US" sz="1400" b="1" dirty="0">
                          <a:solidFill>
                            <a:schemeClr val="tx1"/>
                          </a:solidFill>
                        </a:rPr>
                        <a:t>Z13.1</a:t>
                      </a:r>
                    </a:p>
                  </a:txBody>
                  <a:tcPr marL="51435" marR="51435" marT="25718" marB="25718" anchor="ctr"/>
                </a:tc>
                <a:tc>
                  <a:txBody>
                    <a:bodyPr/>
                    <a:lstStyle/>
                    <a:p>
                      <a:r>
                        <a:rPr lang="en-US" sz="1400" dirty="0">
                          <a:solidFill>
                            <a:schemeClr val="tx2"/>
                          </a:solidFill>
                        </a:rPr>
                        <a:t>Encounter for screening for diabetes mellitus </a:t>
                      </a:r>
                    </a:p>
                  </a:txBody>
                  <a:tcPr marL="51435" marR="51435" marT="25718" marB="25718" anchor="ctr"/>
                </a:tc>
                <a:extLst>
                  <a:ext uri="{0D108BD9-81ED-4DB2-BD59-A6C34878D82A}">
                    <a16:rowId xmlns:a16="http://schemas.microsoft.com/office/drawing/2014/main" val="2789894351"/>
                  </a:ext>
                </a:extLst>
              </a:tr>
              <a:tr h="365760">
                <a:tc>
                  <a:txBody>
                    <a:bodyPr/>
                    <a:lstStyle/>
                    <a:p>
                      <a:r>
                        <a:rPr lang="en-US" sz="1400" b="1" dirty="0">
                          <a:solidFill>
                            <a:schemeClr val="tx1"/>
                          </a:solidFill>
                        </a:rPr>
                        <a:t>Z13.2</a:t>
                      </a:r>
                    </a:p>
                  </a:txBody>
                  <a:tcPr marL="51435" marR="51435" marT="25718" marB="25718" anchor="ctr"/>
                </a:tc>
                <a:tc>
                  <a:txBody>
                    <a:bodyPr/>
                    <a:lstStyle/>
                    <a:p>
                      <a:r>
                        <a:rPr lang="en-US" sz="1400" dirty="0">
                          <a:solidFill>
                            <a:schemeClr val="tx2"/>
                          </a:solidFill>
                        </a:rPr>
                        <a:t>Encounter for metabolic and other endocrine disorders </a:t>
                      </a:r>
                    </a:p>
                  </a:txBody>
                  <a:tcPr marL="51435" marR="51435" marT="25718" marB="25718" anchor="ctr"/>
                </a:tc>
                <a:extLst>
                  <a:ext uri="{0D108BD9-81ED-4DB2-BD59-A6C34878D82A}">
                    <a16:rowId xmlns:a16="http://schemas.microsoft.com/office/drawing/2014/main" val="1170467071"/>
                  </a:ext>
                </a:extLst>
              </a:tr>
              <a:tr h="365760">
                <a:tc>
                  <a:txBody>
                    <a:bodyPr/>
                    <a:lstStyle/>
                    <a:p>
                      <a:r>
                        <a:rPr lang="en-US" sz="1400" b="1" dirty="0">
                          <a:solidFill>
                            <a:schemeClr val="tx1"/>
                          </a:solidFill>
                        </a:rPr>
                        <a:t>Z13.21</a:t>
                      </a:r>
                    </a:p>
                  </a:txBody>
                  <a:tcPr marL="51435" marR="51435" marT="25718" marB="25718" anchor="ctr"/>
                </a:tc>
                <a:tc>
                  <a:txBody>
                    <a:bodyPr/>
                    <a:lstStyle/>
                    <a:p>
                      <a:r>
                        <a:rPr lang="en-US" sz="1400" dirty="0">
                          <a:solidFill>
                            <a:schemeClr val="tx2"/>
                          </a:solidFill>
                        </a:rPr>
                        <a:t>Encounter for screening for nutritional disorder</a:t>
                      </a:r>
                    </a:p>
                  </a:txBody>
                  <a:tcPr marL="51435" marR="51435" marT="25718" marB="25718" anchor="ctr"/>
                </a:tc>
                <a:extLst>
                  <a:ext uri="{0D108BD9-81ED-4DB2-BD59-A6C34878D82A}">
                    <a16:rowId xmlns:a16="http://schemas.microsoft.com/office/drawing/2014/main" val="1773372491"/>
                  </a:ext>
                </a:extLst>
              </a:tr>
              <a:tr h="365760">
                <a:tc>
                  <a:txBody>
                    <a:bodyPr/>
                    <a:lstStyle/>
                    <a:p>
                      <a:r>
                        <a:rPr lang="en-US" sz="1400" b="1" dirty="0">
                          <a:solidFill>
                            <a:schemeClr val="tx1"/>
                          </a:solidFill>
                        </a:rPr>
                        <a:t>Z13.29</a:t>
                      </a:r>
                    </a:p>
                  </a:txBody>
                  <a:tcPr marL="51435" marR="51435" marT="25718" marB="25718" anchor="ctr"/>
                </a:tc>
                <a:tc>
                  <a:txBody>
                    <a:bodyPr/>
                    <a:lstStyle/>
                    <a:p>
                      <a:r>
                        <a:rPr lang="en-US" sz="1400" dirty="0">
                          <a:solidFill>
                            <a:schemeClr val="tx2"/>
                          </a:solidFill>
                        </a:rPr>
                        <a:t>Encounter for screening for other suspected endocrine disorder (includes thyroid disorder)</a:t>
                      </a:r>
                    </a:p>
                  </a:txBody>
                  <a:tcPr marL="51435" marR="51435" marT="25718" marB="25718" anchor="ctr"/>
                </a:tc>
                <a:extLst>
                  <a:ext uri="{0D108BD9-81ED-4DB2-BD59-A6C34878D82A}">
                    <a16:rowId xmlns:a16="http://schemas.microsoft.com/office/drawing/2014/main" val="1384474713"/>
                  </a:ext>
                </a:extLst>
              </a:tr>
              <a:tr h="365760">
                <a:tc>
                  <a:txBody>
                    <a:bodyPr/>
                    <a:lstStyle/>
                    <a:p>
                      <a:r>
                        <a:rPr lang="en-US" sz="1400" b="1" dirty="0">
                          <a:solidFill>
                            <a:schemeClr val="tx1"/>
                          </a:solidFill>
                        </a:rPr>
                        <a:t>Z13.228</a:t>
                      </a:r>
                    </a:p>
                  </a:txBody>
                  <a:tcPr marL="51435" marR="51435" marT="25718" marB="25718" anchor="ctr"/>
                </a:tc>
                <a:tc>
                  <a:txBody>
                    <a:bodyPr/>
                    <a:lstStyle/>
                    <a:p>
                      <a:r>
                        <a:rPr lang="en-US" sz="1400" dirty="0">
                          <a:solidFill>
                            <a:schemeClr val="tx2"/>
                          </a:solidFill>
                        </a:rPr>
                        <a:t>Encounter for screening for lipoid disorders </a:t>
                      </a:r>
                    </a:p>
                  </a:txBody>
                  <a:tcPr marL="51435" marR="51435" marT="25718" marB="25718" anchor="ctr"/>
                </a:tc>
                <a:extLst>
                  <a:ext uri="{0D108BD9-81ED-4DB2-BD59-A6C34878D82A}">
                    <a16:rowId xmlns:a16="http://schemas.microsoft.com/office/drawing/2014/main" val="3391853084"/>
                  </a:ext>
                </a:extLst>
              </a:tr>
            </a:tbl>
          </a:graphicData>
        </a:graphic>
      </p:graphicFrame>
    </p:spTree>
    <p:extLst>
      <p:ext uri="{BB962C8B-B14F-4D97-AF65-F5344CB8AC3E}">
        <p14:creationId xmlns:p14="http://schemas.microsoft.com/office/powerpoint/2010/main" val="1192755135"/>
      </p:ext>
    </p:extLst>
  </p:cSld>
  <p:clrMapOvr>
    <a:masterClrMapping/>
  </p:clrMapOvr>
  <p:transition spd="med" advTm="37598">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4786-5BA0-B642-A090-56D47F4244DB}"/>
              </a:ext>
            </a:extLst>
          </p:cNvPr>
          <p:cNvSpPr>
            <a:spLocks noGrp="1"/>
          </p:cNvSpPr>
          <p:nvPr>
            <p:ph type="ctrTitle"/>
          </p:nvPr>
        </p:nvSpPr>
        <p:spPr/>
        <p:txBody>
          <a:bodyPr/>
          <a:lstStyle/>
          <a:p>
            <a:r>
              <a:rPr lang="en-US" dirty="0"/>
              <a:t>Documenting Time Properly</a:t>
            </a:r>
          </a:p>
        </p:txBody>
      </p:sp>
    </p:spTree>
    <p:extLst>
      <p:ext uri="{BB962C8B-B14F-4D97-AF65-F5344CB8AC3E}">
        <p14:creationId xmlns:p14="http://schemas.microsoft.com/office/powerpoint/2010/main" val="268853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C5E6EE8-758C-B341-8D27-3F71D2995961}"/>
              </a:ext>
            </a:extLst>
          </p:cNvPr>
          <p:cNvSpPr>
            <a:spLocks noGrp="1"/>
          </p:cNvSpPr>
          <p:nvPr>
            <p:ph type="ctrTitle"/>
          </p:nvPr>
        </p:nvSpPr>
        <p:spPr>
          <a:xfrm>
            <a:off x="1143000" y="1742632"/>
            <a:ext cx="6858000" cy="1790700"/>
          </a:xfrm>
        </p:spPr>
        <p:txBody>
          <a:bodyPr/>
          <a:lstStyle/>
          <a:p>
            <a:r>
              <a:rPr lang="en-US" dirty="0"/>
              <a:t>Commercial Support</a:t>
            </a:r>
          </a:p>
        </p:txBody>
      </p:sp>
      <p:sp>
        <p:nvSpPr>
          <p:cNvPr id="4" name="Slide Number Placeholder 3">
            <a:extLst>
              <a:ext uri="{FF2B5EF4-FFF2-40B4-BE49-F238E27FC236}">
                <a16:creationId xmlns:a16="http://schemas.microsoft.com/office/drawing/2014/main" id="{91C0C744-6507-6B4F-8A3C-F7062DB13048}"/>
              </a:ext>
            </a:extLst>
          </p:cNvPr>
          <p:cNvSpPr>
            <a:spLocks noGrp="1"/>
          </p:cNvSpPr>
          <p:nvPr>
            <p:ph type="sldNum" sz="quarter" idx="4294967295"/>
          </p:nvPr>
        </p:nvSpPr>
        <p:spPr>
          <a:xfrm>
            <a:off x="8332788" y="4945063"/>
            <a:ext cx="811212" cy="200025"/>
          </a:xfrm>
        </p:spPr>
        <p:txBody>
          <a:bodyPr/>
          <a:lstStyle/>
          <a:p>
            <a:pPr defTabSz="457189"/>
            <a:fld id="{4F19B674-C04F-6549-A35A-6FDBE3615377}" type="slidenum">
              <a:rPr lang="en-US">
                <a:solidFill>
                  <a:srgbClr val="FFFFFF"/>
                </a:solidFill>
                <a:latin typeface="Calibri Light" panose="020F0302020204030204"/>
              </a:rPr>
              <a:pPr defTabSz="457189"/>
              <a:t>2</a:t>
            </a:fld>
            <a:endParaRPr lang="en-US" dirty="0">
              <a:solidFill>
                <a:srgbClr val="FFFFFF"/>
              </a:solidFill>
              <a:latin typeface="Calibri Light" panose="020F0302020204030204"/>
            </a:endParaRPr>
          </a:p>
        </p:txBody>
      </p:sp>
      <p:sp>
        <p:nvSpPr>
          <p:cNvPr id="8" name="Content Placeholder 5">
            <a:extLst>
              <a:ext uri="{FF2B5EF4-FFF2-40B4-BE49-F238E27FC236}">
                <a16:creationId xmlns:a16="http://schemas.microsoft.com/office/drawing/2014/main" id="{F1D4B090-AE55-FD42-9A42-C3BC7DF48933}"/>
              </a:ext>
            </a:extLst>
          </p:cNvPr>
          <p:cNvSpPr txBox="1">
            <a:spLocks/>
          </p:cNvSpPr>
          <p:nvPr/>
        </p:nvSpPr>
        <p:spPr>
          <a:xfrm>
            <a:off x="1143000" y="3646311"/>
            <a:ext cx="6522156" cy="9864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rgbClr val="4D514F"/>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4D514F"/>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D514F"/>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D514F"/>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D514F"/>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buNone/>
            </a:pPr>
            <a:r>
              <a:rPr lang="en-US" dirty="0">
                <a:latin typeface="Calibri Light" panose="020F0302020204030204"/>
              </a:rPr>
              <a:t>This activity was sponsored by an educational grant from Novo Nordisk. </a:t>
            </a:r>
          </a:p>
        </p:txBody>
      </p:sp>
    </p:spTree>
    <p:extLst>
      <p:ext uri="{BB962C8B-B14F-4D97-AF65-F5344CB8AC3E}">
        <p14:creationId xmlns:p14="http://schemas.microsoft.com/office/powerpoint/2010/main" val="212009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1DE3-D52D-4DAD-A1A7-7AAD0CC1A88F}"/>
              </a:ext>
            </a:extLst>
          </p:cNvPr>
          <p:cNvSpPr>
            <a:spLocks noGrp="1"/>
          </p:cNvSpPr>
          <p:nvPr>
            <p:ph type="title"/>
          </p:nvPr>
        </p:nvSpPr>
        <p:spPr/>
        <p:txBody>
          <a:bodyPr/>
          <a:lstStyle/>
          <a:p>
            <a:r>
              <a:rPr lang="en-US" dirty="0"/>
              <a:t>Example Charting</a:t>
            </a:r>
          </a:p>
        </p:txBody>
      </p:sp>
      <p:sp>
        <p:nvSpPr>
          <p:cNvPr id="7" name="Content Placeholder 6">
            <a:extLst>
              <a:ext uri="{FF2B5EF4-FFF2-40B4-BE49-F238E27FC236}">
                <a16:creationId xmlns:a16="http://schemas.microsoft.com/office/drawing/2014/main" id="{5D6A8C87-2BF1-344B-97A4-E6E5EDB95100}"/>
              </a:ext>
            </a:extLst>
          </p:cNvPr>
          <p:cNvSpPr>
            <a:spLocks noGrp="1"/>
          </p:cNvSpPr>
          <p:nvPr>
            <p:ph type="body" sz="quarter" idx="10"/>
          </p:nvPr>
        </p:nvSpPr>
        <p:spPr/>
        <p:txBody>
          <a:bodyPr>
            <a:noAutofit/>
          </a:bodyPr>
          <a:lstStyle/>
          <a:p>
            <a:pPr marL="0" indent="0">
              <a:buClr>
                <a:schemeClr val="tx2"/>
              </a:buClr>
              <a:buNone/>
            </a:pPr>
            <a:r>
              <a:rPr lang="en-US" sz="1600" b="1" dirty="0">
                <a:solidFill>
                  <a:schemeClr val="accent2"/>
                </a:solidFill>
              </a:rPr>
              <a:t>Plan:  </a:t>
            </a:r>
          </a:p>
          <a:p>
            <a:pPr>
              <a:buClr>
                <a:schemeClr val="tx2"/>
              </a:buClr>
            </a:pPr>
            <a:r>
              <a:rPr lang="en-US" sz="1200" dirty="0"/>
              <a:t>Patient here today for obesity appointment</a:t>
            </a:r>
          </a:p>
          <a:p>
            <a:pPr>
              <a:buClr>
                <a:schemeClr val="tx2"/>
              </a:buClr>
            </a:pPr>
            <a:r>
              <a:rPr lang="en-US" sz="1200" dirty="0"/>
              <a:t>Education completed on the disease of obesity</a:t>
            </a:r>
          </a:p>
          <a:p>
            <a:pPr>
              <a:buClr>
                <a:schemeClr val="tx2"/>
              </a:buClr>
            </a:pPr>
            <a:r>
              <a:rPr lang="en-US" sz="1200" dirty="0"/>
              <a:t>Reviewed patient food tracking and types of food eating</a:t>
            </a:r>
          </a:p>
          <a:p>
            <a:pPr lvl="1">
              <a:buClr>
                <a:schemeClr val="tx2"/>
              </a:buClr>
            </a:pPr>
            <a:r>
              <a:rPr lang="en-US" sz="800" dirty="0"/>
              <a:t>Patient has SMART goal of reducing fast food by 50% - number of trips would then be less than 6 a week</a:t>
            </a:r>
          </a:p>
          <a:p>
            <a:pPr>
              <a:buClr>
                <a:schemeClr val="tx2"/>
              </a:buClr>
            </a:pPr>
            <a:r>
              <a:rPr lang="en-US" sz="1200" dirty="0"/>
              <a:t>Sent requests for medical records to previous provider to get previous labs</a:t>
            </a:r>
          </a:p>
          <a:p>
            <a:pPr>
              <a:buClr>
                <a:schemeClr val="tx2"/>
              </a:buClr>
            </a:pPr>
            <a:r>
              <a:rPr lang="en-US" sz="1200" dirty="0"/>
              <a:t>Patient to be seen again in two weeks</a:t>
            </a:r>
          </a:p>
          <a:p>
            <a:pPr marL="0" indent="0">
              <a:buClr>
                <a:schemeClr val="tx2"/>
              </a:buClr>
              <a:buNone/>
            </a:pPr>
            <a:r>
              <a:rPr lang="en-US" sz="1600" b="1" dirty="0">
                <a:solidFill>
                  <a:schemeClr val="accent2"/>
                </a:solidFill>
              </a:rPr>
              <a:t>Time:</a:t>
            </a:r>
          </a:p>
          <a:p>
            <a:pPr>
              <a:buClr>
                <a:schemeClr val="tx2"/>
              </a:buClr>
            </a:pPr>
            <a:r>
              <a:rPr lang="en-US" sz="1200" dirty="0"/>
              <a:t>Review of food logs 9:00am-9:10am</a:t>
            </a:r>
          </a:p>
          <a:p>
            <a:pPr>
              <a:buClr>
                <a:schemeClr val="tx2"/>
              </a:buClr>
            </a:pPr>
            <a:r>
              <a:rPr lang="en-US" sz="1200" dirty="0"/>
              <a:t>Time with patient at visit 11:00am-11:20am</a:t>
            </a:r>
          </a:p>
          <a:p>
            <a:pPr>
              <a:buClr>
                <a:schemeClr val="tx2"/>
              </a:buClr>
            </a:pPr>
            <a:r>
              <a:rPr lang="en-US" sz="1200" dirty="0"/>
              <a:t>Documentation and POC sent to patient 6:00pm-6:10pm</a:t>
            </a:r>
          </a:p>
          <a:p>
            <a:pPr>
              <a:buClr>
                <a:schemeClr val="tx2"/>
              </a:buClr>
            </a:pPr>
            <a:r>
              <a:rPr lang="en-US" sz="1200" dirty="0"/>
              <a:t>Requests sent for medical records 6:10pm-6:15pm</a:t>
            </a:r>
          </a:p>
          <a:p>
            <a:pPr>
              <a:buClr>
                <a:schemeClr val="tx2"/>
              </a:buClr>
            </a:pPr>
            <a:r>
              <a:rPr lang="en-US" sz="1200" dirty="0"/>
              <a:t>Total time: 45 minutes</a:t>
            </a:r>
            <a:endParaRPr lang="en-US" sz="1400" dirty="0"/>
          </a:p>
        </p:txBody>
      </p:sp>
      <p:sp>
        <p:nvSpPr>
          <p:cNvPr id="3" name="Content Placeholder 2">
            <a:extLst>
              <a:ext uri="{FF2B5EF4-FFF2-40B4-BE49-F238E27FC236}">
                <a16:creationId xmlns:a16="http://schemas.microsoft.com/office/drawing/2014/main" id="{6CF9A272-5DA6-2F43-8252-358B57EED089}"/>
              </a:ext>
            </a:extLst>
          </p:cNvPr>
          <p:cNvSpPr>
            <a:spLocks noGrp="1"/>
          </p:cNvSpPr>
          <p:nvPr>
            <p:ph idx="1"/>
          </p:nvPr>
        </p:nvSpPr>
        <p:spPr/>
        <p:txBody>
          <a:bodyPr>
            <a:noAutofit/>
          </a:bodyPr>
          <a:lstStyle/>
          <a:p>
            <a:pPr marL="0" indent="0">
              <a:buNone/>
            </a:pPr>
            <a:r>
              <a:rPr lang="en-US" sz="1600" b="1" dirty="0">
                <a:solidFill>
                  <a:schemeClr val="accent2"/>
                </a:solidFill>
              </a:rPr>
              <a:t>Assessment: </a:t>
            </a:r>
          </a:p>
          <a:p>
            <a:pPr>
              <a:buClr>
                <a:schemeClr val="tx2"/>
              </a:buClr>
            </a:pPr>
            <a:r>
              <a:rPr lang="en-US" sz="1200" dirty="0"/>
              <a:t>Obesity E66.8 A/E BMI of 38.4 and waist circumference 51” – stage 2 based on BMI and obesity-related complications</a:t>
            </a:r>
          </a:p>
          <a:p>
            <a:pPr>
              <a:buClr>
                <a:schemeClr val="tx2"/>
              </a:buClr>
            </a:pPr>
            <a:r>
              <a:rPr lang="en-US" sz="1200" dirty="0"/>
              <a:t>E11.65 Diabetes A/E by HbA1c 6.8 – treating with management of obesity, metformin, and SGLT2 </a:t>
            </a:r>
          </a:p>
          <a:p>
            <a:pPr>
              <a:buClr>
                <a:schemeClr val="tx2"/>
              </a:buClr>
            </a:pPr>
            <a:r>
              <a:rPr lang="en-US" sz="1200" dirty="0"/>
              <a:t>I10.0 Hypertension, controlled A/E by BP today of 128/86 – treating with management of obesity and medications (ACE inhibitor)</a:t>
            </a:r>
          </a:p>
          <a:p>
            <a:pPr>
              <a:buClr>
                <a:schemeClr val="tx2"/>
              </a:buClr>
            </a:pPr>
            <a:r>
              <a:rPr lang="en-US" sz="1200" dirty="0"/>
              <a:t>F33.0 Depression, in remission A/E by PHQ9 of 4 – continuing vortioxetine</a:t>
            </a:r>
          </a:p>
          <a:p>
            <a:pPr>
              <a:buClr>
                <a:schemeClr val="tx2"/>
              </a:buClr>
            </a:pPr>
            <a:r>
              <a:rPr lang="en-US" sz="1200" dirty="0"/>
              <a:t>E78.1 Hypertriglyceridemia (new onset) A/E by triglyceride of 230 mg/dL – treating with management of obesity, will monitor with repeat level in 6 months</a:t>
            </a:r>
          </a:p>
        </p:txBody>
      </p:sp>
      <p:sp>
        <p:nvSpPr>
          <p:cNvPr id="9" name="Text Placeholder 10">
            <a:extLst>
              <a:ext uri="{FF2B5EF4-FFF2-40B4-BE49-F238E27FC236}">
                <a16:creationId xmlns:a16="http://schemas.microsoft.com/office/drawing/2014/main" id="{46B721B4-E06A-457C-B2BA-9A449C4459C3}"/>
              </a:ext>
            </a:extLst>
          </p:cNvPr>
          <p:cNvSpPr txBox="1">
            <a:spLocks/>
          </p:cNvSpPr>
          <p:nvPr/>
        </p:nvSpPr>
        <p:spPr>
          <a:xfrm>
            <a:off x="270511" y="4537789"/>
            <a:ext cx="8650852" cy="410633"/>
          </a:xfrm>
          <a:prstGeom prst="rect">
            <a:avLst/>
          </a:prstGeom>
        </p:spPr>
        <p:txBody>
          <a:bodyPr anchor="b"/>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000" kern="1200">
                <a:solidFill>
                  <a:srgbClr val="4D514F"/>
                </a:solidFill>
                <a:latin typeface="+mj-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600" kern="1200">
                <a:solidFill>
                  <a:srgbClr val="4D514F"/>
                </a:solidFill>
                <a:latin typeface="+mj-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rgbClr val="4D514F"/>
                </a:solidFill>
                <a:latin typeface="+mj-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a:solidFill>
                  <a:schemeClr val="tx2"/>
                </a:solidFill>
              </a:rPr>
              <a:t>ACE, angiotensin-converting enzyme; BP, blood pressure; PHQ9, Patient Health Questionnaire-9; SGLT2, sodium-glucose cotransporter-2.</a:t>
            </a:r>
          </a:p>
        </p:txBody>
      </p:sp>
    </p:spTree>
    <p:extLst>
      <p:ext uri="{BB962C8B-B14F-4D97-AF65-F5344CB8AC3E}">
        <p14:creationId xmlns:p14="http://schemas.microsoft.com/office/powerpoint/2010/main" val="645145940"/>
      </p:ext>
    </p:extLst>
  </p:cSld>
  <p:clrMapOvr>
    <a:masterClrMapping/>
  </p:clrMapOvr>
  <p:transition spd="med" advTm="83779">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B4D7-EEC7-554B-B388-2F2C07AC3655}"/>
              </a:ext>
            </a:extLst>
          </p:cNvPr>
          <p:cNvSpPr>
            <a:spLocks noGrp="1"/>
          </p:cNvSpPr>
          <p:nvPr>
            <p:ph type="ctrTitle"/>
          </p:nvPr>
        </p:nvSpPr>
        <p:spPr>
          <a:xfrm>
            <a:off x="1143000" y="1742632"/>
            <a:ext cx="6858000" cy="1790700"/>
          </a:xfrm>
        </p:spPr>
        <p:txBody>
          <a:bodyPr/>
          <a:lstStyle/>
          <a:p>
            <a:r>
              <a:rPr lang="en-US" dirty="0"/>
              <a:t>Identifying Additional Services</a:t>
            </a:r>
          </a:p>
        </p:txBody>
      </p:sp>
    </p:spTree>
    <p:extLst>
      <p:ext uri="{BB962C8B-B14F-4D97-AF65-F5344CB8AC3E}">
        <p14:creationId xmlns:p14="http://schemas.microsoft.com/office/powerpoint/2010/main" val="319368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3F3EF43-3D26-F944-B787-ACB0A788BCC1}"/>
              </a:ext>
            </a:extLst>
          </p:cNvPr>
          <p:cNvSpPr txBox="1">
            <a:spLocks/>
          </p:cNvSpPr>
          <p:nvPr/>
        </p:nvSpPr>
        <p:spPr>
          <a:xfrm>
            <a:off x="1485901" y="1331728"/>
            <a:ext cx="5622389" cy="2895128"/>
          </a:xfrm>
          <a:prstGeom prst="rect">
            <a:avLst/>
          </a:prstGeom>
        </p:spPr>
        <p:txBody>
          <a:bodyPr vert="horz" lIns="51435" tIns="25718" rIns="51435" bIns="25718"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50" dirty="0"/>
          </a:p>
        </p:txBody>
      </p:sp>
      <p:sp>
        <p:nvSpPr>
          <p:cNvPr id="8" name="Content Placeholder 7">
            <a:extLst>
              <a:ext uri="{FF2B5EF4-FFF2-40B4-BE49-F238E27FC236}">
                <a16:creationId xmlns:a16="http://schemas.microsoft.com/office/drawing/2014/main" id="{96F92DB2-F3AF-491D-8711-51FB7D54E1A5}"/>
              </a:ext>
            </a:extLst>
          </p:cNvPr>
          <p:cNvSpPr>
            <a:spLocks noGrp="1"/>
          </p:cNvSpPr>
          <p:nvPr>
            <p:ph idx="1"/>
          </p:nvPr>
        </p:nvSpPr>
        <p:spPr>
          <a:xfrm>
            <a:off x="262891" y="1079532"/>
            <a:ext cx="8507730" cy="3614151"/>
          </a:xfrm>
        </p:spPr>
        <p:txBody>
          <a:bodyPr/>
          <a:lstStyle/>
          <a:p>
            <a:pPr marL="0" indent="0">
              <a:buNone/>
            </a:pPr>
            <a:r>
              <a:rPr lang="en-US" b="1" dirty="0"/>
              <a:t>99215</a:t>
            </a:r>
          </a:p>
          <a:p>
            <a:r>
              <a:rPr lang="en-US" sz="1800" dirty="0"/>
              <a:t>E66.8 Obesity</a:t>
            </a:r>
          </a:p>
          <a:p>
            <a:r>
              <a:rPr lang="en-US" sz="1800" dirty="0"/>
              <a:t>E11.65 Diabetes</a:t>
            </a:r>
          </a:p>
          <a:p>
            <a:r>
              <a:rPr lang="en-US" sz="1800" dirty="0"/>
              <a:t>I10.0 Hypertension</a:t>
            </a:r>
          </a:p>
          <a:p>
            <a:r>
              <a:rPr lang="en-US" sz="1800" dirty="0"/>
              <a:t>F33.0 Depression</a:t>
            </a:r>
          </a:p>
          <a:p>
            <a:r>
              <a:rPr lang="en-US" sz="1800" dirty="0"/>
              <a:t>E78.1 Hypertriglyceridemia</a:t>
            </a:r>
          </a:p>
          <a:p>
            <a:r>
              <a:rPr lang="en-US" sz="1800" dirty="0"/>
              <a:t>Z71.3 Dietary Counseling and Surveillance</a:t>
            </a:r>
          </a:p>
          <a:p>
            <a:endParaRPr lang="en-US" dirty="0"/>
          </a:p>
        </p:txBody>
      </p:sp>
      <p:sp>
        <p:nvSpPr>
          <p:cNvPr id="7" name="Title 6">
            <a:extLst>
              <a:ext uri="{FF2B5EF4-FFF2-40B4-BE49-F238E27FC236}">
                <a16:creationId xmlns:a16="http://schemas.microsoft.com/office/drawing/2014/main" id="{B3051788-1C8C-4EDE-9117-B1EDC9B46EEC}"/>
              </a:ext>
            </a:extLst>
          </p:cNvPr>
          <p:cNvSpPr>
            <a:spLocks noGrp="1"/>
          </p:cNvSpPr>
          <p:nvPr>
            <p:ph type="title"/>
          </p:nvPr>
        </p:nvSpPr>
        <p:spPr>
          <a:xfrm>
            <a:off x="250797" y="1791"/>
            <a:ext cx="8470011" cy="933965"/>
          </a:xfrm>
        </p:spPr>
        <p:txBody>
          <a:bodyPr/>
          <a:lstStyle/>
          <a:p>
            <a:r>
              <a:rPr lang="en-US" dirty="0"/>
              <a:t>Example</a:t>
            </a:r>
          </a:p>
        </p:txBody>
      </p:sp>
    </p:spTree>
    <p:extLst>
      <p:ext uri="{BB962C8B-B14F-4D97-AF65-F5344CB8AC3E}">
        <p14:creationId xmlns:p14="http://schemas.microsoft.com/office/powerpoint/2010/main" val="3865110057"/>
      </p:ext>
    </p:extLst>
  </p:cSld>
  <p:clrMapOvr>
    <a:masterClrMapping/>
  </p:clrMapOvr>
  <p:transition spd="med" advTm="27999">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A351-B1AD-8A46-AA54-379D3895BBF6}"/>
              </a:ext>
            </a:extLst>
          </p:cNvPr>
          <p:cNvSpPr>
            <a:spLocks noGrp="1"/>
          </p:cNvSpPr>
          <p:nvPr>
            <p:ph type="ctrTitle"/>
          </p:nvPr>
        </p:nvSpPr>
        <p:spPr>
          <a:xfrm>
            <a:off x="1143000" y="1742632"/>
            <a:ext cx="6858000" cy="1790700"/>
          </a:xfrm>
        </p:spPr>
        <p:txBody>
          <a:bodyPr/>
          <a:lstStyle/>
          <a:p>
            <a:r>
              <a:rPr lang="en-US" dirty="0"/>
              <a:t>Miscellaneous Things to Consider</a:t>
            </a:r>
          </a:p>
        </p:txBody>
      </p:sp>
    </p:spTree>
    <p:extLst>
      <p:ext uri="{BB962C8B-B14F-4D97-AF65-F5344CB8AC3E}">
        <p14:creationId xmlns:p14="http://schemas.microsoft.com/office/powerpoint/2010/main" val="245842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4EDDA-3ABA-481E-A18A-7B2C082EE2D6}"/>
              </a:ext>
            </a:extLst>
          </p:cNvPr>
          <p:cNvSpPr>
            <a:spLocks noGrp="1"/>
          </p:cNvSpPr>
          <p:nvPr>
            <p:ph idx="1"/>
          </p:nvPr>
        </p:nvSpPr>
        <p:spPr>
          <a:xfrm>
            <a:off x="250797" y="1063914"/>
            <a:ext cx="8545245" cy="3614151"/>
          </a:xfrm>
        </p:spPr>
        <p:txBody>
          <a:bodyPr/>
          <a:lstStyle/>
          <a:p>
            <a:r>
              <a:rPr lang="en-US" dirty="0"/>
              <a:t>Medicare and most private insurers now cover obesity counseling and provide medical coverage for all patients with obesity who come in for a screening</a:t>
            </a:r>
          </a:p>
          <a:p>
            <a:r>
              <a:rPr lang="en-US" dirty="0">
                <a:solidFill>
                  <a:schemeClr val="accent1"/>
                </a:solidFill>
              </a:rPr>
              <a:t>The Affordable Care Act: </a:t>
            </a:r>
            <a:r>
              <a:rPr lang="en-US" dirty="0"/>
              <a:t>Mandates 20 wellness visits a year from private insurers (eg, smoking cessation, weight counseling, alcoholism counseling, etc.) without co-pay or deductible for the patient (non-grandfathered insurers)</a:t>
            </a:r>
          </a:p>
          <a:p>
            <a:r>
              <a:rPr lang="en-US" dirty="0"/>
              <a:t>Can submit bill for counseling, as well as for the medical visit, at all patient encounters when the BMI is &gt;30 for most insurance plans</a:t>
            </a:r>
          </a:p>
          <a:p>
            <a:endParaRPr lang="en-US" dirty="0"/>
          </a:p>
        </p:txBody>
      </p:sp>
      <p:sp>
        <p:nvSpPr>
          <p:cNvPr id="2" name="Title 1">
            <a:extLst>
              <a:ext uri="{FF2B5EF4-FFF2-40B4-BE49-F238E27FC236}">
                <a16:creationId xmlns:a16="http://schemas.microsoft.com/office/drawing/2014/main" id="{B70CD681-604F-4CAB-84DB-78126D850907}"/>
              </a:ext>
            </a:extLst>
          </p:cNvPr>
          <p:cNvSpPr>
            <a:spLocks noGrp="1"/>
          </p:cNvSpPr>
          <p:nvPr>
            <p:ph type="title"/>
          </p:nvPr>
        </p:nvSpPr>
        <p:spPr>
          <a:xfrm>
            <a:off x="250797" y="1791"/>
            <a:ext cx="8470011" cy="933965"/>
          </a:xfrm>
        </p:spPr>
        <p:txBody>
          <a:bodyPr>
            <a:normAutofit/>
          </a:bodyPr>
          <a:lstStyle/>
          <a:p>
            <a:r>
              <a:rPr lang="en-US" dirty="0"/>
              <a:t>Obesity Insurance Coverage – PPO Type of Plans Only (not HMOs)</a:t>
            </a:r>
          </a:p>
        </p:txBody>
      </p:sp>
      <p:sp>
        <p:nvSpPr>
          <p:cNvPr id="7" name="Text Placeholder 6">
            <a:extLst>
              <a:ext uri="{FF2B5EF4-FFF2-40B4-BE49-F238E27FC236}">
                <a16:creationId xmlns:a16="http://schemas.microsoft.com/office/drawing/2014/main" id="{98D07BD8-E364-42D3-9647-5584C426B2E5}"/>
              </a:ext>
            </a:extLst>
          </p:cNvPr>
          <p:cNvSpPr>
            <a:spLocks noGrp="1"/>
          </p:cNvSpPr>
          <p:nvPr>
            <p:ph type="body" sz="quarter" idx="13"/>
          </p:nvPr>
        </p:nvSpPr>
        <p:spPr>
          <a:xfrm>
            <a:off x="270511" y="4537789"/>
            <a:ext cx="8119954" cy="410633"/>
          </a:xfrm>
        </p:spPr>
        <p:txBody>
          <a:bodyPr/>
          <a:lstStyle/>
          <a:p>
            <a:r>
              <a:rPr lang="en-US" dirty="0"/>
              <a:t>Department of Health and Human Services. Centers for Medicare and Medicaid. IBT for Obesity. ICN 907800. January 2014.</a:t>
            </a:r>
          </a:p>
        </p:txBody>
      </p:sp>
    </p:spTree>
    <p:custDataLst>
      <p:tags r:id="rId1"/>
    </p:custDataLst>
    <p:extLst>
      <p:ext uri="{BB962C8B-B14F-4D97-AF65-F5344CB8AC3E}">
        <p14:creationId xmlns:p14="http://schemas.microsoft.com/office/powerpoint/2010/main" val="2433063263"/>
      </p:ext>
    </p:extLst>
  </p:cSld>
  <p:clrMapOvr>
    <a:masterClrMapping/>
  </p:clrMapOvr>
  <p:transition spd="med" advTm="66762">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53471-B32D-4B7F-A14A-B71A1F30D451}"/>
              </a:ext>
            </a:extLst>
          </p:cNvPr>
          <p:cNvSpPr>
            <a:spLocks noGrp="1"/>
          </p:cNvSpPr>
          <p:nvPr>
            <p:ph idx="1"/>
          </p:nvPr>
        </p:nvSpPr>
        <p:spPr>
          <a:xfrm>
            <a:off x="262891" y="1079532"/>
            <a:ext cx="8507730" cy="3614151"/>
          </a:xfrm>
        </p:spPr>
        <p:txBody>
          <a:bodyPr/>
          <a:lstStyle/>
          <a:p>
            <a:pPr marL="0" indent="0">
              <a:buNone/>
            </a:pPr>
            <a:r>
              <a:rPr lang="en-US" b="1" dirty="0"/>
              <a:t>Private insurers: perhaps opted out, already used, grandfather program (25%)</a:t>
            </a:r>
          </a:p>
          <a:p>
            <a:r>
              <a:rPr lang="en-US" dirty="0"/>
              <a:t>Bill a 99212, 99213, or 99214 for the visit using an obesity diagnosis and the complications of obesity that you addressed</a:t>
            </a:r>
          </a:p>
          <a:p>
            <a:pPr lvl="1"/>
            <a:r>
              <a:rPr lang="en-US" dirty="0"/>
              <a:t>E66.XX depending on obesity diagnosis</a:t>
            </a:r>
          </a:p>
          <a:p>
            <a:r>
              <a:rPr lang="en-US" dirty="0">
                <a:solidFill>
                  <a:schemeClr val="accent1"/>
                </a:solidFill>
              </a:rPr>
              <a:t>THEN modifier 25 (or for some insurers, modifier 33)</a:t>
            </a:r>
          </a:p>
          <a:p>
            <a:pPr lvl="1"/>
            <a:r>
              <a:rPr lang="en-US" dirty="0"/>
              <a:t>Now add your counseling code: 99401, 99402, 99403, or 99404 each visit with 15, 30, 45, </a:t>
            </a:r>
            <a:br>
              <a:rPr lang="en-US" dirty="0"/>
            </a:br>
            <a:r>
              <a:rPr lang="en-US" dirty="0"/>
              <a:t>or 60 minutes</a:t>
            </a:r>
          </a:p>
          <a:p>
            <a:pPr lvl="1"/>
            <a:r>
              <a:rPr lang="en-US" dirty="0"/>
              <a:t>Add the BMI as the diagnosis and what you performed for counseling Z71.xx &amp; Z68.xx codes</a:t>
            </a:r>
          </a:p>
          <a:p>
            <a:r>
              <a:rPr lang="en-US" dirty="0"/>
              <a:t>CHECK WITH YOUR BILLERS</a:t>
            </a:r>
          </a:p>
          <a:p>
            <a:endParaRPr lang="en-US" dirty="0"/>
          </a:p>
        </p:txBody>
      </p:sp>
      <p:sp>
        <p:nvSpPr>
          <p:cNvPr id="2" name="Title 1">
            <a:extLst>
              <a:ext uri="{FF2B5EF4-FFF2-40B4-BE49-F238E27FC236}">
                <a16:creationId xmlns:a16="http://schemas.microsoft.com/office/drawing/2014/main" id="{9217CF3D-0E4B-4D5E-844A-32343CF93D2A}"/>
              </a:ext>
            </a:extLst>
          </p:cNvPr>
          <p:cNvSpPr>
            <a:spLocks noGrp="1"/>
          </p:cNvSpPr>
          <p:nvPr>
            <p:ph type="title"/>
          </p:nvPr>
        </p:nvSpPr>
        <p:spPr>
          <a:xfrm>
            <a:off x="250797" y="1791"/>
            <a:ext cx="8470011" cy="933965"/>
          </a:xfrm>
        </p:spPr>
        <p:txBody>
          <a:bodyPr/>
          <a:lstStyle/>
          <a:p>
            <a:r>
              <a:rPr lang="en-US" dirty="0"/>
              <a:t>IBT for Obesity Coding as a Non-preventative Service</a:t>
            </a:r>
          </a:p>
        </p:txBody>
      </p:sp>
    </p:spTree>
    <p:custDataLst>
      <p:tags r:id="rId1"/>
    </p:custDataLst>
    <p:extLst>
      <p:ext uri="{BB962C8B-B14F-4D97-AF65-F5344CB8AC3E}">
        <p14:creationId xmlns:p14="http://schemas.microsoft.com/office/powerpoint/2010/main" val="4070665522"/>
      </p:ext>
    </p:extLst>
  </p:cSld>
  <p:clrMapOvr>
    <a:masterClrMapping/>
  </p:clrMapOvr>
  <p:transition spd="med" advTm="57124">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3F3EF43-3D26-F944-B787-ACB0A788BCC1}"/>
              </a:ext>
            </a:extLst>
          </p:cNvPr>
          <p:cNvSpPr txBox="1">
            <a:spLocks/>
          </p:cNvSpPr>
          <p:nvPr/>
        </p:nvSpPr>
        <p:spPr>
          <a:xfrm>
            <a:off x="1371601" y="1228061"/>
            <a:ext cx="5868720" cy="3381567"/>
          </a:xfrm>
          <a:prstGeom prst="rect">
            <a:avLst/>
          </a:prstGeom>
        </p:spPr>
        <p:txBody>
          <a:bodyPr vert="horz" lIns="51435" tIns="25718" rIns="51435" bIns="25718"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900" dirty="0"/>
          </a:p>
        </p:txBody>
      </p:sp>
      <p:sp>
        <p:nvSpPr>
          <p:cNvPr id="8" name="Content Placeholder 7">
            <a:extLst>
              <a:ext uri="{FF2B5EF4-FFF2-40B4-BE49-F238E27FC236}">
                <a16:creationId xmlns:a16="http://schemas.microsoft.com/office/drawing/2014/main" id="{F39475E6-F2FC-4A4F-AFB2-BC94A64EC39F}"/>
              </a:ext>
            </a:extLst>
          </p:cNvPr>
          <p:cNvSpPr>
            <a:spLocks noGrp="1"/>
          </p:cNvSpPr>
          <p:nvPr>
            <p:ph idx="1"/>
          </p:nvPr>
        </p:nvSpPr>
        <p:spPr>
          <a:xfrm>
            <a:off x="262891" y="1079532"/>
            <a:ext cx="8507730" cy="3614151"/>
          </a:xfrm>
        </p:spPr>
        <p:txBody>
          <a:bodyPr>
            <a:noAutofit/>
          </a:bodyPr>
          <a:lstStyle/>
          <a:p>
            <a:pPr marL="0" indent="0">
              <a:buNone/>
            </a:pPr>
            <a:r>
              <a:rPr lang="en-US" b="1" dirty="0"/>
              <a:t>99214 </a:t>
            </a:r>
          </a:p>
          <a:p>
            <a:r>
              <a:rPr lang="en-US" sz="1800" dirty="0"/>
              <a:t>E66.8 Obesity</a:t>
            </a:r>
          </a:p>
          <a:p>
            <a:r>
              <a:rPr lang="en-US" sz="1800" dirty="0"/>
              <a:t>E11.65 Diabetes</a:t>
            </a:r>
          </a:p>
          <a:p>
            <a:r>
              <a:rPr lang="en-US" sz="1800" dirty="0"/>
              <a:t>I10.0 Hypertension</a:t>
            </a:r>
          </a:p>
          <a:p>
            <a:r>
              <a:rPr lang="en-US" sz="1800" dirty="0"/>
              <a:t>F33.0 Depression</a:t>
            </a:r>
          </a:p>
          <a:p>
            <a:r>
              <a:rPr lang="en-US" sz="1800" dirty="0"/>
              <a:t>E78.1 Hypertriglyceridemia</a:t>
            </a:r>
          </a:p>
          <a:p>
            <a:pPr marL="0" indent="0">
              <a:buNone/>
            </a:pPr>
            <a:r>
              <a:rPr lang="en-US" b="1" dirty="0">
                <a:solidFill>
                  <a:schemeClr val="accent1"/>
                </a:solidFill>
              </a:rPr>
              <a:t>Modifier 25 (if insurance has intensive behavior therapy (IBT)/</a:t>
            </a:r>
            <a:br>
              <a:rPr lang="en-US" b="1" dirty="0">
                <a:solidFill>
                  <a:schemeClr val="accent1"/>
                </a:solidFill>
              </a:rPr>
            </a:br>
            <a:r>
              <a:rPr lang="en-US" b="1" dirty="0">
                <a:solidFill>
                  <a:schemeClr val="accent1"/>
                </a:solidFill>
              </a:rPr>
              <a:t>counseling available)</a:t>
            </a:r>
          </a:p>
          <a:p>
            <a:pPr marL="0" indent="0">
              <a:buNone/>
            </a:pPr>
            <a:r>
              <a:rPr lang="en-US" b="1" dirty="0"/>
              <a:t>99401 </a:t>
            </a:r>
          </a:p>
          <a:p>
            <a:r>
              <a:rPr lang="en-US" sz="1800" dirty="0"/>
              <a:t>Z68.33 </a:t>
            </a:r>
          </a:p>
          <a:p>
            <a:r>
              <a:rPr lang="en-US" sz="1800" dirty="0"/>
              <a:t>Z71.3</a:t>
            </a:r>
          </a:p>
          <a:p>
            <a:endParaRPr lang="en-US" dirty="0"/>
          </a:p>
        </p:txBody>
      </p:sp>
      <p:sp>
        <p:nvSpPr>
          <p:cNvPr id="2" name="Title 1">
            <a:extLst>
              <a:ext uri="{FF2B5EF4-FFF2-40B4-BE49-F238E27FC236}">
                <a16:creationId xmlns:a16="http://schemas.microsoft.com/office/drawing/2014/main" id="{E1F2E78A-50CC-42C0-A45D-2D5260696636}"/>
              </a:ext>
            </a:extLst>
          </p:cNvPr>
          <p:cNvSpPr>
            <a:spLocks noGrp="1"/>
          </p:cNvSpPr>
          <p:nvPr>
            <p:ph type="title"/>
          </p:nvPr>
        </p:nvSpPr>
        <p:spPr>
          <a:xfrm>
            <a:off x="250797" y="1791"/>
            <a:ext cx="8470011" cy="933965"/>
          </a:xfrm>
        </p:spPr>
        <p:txBody>
          <a:bodyPr/>
          <a:lstStyle/>
          <a:p>
            <a:r>
              <a:rPr lang="en-US" dirty="0"/>
              <a:t>Example</a:t>
            </a:r>
          </a:p>
        </p:txBody>
      </p:sp>
    </p:spTree>
    <p:extLst>
      <p:ext uri="{BB962C8B-B14F-4D97-AF65-F5344CB8AC3E}">
        <p14:creationId xmlns:p14="http://schemas.microsoft.com/office/powerpoint/2010/main" val="373699806"/>
      </p:ext>
    </p:extLst>
  </p:cSld>
  <p:clrMapOvr>
    <a:masterClrMapping/>
  </p:clrMapOvr>
  <p:transition spd="med" advTm="27999">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081277-F792-4414-AF42-A55C888C69E4}"/>
              </a:ext>
            </a:extLst>
          </p:cNvPr>
          <p:cNvSpPr>
            <a:spLocks noGrp="1"/>
          </p:cNvSpPr>
          <p:nvPr>
            <p:ph idx="1"/>
          </p:nvPr>
        </p:nvSpPr>
        <p:spPr>
          <a:xfrm>
            <a:off x="262891" y="1079532"/>
            <a:ext cx="8507730" cy="3614151"/>
          </a:xfrm>
        </p:spPr>
        <p:txBody>
          <a:bodyPr/>
          <a:lstStyle/>
          <a:p>
            <a:r>
              <a:rPr lang="en-US" dirty="0"/>
              <a:t>CPT 99490, CPT 99487, CPT 99489</a:t>
            </a:r>
          </a:p>
          <a:p>
            <a:r>
              <a:rPr lang="en-US" dirty="0"/>
              <a:t>Clinical staff time directed by a physician or other qualified healthcare professional, per calendar month, with the following required elements: </a:t>
            </a:r>
          </a:p>
          <a:p>
            <a:pPr lvl="1"/>
            <a:r>
              <a:rPr lang="en-US" dirty="0"/>
              <a:t>Multiple (two or more) chronic conditions expected to last at least 12 months, or until the death of the patient</a:t>
            </a:r>
          </a:p>
          <a:p>
            <a:pPr lvl="1"/>
            <a:r>
              <a:rPr lang="en-US" dirty="0"/>
              <a:t>Chronic conditions place the patient at significant risk of death, acute exacerbation/ decompensation, or functional decline </a:t>
            </a:r>
          </a:p>
          <a:p>
            <a:pPr lvl="1"/>
            <a:r>
              <a:rPr lang="en-US" dirty="0"/>
              <a:t>Comprehensive care plan established, implemented, revised, or monitored  </a:t>
            </a:r>
          </a:p>
          <a:p>
            <a:pPr lvl="1"/>
            <a:r>
              <a:rPr lang="en-US" dirty="0"/>
              <a:t>Assumes XX minutes of work by the billing practitioner per month</a:t>
            </a:r>
          </a:p>
          <a:p>
            <a:endParaRPr lang="en-US" dirty="0"/>
          </a:p>
        </p:txBody>
      </p:sp>
      <p:sp>
        <p:nvSpPr>
          <p:cNvPr id="8" name="Text Placeholder 7">
            <a:extLst>
              <a:ext uri="{FF2B5EF4-FFF2-40B4-BE49-F238E27FC236}">
                <a16:creationId xmlns:a16="http://schemas.microsoft.com/office/drawing/2014/main" id="{6253D93D-9D9B-4CF2-A94C-219C1DE3C28B}"/>
              </a:ext>
            </a:extLst>
          </p:cNvPr>
          <p:cNvSpPr>
            <a:spLocks noGrp="1"/>
          </p:cNvSpPr>
          <p:nvPr>
            <p:ph type="body" sz="quarter" idx="13"/>
          </p:nvPr>
        </p:nvSpPr>
        <p:spPr>
          <a:xfrm>
            <a:off x="270511" y="4537789"/>
            <a:ext cx="8119954" cy="410633"/>
          </a:xfrm>
        </p:spPr>
        <p:txBody>
          <a:bodyPr/>
          <a:lstStyle/>
          <a:p>
            <a:r>
              <a:rPr lang="en-US" dirty="0"/>
              <a:t>Orb Health. https://orbhealth.com/2020-cms-code-updates-chronic-care-management-ccm/ Accessed August 13, 2021. Centers for Medicare &amp; Medicaid Services. https://www.cms.gov/outreach-and-education/medicare-learning-network-mln/mlnproducts/downloads/chroniccaremanagement.pdf Accessed August 13, 2021.</a:t>
            </a:r>
          </a:p>
        </p:txBody>
      </p:sp>
      <p:sp>
        <p:nvSpPr>
          <p:cNvPr id="3" name="Title 2">
            <a:extLst>
              <a:ext uri="{FF2B5EF4-FFF2-40B4-BE49-F238E27FC236}">
                <a16:creationId xmlns:a16="http://schemas.microsoft.com/office/drawing/2014/main" id="{8B1829E4-A0BD-4149-80E6-47483E840117}"/>
              </a:ext>
            </a:extLst>
          </p:cNvPr>
          <p:cNvSpPr>
            <a:spLocks noGrp="1"/>
          </p:cNvSpPr>
          <p:nvPr>
            <p:ph type="title"/>
          </p:nvPr>
        </p:nvSpPr>
        <p:spPr>
          <a:xfrm>
            <a:off x="250797" y="1791"/>
            <a:ext cx="8470011" cy="933965"/>
          </a:xfrm>
        </p:spPr>
        <p:txBody>
          <a:bodyPr/>
          <a:lstStyle/>
          <a:p>
            <a:r>
              <a:rPr lang="en-US" dirty="0"/>
              <a:t>Chronic Care Management</a:t>
            </a:r>
          </a:p>
        </p:txBody>
      </p:sp>
    </p:spTree>
    <p:custDataLst>
      <p:tags r:id="rId1"/>
    </p:custDataLst>
    <p:extLst>
      <p:ext uri="{BB962C8B-B14F-4D97-AF65-F5344CB8AC3E}">
        <p14:creationId xmlns:p14="http://schemas.microsoft.com/office/powerpoint/2010/main" val="895879550"/>
      </p:ext>
    </p:extLst>
  </p:cSld>
  <p:clrMapOvr>
    <a:masterClrMapping/>
  </p:clrMapOvr>
  <p:transition spd="med" advTm="66762">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D356DC-1FE7-4164-995B-5F74F1DE8629}"/>
              </a:ext>
            </a:extLst>
          </p:cNvPr>
          <p:cNvSpPr>
            <a:spLocks noGrp="1"/>
          </p:cNvSpPr>
          <p:nvPr>
            <p:ph idx="1"/>
          </p:nvPr>
        </p:nvSpPr>
        <p:spPr>
          <a:xfrm>
            <a:off x="262891" y="1079532"/>
            <a:ext cx="8507730" cy="3614151"/>
          </a:xfrm>
        </p:spPr>
        <p:txBody>
          <a:bodyPr>
            <a:normAutofit/>
          </a:bodyPr>
          <a:lstStyle/>
          <a:p>
            <a:r>
              <a:rPr lang="en-US" sz="1700" dirty="0"/>
              <a:t>CPT 99453, 99454, 99457, and 99458</a:t>
            </a:r>
          </a:p>
          <a:p>
            <a:r>
              <a:rPr lang="en-US" sz="1700" dirty="0"/>
              <a:t>Use of digital technologies to monitor and capture medical/health data from patients and electronically transmit the information to their providers for assessment, recommendations, and instructions</a:t>
            </a:r>
          </a:p>
          <a:p>
            <a:r>
              <a:rPr lang="en-US" sz="1700" dirty="0"/>
              <a:t>Payment for initial patient enrollment into an RPM program, and then a monthly base payment for management of the device and patient readings; 20 minutes of care management</a:t>
            </a:r>
          </a:p>
          <a:p>
            <a:r>
              <a:rPr lang="en-US" sz="1700" dirty="0"/>
              <a:t>RPM can earn fees for a practice up to ~$210 per month, but more likely $120</a:t>
            </a:r>
          </a:p>
          <a:p>
            <a:r>
              <a:rPr lang="en-US" sz="1700" dirty="0"/>
              <a:t>RPM is not only payable by Medicare, but also 23 state Medicaid programs and numerous commercial payers </a:t>
            </a:r>
          </a:p>
          <a:p>
            <a:r>
              <a:rPr lang="en-US" sz="1700" dirty="0"/>
              <a:t>AMA has many new codes related to RPM as well</a:t>
            </a:r>
          </a:p>
          <a:p>
            <a:pPr lvl="1"/>
            <a:r>
              <a:rPr lang="en-US" sz="1400" dirty="0"/>
              <a:t>99473 and 99474 – self-reported blood pressure monitoring</a:t>
            </a:r>
          </a:p>
        </p:txBody>
      </p:sp>
      <p:sp>
        <p:nvSpPr>
          <p:cNvPr id="5" name="Text Placeholder 4">
            <a:extLst>
              <a:ext uri="{FF2B5EF4-FFF2-40B4-BE49-F238E27FC236}">
                <a16:creationId xmlns:a16="http://schemas.microsoft.com/office/drawing/2014/main" id="{69AFFEB2-1ADF-493E-9FC7-A0E94626BE2B}"/>
              </a:ext>
            </a:extLst>
          </p:cNvPr>
          <p:cNvSpPr>
            <a:spLocks noGrp="1"/>
          </p:cNvSpPr>
          <p:nvPr>
            <p:ph type="body" sz="quarter" idx="13"/>
          </p:nvPr>
        </p:nvSpPr>
        <p:spPr>
          <a:xfrm>
            <a:off x="269875" y="4537075"/>
            <a:ext cx="8450263" cy="411163"/>
          </a:xfrm>
        </p:spPr>
        <p:txBody>
          <a:bodyPr/>
          <a:lstStyle/>
          <a:p>
            <a:r>
              <a:rPr lang="en-US" dirty="0"/>
              <a:t>Department of Health and Human Services. https://s3.amazonaws.com/public-inspection.federalregister.gov/2018-24170.pdf Accessed August 13, 2021. Medical Economics. https://www.medicaleconomics.com/view/the-latest-on-remote-patient-monitoring-developments-and-opportunities-for-physicians Accessed August 13, 2021. mHealth Intelligence. https://mhealthintelligence.com/news/ama-supports-remote-patient-monitoring-telehealth-in-2020-cpt-codes Accessed August 13, 2021. </a:t>
            </a:r>
          </a:p>
        </p:txBody>
      </p:sp>
      <p:sp>
        <p:nvSpPr>
          <p:cNvPr id="3" name="Title 2">
            <a:extLst>
              <a:ext uri="{FF2B5EF4-FFF2-40B4-BE49-F238E27FC236}">
                <a16:creationId xmlns:a16="http://schemas.microsoft.com/office/drawing/2014/main" id="{3E40BEA7-00CF-4416-8A01-1AE99928A576}"/>
              </a:ext>
            </a:extLst>
          </p:cNvPr>
          <p:cNvSpPr>
            <a:spLocks noGrp="1"/>
          </p:cNvSpPr>
          <p:nvPr>
            <p:ph type="title"/>
          </p:nvPr>
        </p:nvSpPr>
        <p:spPr>
          <a:xfrm>
            <a:off x="250797" y="1791"/>
            <a:ext cx="8470011" cy="933965"/>
          </a:xfrm>
        </p:spPr>
        <p:txBody>
          <a:bodyPr/>
          <a:lstStyle/>
          <a:p>
            <a:r>
              <a:rPr lang="en-US" dirty="0"/>
              <a:t>Remote Patient Monitoring (RPM)</a:t>
            </a:r>
          </a:p>
        </p:txBody>
      </p:sp>
    </p:spTree>
    <p:custDataLst>
      <p:tags r:id="rId1"/>
    </p:custDataLst>
    <p:extLst>
      <p:ext uri="{BB962C8B-B14F-4D97-AF65-F5344CB8AC3E}">
        <p14:creationId xmlns:p14="http://schemas.microsoft.com/office/powerpoint/2010/main" val="3725571617"/>
      </p:ext>
    </p:extLst>
  </p:cSld>
  <p:clrMapOvr>
    <a:masterClrMapping/>
  </p:clrMapOvr>
  <p:transition spd="med" advTm="66762">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E21B12-029A-B845-81A1-89116CBA9618}"/>
              </a:ext>
            </a:extLst>
          </p:cNvPr>
          <p:cNvSpPr/>
          <p:nvPr/>
        </p:nvSpPr>
        <p:spPr>
          <a:xfrm>
            <a:off x="5118248" y="2479967"/>
            <a:ext cx="3429000" cy="265457"/>
          </a:xfrm>
          <a:prstGeom prst="rect">
            <a:avLst/>
          </a:prstGeom>
        </p:spPr>
        <p:txBody>
          <a:bodyPr>
            <a:spAutoFit/>
          </a:bodyPr>
          <a:lstStyle/>
          <a:p>
            <a:endParaRPr lang="en-US" sz="1125" i="1" dirty="0">
              <a:solidFill>
                <a:schemeClr val="bg1"/>
              </a:solidFill>
            </a:endParaRPr>
          </a:p>
        </p:txBody>
      </p:sp>
      <p:sp>
        <p:nvSpPr>
          <p:cNvPr id="9" name="Content Placeholder 8">
            <a:extLst>
              <a:ext uri="{FF2B5EF4-FFF2-40B4-BE49-F238E27FC236}">
                <a16:creationId xmlns:a16="http://schemas.microsoft.com/office/drawing/2014/main" id="{5231FEFF-4B86-4713-A628-EF68154E4036}"/>
              </a:ext>
            </a:extLst>
          </p:cNvPr>
          <p:cNvSpPr>
            <a:spLocks noGrp="1"/>
          </p:cNvSpPr>
          <p:nvPr>
            <p:ph idx="1"/>
          </p:nvPr>
        </p:nvSpPr>
        <p:spPr>
          <a:xfrm>
            <a:off x="262891" y="1079532"/>
            <a:ext cx="8507730" cy="3614151"/>
          </a:xfrm>
        </p:spPr>
        <p:txBody>
          <a:bodyPr/>
          <a:lstStyle/>
          <a:p>
            <a:r>
              <a:rPr lang="en-US" dirty="0"/>
              <a:t>Does not cover obesity for medical management as primary insurance</a:t>
            </a:r>
          </a:p>
          <a:p>
            <a:r>
              <a:rPr lang="en-US" dirty="0"/>
              <a:t>Does cover surgical management</a:t>
            </a:r>
          </a:p>
          <a:p>
            <a:r>
              <a:rPr lang="en-US" dirty="0"/>
              <a:t>With Medicare Advantage, </a:t>
            </a:r>
            <a:r>
              <a:rPr lang="en-US" dirty="0">
                <a:solidFill>
                  <a:schemeClr val="accent1"/>
                </a:solidFill>
              </a:rPr>
              <a:t>some</a:t>
            </a:r>
            <a:r>
              <a:rPr lang="en-US" dirty="0"/>
              <a:t> pay medical management</a:t>
            </a:r>
          </a:p>
          <a:p>
            <a:endParaRPr lang="en-US" dirty="0"/>
          </a:p>
        </p:txBody>
      </p:sp>
      <p:sp>
        <p:nvSpPr>
          <p:cNvPr id="4" name="Title 3">
            <a:extLst>
              <a:ext uri="{FF2B5EF4-FFF2-40B4-BE49-F238E27FC236}">
                <a16:creationId xmlns:a16="http://schemas.microsoft.com/office/drawing/2014/main" id="{03E1EA62-0636-4EA7-8274-0AF448CB5C7A}"/>
              </a:ext>
            </a:extLst>
          </p:cNvPr>
          <p:cNvSpPr>
            <a:spLocks noGrp="1"/>
          </p:cNvSpPr>
          <p:nvPr>
            <p:ph type="title"/>
          </p:nvPr>
        </p:nvSpPr>
        <p:spPr>
          <a:xfrm>
            <a:off x="250797" y="1791"/>
            <a:ext cx="8470011" cy="933965"/>
          </a:xfrm>
        </p:spPr>
        <p:txBody>
          <a:bodyPr/>
          <a:lstStyle/>
          <a:p>
            <a:r>
              <a:rPr lang="en-US" dirty="0"/>
              <a:t>Medicare Only</a:t>
            </a:r>
          </a:p>
        </p:txBody>
      </p:sp>
    </p:spTree>
    <p:custDataLst>
      <p:tags r:id="rId1"/>
    </p:custDataLst>
    <p:extLst>
      <p:ext uri="{BB962C8B-B14F-4D97-AF65-F5344CB8AC3E}">
        <p14:creationId xmlns:p14="http://schemas.microsoft.com/office/powerpoint/2010/main" val="305413227"/>
      </p:ext>
    </p:extLst>
  </p:cSld>
  <p:clrMapOvr>
    <a:masterClrMapping/>
  </p:clrMapOvr>
  <mc:AlternateContent xmlns:mc="http://schemas.openxmlformats.org/markup-compatibility/2006" xmlns:p14="http://schemas.microsoft.com/office/powerpoint/2010/main">
    <mc:Choice Requires="p14">
      <p:transition spd="med" p14:dur="700" advTm="2344">
        <p:fade/>
      </p:transition>
    </mc:Choice>
    <mc:Fallback xmlns="">
      <p:transition spd="med" advTm="234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0391359-73E6-A745-8199-51C22F7B03DC}"/>
              </a:ext>
            </a:extLst>
          </p:cNvPr>
          <p:cNvSpPr>
            <a:spLocks noGrp="1"/>
          </p:cNvSpPr>
          <p:nvPr>
            <p:ph idx="1"/>
          </p:nvPr>
        </p:nvSpPr>
        <p:spPr/>
        <p:txBody>
          <a:bodyPr/>
          <a:lstStyle/>
          <a:p>
            <a:r>
              <a:rPr lang="en-US" dirty="0"/>
              <a:t>This activity has been reviewed by the</a:t>
            </a:r>
            <a:r>
              <a:rPr lang="en-US" b="1" dirty="0"/>
              <a:t> AAPA Review Panel </a:t>
            </a:r>
            <a:r>
              <a:rPr lang="en-US" dirty="0"/>
              <a:t>and is compliant with AAPA CME criteria. </a:t>
            </a:r>
            <a:r>
              <a:rPr lang="en-US" b="1" dirty="0"/>
              <a:t>This activity is designated for 1 AAPA Category 1 CME </a:t>
            </a:r>
            <a:r>
              <a:rPr lang="en-US" dirty="0"/>
              <a:t>credits. Participants should only claim credit commensurate with the extent of their participation. </a:t>
            </a:r>
          </a:p>
          <a:p>
            <a:r>
              <a:rPr lang="en-US" dirty="0"/>
              <a:t>This activity was planned in accordance with AAPA’s CME Standards for Commercial Support of Enduring Activities.</a:t>
            </a:r>
          </a:p>
          <a:p>
            <a:r>
              <a:rPr lang="en-US" b="1" dirty="0"/>
              <a:t>This activity is approved for 1 contact hour(s) of continuing education by the American Association of Nurse Practitioners </a:t>
            </a:r>
            <a:r>
              <a:rPr lang="en-US" dirty="0"/>
              <a:t>(Activity </a:t>
            </a:r>
            <a:r>
              <a:rPr lang="en-US"/>
              <a:t>ID 2185103).</a:t>
            </a:r>
            <a:endParaRPr lang="en-US" dirty="0"/>
          </a:p>
          <a:p>
            <a:r>
              <a:rPr lang="en-US" dirty="0"/>
              <a:t>This activity was planned in accordance with AANP Accreditation Standards and Policies.</a:t>
            </a:r>
          </a:p>
          <a:p>
            <a:pPr marL="0" indent="0">
              <a:buNone/>
            </a:pPr>
            <a:endParaRPr lang="en-US" dirty="0"/>
          </a:p>
          <a:p>
            <a:endParaRPr lang="en-US" dirty="0"/>
          </a:p>
        </p:txBody>
      </p:sp>
      <p:sp>
        <p:nvSpPr>
          <p:cNvPr id="6" name="Title 5">
            <a:extLst>
              <a:ext uri="{FF2B5EF4-FFF2-40B4-BE49-F238E27FC236}">
                <a16:creationId xmlns:a16="http://schemas.microsoft.com/office/drawing/2014/main" id="{0A72753E-6778-0046-B1FC-6841047A9F14}"/>
              </a:ext>
            </a:extLst>
          </p:cNvPr>
          <p:cNvSpPr>
            <a:spLocks noGrp="1"/>
          </p:cNvSpPr>
          <p:nvPr>
            <p:ph type="title"/>
          </p:nvPr>
        </p:nvSpPr>
        <p:spPr/>
        <p:txBody>
          <a:bodyPr/>
          <a:lstStyle/>
          <a:p>
            <a:r>
              <a:rPr lang="en-US" dirty="0"/>
              <a:t>Accreditation Statement</a:t>
            </a:r>
          </a:p>
        </p:txBody>
      </p:sp>
    </p:spTree>
    <p:extLst>
      <p:ext uri="{BB962C8B-B14F-4D97-AF65-F5344CB8AC3E}">
        <p14:creationId xmlns:p14="http://schemas.microsoft.com/office/powerpoint/2010/main" val="1773431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5FB84-CCD7-4CD1-8B82-2CD35E05AF32}"/>
              </a:ext>
            </a:extLst>
          </p:cNvPr>
          <p:cNvSpPr>
            <a:spLocks noGrp="1"/>
          </p:cNvSpPr>
          <p:nvPr>
            <p:ph idx="1"/>
          </p:nvPr>
        </p:nvSpPr>
        <p:spPr>
          <a:xfrm>
            <a:off x="262891" y="1079532"/>
            <a:ext cx="8507730" cy="3614151"/>
          </a:xfrm>
        </p:spPr>
        <p:txBody>
          <a:bodyPr/>
          <a:lstStyle/>
          <a:p>
            <a:r>
              <a:rPr lang="en-US" dirty="0"/>
              <a:t>Screening for obesity in adults using measurement of BMI</a:t>
            </a:r>
          </a:p>
          <a:p>
            <a:r>
              <a:rPr lang="en-US" dirty="0"/>
              <a:t>Dietary (nutritional) assessment</a:t>
            </a:r>
          </a:p>
          <a:p>
            <a:r>
              <a:rPr lang="en-US" dirty="0"/>
              <a:t>Intensive behavioral counseling and behavioral therapy to promote sustained weight loss through high intensity interventions on diet and exercise</a:t>
            </a:r>
          </a:p>
          <a:p>
            <a:endParaRPr lang="en-US" dirty="0"/>
          </a:p>
          <a:p>
            <a:endParaRPr lang="en-US" dirty="0"/>
          </a:p>
        </p:txBody>
      </p:sp>
      <p:sp>
        <p:nvSpPr>
          <p:cNvPr id="4" name="Text Placeholder 3">
            <a:extLst>
              <a:ext uri="{FF2B5EF4-FFF2-40B4-BE49-F238E27FC236}">
                <a16:creationId xmlns:a16="http://schemas.microsoft.com/office/drawing/2014/main" id="{34A4A3B2-BAF5-4957-B8C3-C4D1008B90FD}"/>
              </a:ext>
            </a:extLst>
          </p:cNvPr>
          <p:cNvSpPr>
            <a:spLocks noGrp="1"/>
          </p:cNvSpPr>
          <p:nvPr>
            <p:ph type="body" sz="quarter" idx="13"/>
          </p:nvPr>
        </p:nvSpPr>
        <p:spPr>
          <a:xfrm>
            <a:off x="270511" y="4537789"/>
            <a:ext cx="8119954" cy="410633"/>
          </a:xfrm>
        </p:spPr>
        <p:txBody>
          <a:bodyPr/>
          <a:lstStyle/>
          <a:p>
            <a:r>
              <a:rPr lang="en-US" dirty="0"/>
              <a:t>Department of Health and Human Services. Centers for Medicare &amp; Medicaid. IBT for Obesity. ICN 907800. January 2014.</a:t>
            </a:r>
          </a:p>
        </p:txBody>
      </p:sp>
      <p:sp>
        <p:nvSpPr>
          <p:cNvPr id="2" name="Title 1">
            <a:extLst>
              <a:ext uri="{FF2B5EF4-FFF2-40B4-BE49-F238E27FC236}">
                <a16:creationId xmlns:a16="http://schemas.microsoft.com/office/drawing/2014/main" id="{116546E1-106F-435E-9C72-D6402EA89CAA}"/>
              </a:ext>
            </a:extLst>
          </p:cNvPr>
          <p:cNvSpPr>
            <a:spLocks noGrp="1"/>
          </p:cNvSpPr>
          <p:nvPr>
            <p:ph type="title"/>
          </p:nvPr>
        </p:nvSpPr>
        <p:spPr>
          <a:xfrm>
            <a:off x="250797" y="1791"/>
            <a:ext cx="8470011" cy="933965"/>
          </a:xfrm>
        </p:spPr>
        <p:txBody>
          <a:bodyPr/>
          <a:lstStyle/>
          <a:p>
            <a:r>
              <a:rPr lang="en-US" dirty="0"/>
              <a:t>Definition of IBT for Obesity</a:t>
            </a:r>
          </a:p>
        </p:txBody>
      </p:sp>
    </p:spTree>
    <p:custDataLst>
      <p:tags r:id="rId1"/>
    </p:custDataLst>
    <p:extLst>
      <p:ext uri="{BB962C8B-B14F-4D97-AF65-F5344CB8AC3E}">
        <p14:creationId xmlns:p14="http://schemas.microsoft.com/office/powerpoint/2010/main" val="2393717340"/>
      </p:ext>
    </p:extLst>
  </p:cSld>
  <p:clrMapOvr>
    <a:masterClrMapping/>
  </p:clrMapOvr>
  <p:transition spd="med" advTm="32409">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8B8A-B390-414D-AA7C-98FD088D97CC}"/>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79C5EF5D-54F9-4DF3-95FC-9C5B3C8022F9}"/>
              </a:ext>
            </a:extLst>
          </p:cNvPr>
          <p:cNvSpPr>
            <a:spLocks noGrp="1"/>
          </p:cNvSpPr>
          <p:nvPr>
            <p:ph sz="half" idx="1"/>
          </p:nvPr>
        </p:nvSpPr>
        <p:spPr>
          <a:xfrm>
            <a:off x="223536" y="1208938"/>
            <a:ext cx="2462514" cy="3595235"/>
          </a:xfrm>
        </p:spPr>
        <p:txBody>
          <a:bodyPr>
            <a:normAutofit/>
          </a:bodyPr>
          <a:lstStyle/>
          <a:p>
            <a:r>
              <a:rPr lang="en-US" dirty="0"/>
              <a:t>What are the 5 As of Medicare Intensive Behavioral Therapy?</a:t>
            </a:r>
          </a:p>
          <a:p>
            <a:endParaRPr lang="en-US" dirty="0"/>
          </a:p>
        </p:txBody>
      </p:sp>
      <p:sp>
        <p:nvSpPr>
          <p:cNvPr id="4" name="Content Placeholder 3">
            <a:extLst>
              <a:ext uri="{FF2B5EF4-FFF2-40B4-BE49-F238E27FC236}">
                <a16:creationId xmlns:a16="http://schemas.microsoft.com/office/drawing/2014/main" id="{291F0E98-C6B0-43E0-995D-CB46B41288DA}"/>
              </a:ext>
            </a:extLst>
          </p:cNvPr>
          <p:cNvSpPr>
            <a:spLocks noGrp="1"/>
          </p:cNvSpPr>
          <p:nvPr>
            <p:ph sz="half" idx="2"/>
          </p:nvPr>
        </p:nvSpPr>
        <p:spPr>
          <a:xfrm>
            <a:off x="3108891" y="1208938"/>
            <a:ext cx="5582264" cy="3595235"/>
          </a:xfrm>
        </p:spPr>
        <p:txBody>
          <a:bodyPr/>
          <a:lstStyle/>
          <a:p>
            <a:r>
              <a:rPr lang="en-US" dirty="0"/>
              <a:t>Assess, Advise, Agree, Assist, Arrange</a:t>
            </a:r>
          </a:p>
          <a:p>
            <a:r>
              <a:rPr lang="en-US" dirty="0"/>
              <a:t>Accomplish, Act, Adapt, Address, Analyze</a:t>
            </a:r>
          </a:p>
          <a:p>
            <a:r>
              <a:rPr lang="en-US" dirty="0"/>
              <a:t>Answer, Anticipate, Appeal, Apply, Appraise </a:t>
            </a:r>
          </a:p>
          <a:p>
            <a:r>
              <a:rPr lang="en-US" dirty="0"/>
              <a:t>Assess, Ask, Accept, Accommodate, Accompany</a:t>
            </a:r>
          </a:p>
          <a:p>
            <a:endParaRPr lang="en-US" dirty="0"/>
          </a:p>
        </p:txBody>
      </p:sp>
    </p:spTree>
    <p:extLst>
      <p:ext uri="{BB962C8B-B14F-4D97-AF65-F5344CB8AC3E}">
        <p14:creationId xmlns:p14="http://schemas.microsoft.com/office/powerpoint/2010/main" val="3857424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A88840BC-D1E7-AE4F-9B91-B30050AD31DC}"/>
              </a:ext>
            </a:extLst>
          </p:cNvPr>
          <p:cNvGraphicFramePr>
            <a:graphicFrameLocks/>
          </p:cNvGraphicFramePr>
          <p:nvPr>
            <p:extLst>
              <p:ext uri="{D42A27DB-BD31-4B8C-83A1-F6EECF244321}">
                <p14:modId xmlns:p14="http://schemas.microsoft.com/office/powerpoint/2010/main" val="870603159"/>
              </p:ext>
            </p:extLst>
          </p:nvPr>
        </p:nvGraphicFramePr>
        <p:xfrm>
          <a:off x="348888" y="1151265"/>
          <a:ext cx="8371249" cy="3594910"/>
        </p:xfrm>
        <a:graphic>
          <a:graphicData uri="http://schemas.openxmlformats.org/drawingml/2006/table">
            <a:tbl>
              <a:tblPr firstRow="1" bandRow="1">
                <a:tableStyleId>{C083E6E3-FA7D-4D7B-A595-EF9225AFEA82}</a:tableStyleId>
              </a:tblPr>
              <a:tblGrid>
                <a:gridCol w="879021">
                  <a:extLst>
                    <a:ext uri="{9D8B030D-6E8A-4147-A177-3AD203B41FA5}">
                      <a16:colId xmlns:a16="http://schemas.microsoft.com/office/drawing/2014/main" val="20000"/>
                    </a:ext>
                  </a:extLst>
                </a:gridCol>
                <a:gridCol w="7492228">
                  <a:extLst>
                    <a:ext uri="{9D8B030D-6E8A-4147-A177-3AD203B41FA5}">
                      <a16:colId xmlns:a16="http://schemas.microsoft.com/office/drawing/2014/main" val="20001"/>
                    </a:ext>
                  </a:extLst>
                </a:gridCol>
              </a:tblGrid>
              <a:tr h="670186">
                <a:tc>
                  <a:txBody>
                    <a:bodyPr/>
                    <a:lstStyle/>
                    <a:p>
                      <a:pPr algn="l"/>
                      <a:r>
                        <a:rPr lang="en-US" sz="1400" b="1" dirty="0">
                          <a:solidFill>
                            <a:schemeClr val="tx1"/>
                          </a:solidFill>
                        </a:rPr>
                        <a:t>Assess</a:t>
                      </a:r>
                      <a:endParaRPr lang="en-US" sz="1400" b="1" dirty="0">
                        <a:solidFill>
                          <a:schemeClr val="tx1"/>
                        </a:solidFill>
                        <a:latin typeface="+mn-lt"/>
                      </a:endParaRPr>
                    </a:p>
                  </a:txBody>
                  <a:tcPr marT="91440" marB="91440" anchor="ct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Ask about behavioral risks and factors affecting choice of behavior change goals or methods</a:t>
                      </a:r>
                    </a:p>
                  </a:txBody>
                  <a:tcPr marT="91440" marB="91440" anchor="ct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670186">
                <a:tc>
                  <a:txBody>
                    <a:bodyPr/>
                    <a:lstStyle/>
                    <a:p>
                      <a:pPr algn="l"/>
                      <a:r>
                        <a:rPr lang="en-US" sz="1400" b="1" dirty="0">
                          <a:solidFill>
                            <a:schemeClr val="tx1"/>
                          </a:solidFill>
                        </a:rPr>
                        <a:t>Advise</a:t>
                      </a:r>
                      <a:endParaRPr lang="en-US" sz="1400" b="1" dirty="0">
                        <a:solidFill>
                          <a:schemeClr val="tx1"/>
                        </a:solidFill>
                        <a:latin typeface="+mn-lt"/>
                      </a:endParaRPr>
                    </a:p>
                  </a:txBody>
                  <a:tcPr marT="91440" marB="91440" anchor="ctr">
                    <a:lnT w="12700" cap="flat" cmpd="sng" algn="ctr">
                      <a:no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Give clear, specific, and personalized behavior change advice, including information about personal health harms and benefits</a:t>
                      </a:r>
                      <a:endParaRPr lang="en-US" sz="1400" b="0" dirty="0">
                        <a:solidFill>
                          <a:schemeClr val="tx2"/>
                        </a:solidFill>
                        <a:latin typeface="+mn-lt"/>
                        <a:cs typeface="Century Gothic"/>
                      </a:endParaRPr>
                    </a:p>
                  </a:txBody>
                  <a:tcPr marT="91440" marB="91440" anchor="ct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670186">
                <a:tc>
                  <a:txBody>
                    <a:bodyPr/>
                    <a:lstStyle/>
                    <a:p>
                      <a:pPr algn="l"/>
                      <a:r>
                        <a:rPr lang="en-US" sz="1400" b="1" dirty="0">
                          <a:solidFill>
                            <a:schemeClr val="tx1"/>
                          </a:solidFill>
                        </a:rPr>
                        <a:t>Agree</a:t>
                      </a:r>
                      <a:endParaRPr lang="en-US" sz="1400" b="1" dirty="0">
                        <a:solidFill>
                          <a:schemeClr val="tx1"/>
                        </a:solidFill>
                        <a:latin typeface="+mn-lt"/>
                      </a:endParaRPr>
                    </a:p>
                  </a:txBody>
                  <a:tcPr marT="91440" marB="914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Collaboratively select appropriate treatment goals and methods based on the beneficiary’s interest in, and willingness to, change behavior</a:t>
                      </a:r>
                      <a:endParaRPr lang="en-US" sz="1400" b="0" dirty="0">
                        <a:solidFill>
                          <a:schemeClr val="tx2"/>
                        </a:solidFill>
                        <a:latin typeface="+mn-lt"/>
                        <a:cs typeface="Century Gothic"/>
                      </a:endParaRPr>
                    </a:p>
                  </a:txBody>
                  <a:tcPr marT="91440" marB="91440" anchor="ctr"/>
                </a:tc>
                <a:extLst>
                  <a:ext uri="{0D108BD9-81ED-4DB2-BD59-A6C34878D82A}">
                    <a16:rowId xmlns:a16="http://schemas.microsoft.com/office/drawing/2014/main" val="10002"/>
                  </a:ext>
                </a:extLst>
              </a:tr>
              <a:tr h="907025">
                <a:tc>
                  <a:txBody>
                    <a:bodyPr/>
                    <a:lstStyle/>
                    <a:p>
                      <a:pPr algn="l"/>
                      <a:r>
                        <a:rPr lang="en-US" sz="1400" b="1" dirty="0">
                          <a:solidFill>
                            <a:schemeClr val="tx1"/>
                          </a:solidFill>
                        </a:rPr>
                        <a:t>Assist</a:t>
                      </a:r>
                      <a:endParaRPr lang="en-US" sz="1400" b="1" dirty="0">
                        <a:solidFill>
                          <a:schemeClr val="tx1"/>
                        </a:solidFill>
                        <a:latin typeface="+mn-lt"/>
                      </a:endParaRPr>
                    </a:p>
                  </a:txBody>
                  <a:tcPr marT="91440" marB="914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Using behavior change techniques (self-help and/or counseling), aid the beneficiary in achieving agreed-upon goals by acquiring the skills, confidence, and social or environmental supports for behavior change, supplemented with adjunctive medical treatments when appropriate</a:t>
                      </a:r>
                      <a:endParaRPr lang="en-US" sz="1400" dirty="0">
                        <a:solidFill>
                          <a:schemeClr val="tx2"/>
                        </a:solidFill>
                        <a:latin typeface="+mn-lt"/>
                        <a:cs typeface="Century Gothic"/>
                      </a:endParaRPr>
                    </a:p>
                  </a:txBody>
                  <a:tcPr marT="91440" marB="91440" anchor="ctr"/>
                </a:tc>
                <a:extLst>
                  <a:ext uri="{0D108BD9-81ED-4DB2-BD59-A6C34878D82A}">
                    <a16:rowId xmlns:a16="http://schemas.microsoft.com/office/drawing/2014/main" val="10003"/>
                  </a:ext>
                </a:extLst>
              </a:tr>
              <a:tr h="677327">
                <a:tc>
                  <a:txBody>
                    <a:bodyPr/>
                    <a:lstStyle/>
                    <a:p>
                      <a:pPr algn="l"/>
                      <a:r>
                        <a:rPr lang="en-US" sz="1400" b="1" dirty="0">
                          <a:solidFill>
                            <a:schemeClr val="tx1"/>
                          </a:solidFill>
                        </a:rPr>
                        <a:t>Arrange</a:t>
                      </a:r>
                      <a:endParaRPr lang="en-US" sz="1400" b="1" dirty="0">
                        <a:solidFill>
                          <a:schemeClr val="tx1"/>
                        </a:solidFill>
                        <a:latin typeface="+mn-lt"/>
                      </a:endParaRPr>
                    </a:p>
                  </a:txBody>
                  <a:tcPr marT="91440" marB="9144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Schedule follow-up contacts to provide ongoing assistance or support and to adjust the treatment plan as needed</a:t>
                      </a:r>
                      <a:endParaRPr lang="en-US" sz="1400" b="0" dirty="0">
                        <a:solidFill>
                          <a:schemeClr val="tx2"/>
                        </a:solidFill>
                        <a:latin typeface="+mn-lt"/>
                        <a:cs typeface="Century Gothic"/>
                      </a:endParaRPr>
                    </a:p>
                  </a:txBody>
                  <a:tcPr marT="91440" marB="91440" anchor="ctr"/>
                </a:tc>
                <a:extLst>
                  <a:ext uri="{0D108BD9-81ED-4DB2-BD59-A6C34878D82A}">
                    <a16:rowId xmlns:a16="http://schemas.microsoft.com/office/drawing/2014/main" val="10004"/>
                  </a:ext>
                </a:extLst>
              </a:tr>
            </a:tbl>
          </a:graphicData>
        </a:graphic>
      </p:graphicFrame>
      <p:sp>
        <p:nvSpPr>
          <p:cNvPr id="6" name="Title 5">
            <a:extLst>
              <a:ext uri="{FF2B5EF4-FFF2-40B4-BE49-F238E27FC236}">
                <a16:creationId xmlns:a16="http://schemas.microsoft.com/office/drawing/2014/main" id="{5D87BE3E-859F-4269-80D2-3839FFAF612A}"/>
              </a:ext>
            </a:extLst>
          </p:cNvPr>
          <p:cNvSpPr>
            <a:spLocks noGrp="1"/>
          </p:cNvSpPr>
          <p:nvPr>
            <p:ph type="title"/>
          </p:nvPr>
        </p:nvSpPr>
        <p:spPr>
          <a:xfrm>
            <a:off x="250797" y="1791"/>
            <a:ext cx="8470011" cy="933965"/>
          </a:xfrm>
        </p:spPr>
        <p:txBody>
          <a:bodyPr/>
          <a:lstStyle/>
          <a:p>
            <a:r>
              <a:rPr lang="en-US" dirty="0"/>
              <a:t>Intensive Behavioral Therapy  ̶  5As</a:t>
            </a:r>
          </a:p>
        </p:txBody>
      </p:sp>
    </p:spTree>
    <p:custDataLst>
      <p:tags r:id="rId1"/>
    </p:custDataLst>
    <p:extLst>
      <p:ext uri="{BB962C8B-B14F-4D97-AF65-F5344CB8AC3E}">
        <p14:creationId xmlns:p14="http://schemas.microsoft.com/office/powerpoint/2010/main" val="3800302871"/>
      </p:ext>
    </p:extLst>
  </p:cSld>
  <p:clrMapOvr>
    <a:masterClrMapping/>
  </p:clrMapOvr>
  <p:transition spd="med" advTm="20932">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CE3EED-5487-44E6-B1E2-0EA7B2821AD1}"/>
              </a:ext>
            </a:extLst>
          </p:cNvPr>
          <p:cNvSpPr>
            <a:spLocks noGrp="1"/>
          </p:cNvSpPr>
          <p:nvPr>
            <p:ph idx="1"/>
          </p:nvPr>
        </p:nvSpPr>
        <p:spPr>
          <a:xfrm>
            <a:off x="262891" y="1079532"/>
            <a:ext cx="8507730" cy="3614151"/>
          </a:xfrm>
        </p:spPr>
        <p:txBody>
          <a:bodyPr/>
          <a:lstStyle/>
          <a:p>
            <a:pPr marL="0" indent="0">
              <a:buNone/>
            </a:pPr>
            <a:r>
              <a:rPr lang="en-US" b="1" dirty="0"/>
              <a:t>Medicare </a:t>
            </a:r>
            <a:r>
              <a:rPr lang="en-US" b="1" dirty="0">
                <a:solidFill>
                  <a:schemeClr val="accent1"/>
                </a:solidFill>
              </a:rPr>
              <a:t>fee-for-service</a:t>
            </a:r>
            <a:r>
              <a:rPr lang="en-US" b="1" dirty="0"/>
              <a:t> programs will waive the co-pay on the counseling component of coverage (G0447)</a:t>
            </a:r>
          </a:p>
          <a:p>
            <a:r>
              <a:rPr lang="en-US" dirty="0"/>
              <a:t>Viewed as a preventative service</a:t>
            </a:r>
          </a:p>
          <a:p>
            <a:r>
              <a:rPr lang="en-US" dirty="0"/>
              <a:t>No co-insurance and no Medicare part B deductible for IBT for obesity provided that the provider accepts Medicare assignment</a:t>
            </a:r>
          </a:p>
          <a:p>
            <a:endParaRPr lang="en-US" dirty="0"/>
          </a:p>
        </p:txBody>
      </p:sp>
      <p:sp>
        <p:nvSpPr>
          <p:cNvPr id="8" name="Text Placeholder 7">
            <a:extLst>
              <a:ext uri="{FF2B5EF4-FFF2-40B4-BE49-F238E27FC236}">
                <a16:creationId xmlns:a16="http://schemas.microsoft.com/office/drawing/2014/main" id="{75202478-65AA-44D1-B71F-75B3F985EC28}"/>
              </a:ext>
            </a:extLst>
          </p:cNvPr>
          <p:cNvSpPr>
            <a:spLocks noGrp="1"/>
          </p:cNvSpPr>
          <p:nvPr>
            <p:ph type="body" sz="quarter" idx="13"/>
          </p:nvPr>
        </p:nvSpPr>
        <p:spPr>
          <a:xfrm>
            <a:off x="270511" y="4537789"/>
            <a:ext cx="8119954" cy="410633"/>
          </a:xfrm>
        </p:spPr>
        <p:txBody>
          <a:bodyPr/>
          <a:lstStyle/>
          <a:p>
            <a:r>
              <a:rPr lang="en-US" dirty="0"/>
              <a:t>Department of Health and Human Services. Centers for Medicare &amp; Medicaid. IBT for Obesity. ICN 907800. January 2014.</a:t>
            </a:r>
          </a:p>
        </p:txBody>
      </p:sp>
      <p:sp>
        <p:nvSpPr>
          <p:cNvPr id="2" name="Title 1">
            <a:extLst>
              <a:ext uri="{FF2B5EF4-FFF2-40B4-BE49-F238E27FC236}">
                <a16:creationId xmlns:a16="http://schemas.microsoft.com/office/drawing/2014/main" id="{2CF3E174-D43A-4456-9ECE-57388CC9B171}"/>
              </a:ext>
            </a:extLst>
          </p:cNvPr>
          <p:cNvSpPr>
            <a:spLocks noGrp="1"/>
          </p:cNvSpPr>
          <p:nvPr>
            <p:ph type="title"/>
          </p:nvPr>
        </p:nvSpPr>
        <p:spPr>
          <a:xfrm>
            <a:off x="250797" y="1791"/>
            <a:ext cx="8470011" cy="933965"/>
          </a:xfrm>
        </p:spPr>
        <p:txBody>
          <a:bodyPr/>
          <a:lstStyle/>
          <a:p>
            <a:r>
              <a:rPr lang="en-US" dirty="0"/>
              <a:t>IBT for Medicare</a:t>
            </a:r>
          </a:p>
        </p:txBody>
      </p:sp>
    </p:spTree>
    <p:custDataLst>
      <p:tags r:id="rId1"/>
    </p:custDataLst>
    <p:extLst>
      <p:ext uri="{BB962C8B-B14F-4D97-AF65-F5344CB8AC3E}">
        <p14:creationId xmlns:p14="http://schemas.microsoft.com/office/powerpoint/2010/main" val="2062627865"/>
      </p:ext>
    </p:extLst>
  </p:cSld>
  <p:clrMapOvr>
    <a:masterClrMapping/>
  </p:clrMapOvr>
  <p:transition spd="med" advTm="20698">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FBD69-DE71-48C8-A81D-3A01A326DA9E}"/>
              </a:ext>
            </a:extLst>
          </p:cNvPr>
          <p:cNvSpPr>
            <a:spLocks noGrp="1"/>
          </p:cNvSpPr>
          <p:nvPr>
            <p:ph idx="1"/>
          </p:nvPr>
        </p:nvSpPr>
        <p:spPr>
          <a:xfrm>
            <a:off x="262891" y="1079532"/>
            <a:ext cx="8507730" cy="3614151"/>
          </a:xfrm>
        </p:spPr>
        <p:txBody>
          <a:bodyPr/>
          <a:lstStyle/>
          <a:p>
            <a:r>
              <a:rPr lang="en-US" dirty="0"/>
              <a:t>One face-to-face visit every week for the first month</a:t>
            </a:r>
          </a:p>
          <a:p>
            <a:r>
              <a:rPr lang="en-US" dirty="0"/>
              <a:t>One face-to-face visit every other week for months 2-6</a:t>
            </a:r>
          </a:p>
          <a:p>
            <a:r>
              <a:rPr lang="en-US" dirty="0"/>
              <a:t>One face-to-face visit every month for months 7-12, if the beneficiary meets the 3 kg weight loss requirement during the first 6 months</a:t>
            </a:r>
          </a:p>
          <a:p>
            <a:pPr lvl="1"/>
            <a:r>
              <a:rPr lang="en-US" dirty="0"/>
              <a:t>Total of 22 visits</a:t>
            </a:r>
          </a:p>
          <a:p>
            <a:pPr lvl="1"/>
            <a:r>
              <a:rPr lang="en-US" dirty="0"/>
              <a:t>Repeat of benefits annually</a:t>
            </a:r>
          </a:p>
          <a:p>
            <a:r>
              <a:rPr lang="en-US" dirty="0"/>
              <a:t>Limited to outpatient and specific providers – primary care providers</a:t>
            </a:r>
          </a:p>
          <a:p>
            <a:endParaRPr lang="en-US" dirty="0"/>
          </a:p>
        </p:txBody>
      </p:sp>
      <p:sp>
        <p:nvSpPr>
          <p:cNvPr id="2" name="Title 1">
            <a:extLst>
              <a:ext uri="{FF2B5EF4-FFF2-40B4-BE49-F238E27FC236}">
                <a16:creationId xmlns:a16="http://schemas.microsoft.com/office/drawing/2014/main" id="{26BFA8C8-B46C-48EE-BC40-3F248AC03FFC}"/>
              </a:ext>
            </a:extLst>
          </p:cNvPr>
          <p:cNvSpPr>
            <a:spLocks noGrp="1"/>
          </p:cNvSpPr>
          <p:nvPr>
            <p:ph type="title"/>
          </p:nvPr>
        </p:nvSpPr>
        <p:spPr>
          <a:xfrm>
            <a:off x="250797" y="1791"/>
            <a:ext cx="8470011" cy="933965"/>
          </a:xfrm>
        </p:spPr>
        <p:txBody>
          <a:bodyPr>
            <a:normAutofit/>
          </a:bodyPr>
          <a:lstStyle/>
          <a:p>
            <a:r>
              <a:rPr lang="en-US" dirty="0"/>
              <a:t>Office Visit Frequency Reimbursement Schedule Established by Medicare</a:t>
            </a:r>
          </a:p>
        </p:txBody>
      </p:sp>
    </p:spTree>
    <p:custDataLst>
      <p:tags r:id="rId1"/>
    </p:custDataLst>
    <p:extLst>
      <p:ext uri="{BB962C8B-B14F-4D97-AF65-F5344CB8AC3E}">
        <p14:creationId xmlns:p14="http://schemas.microsoft.com/office/powerpoint/2010/main" val="533660531"/>
      </p:ext>
    </p:extLst>
  </p:cSld>
  <p:clrMapOvr>
    <a:masterClrMapping/>
  </p:clrMapOvr>
  <p:transition spd="med" advTm="30681">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693F28-F78C-464A-95F4-4FF64FE0ADCF}"/>
              </a:ext>
            </a:extLst>
          </p:cNvPr>
          <p:cNvSpPr>
            <a:spLocks noGrp="1"/>
          </p:cNvSpPr>
          <p:nvPr>
            <p:ph idx="1"/>
          </p:nvPr>
        </p:nvSpPr>
        <p:spPr>
          <a:xfrm>
            <a:off x="262891" y="1079532"/>
            <a:ext cx="8507730" cy="3614151"/>
          </a:xfrm>
        </p:spPr>
        <p:txBody>
          <a:bodyPr>
            <a:noAutofit/>
          </a:bodyPr>
          <a:lstStyle/>
          <a:p>
            <a:r>
              <a:rPr lang="en-US" dirty="0"/>
              <a:t>Document BMI and weight changes over multiple visits (beginning at 6 months as a minimum)</a:t>
            </a:r>
          </a:p>
          <a:p>
            <a:r>
              <a:rPr lang="en-US" dirty="0"/>
              <a:t>Code G0447 is for face-to-face behavioral counseling for obesity (15 minutes) ̶ individual</a:t>
            </a:r>
          </a:p>
          <a:p>
            <a:pPr lvl="1"/>
            <a:r>
              <a:rPr lang="en-US" dirty="0"/>
              <a:t>Document BMI Z68.XX</a:t>
            </a:r>
          </a:p>
          <a:p>
            <a:pPr lvl="1"/>
            <a:r>
              <a:rPr lang="en-US" dirty="0"/>
              <a:t>Document Z counseling code(s) Z71.X</a:t>
            </a:r>
          </a:p>
          <a:p>
            <a:r>
              <a:rPr lang="en-US" dirty="0"/>
              <a:t>Can be done in groups up to 10 people</a:t>
            </a:r>
          </a:p>
          <a:p>
            <a:pPr lvl="1"/>
            <a:r>
              <a:rPr lang="en-US" dirty="0"/>
              <a:t>Code is G0473 (30 minutes)</a:t>
            </a:r>
          </a:p>
          <a:p>
            <a:pPr lvl="1"/>
            <a:r>
              <a:rPr lang="en-US" dirty="0"/>
              <a:t>For more information, review the Electronic Code of Federal Regulations. </a:t>
            </a:r>
            <a:br>
              <a:rPr lang="en-US" dirty="0"/>
            </a:br>
            <a:r>
              <a:rPr lang="en-US" dirty="0"/>
              <a:t>Title 42: Public Health. Part 410: Supplementary Medical Insurance Benefits; Subpart B: Medical and Other Health Services</a:t>
            </a:r>
          </a:p>
          <a:p>
            <a:pPr lvl="2"/>
            <a:r>
              <a:rPr lang="en-US" dirty="0"/>
              <a:t>https://www.ecfr.gov/cgi-bin/text-idx?SID=21d56c5acb0a61e6455127609a642c2a&amp;mc=true&amp;node=se42.2.410_126&amp;rgn=div8   </a:t>
            </a:r>
          </a:p>
        </p:txBody>
      </p:sp>
      <p:sp>
        <p:nvSpPr>
          <p:cNvPr id="3" name="Title 2">
            <a:extLst>
              <a:ext uri="{FF2B5EF4-FFF2-40B4-BE49-F238E27FC236}">
                <a16:creationId xmlns:a16="http://schemas.microsoft.com/office/drawing/2014/main" id="{341A89A4-D131-4E2A-90C7-1CD3AB94C6F9}"/>
              </a:ext>
            </a:extLst>
          </p:cNvPr>
          <p:cNvSpPr>
            <a:spLocks noGrp="1"/>
          </p:cNvSpPr>
          <p:nvPr>
            <p:ph type="title"/>
          </p:nvPr>
        </p:nvSpPr>
        <p:spPr>
          <a:xfrm>
            <a:off x="250797" y="1791"/>
            <a:ext cx="8470011" cy="933965"/>
          </a:xfrm>
        </p:spPr>
        <p:txBody>
          <a:bodyPr/>
          <a:lstStyle/>
          <a:p>
            <a:r>
              <a:rPr lang="en-US" dirty="0"/>
              <a:t>Documentation Required for IBT</a:t>
            </a:r>
          </a:p>
        </p:txBody>
      </p:sp>
    </p:spTree>
    <p:custDataLst>
      <p:tags r:id="rId1"/>
    </p:custDataLst>
    <p:extLst>
      <p:ext uri="{BB962C8B-B14F-4D97-AF65-F5344CB8AC3E}">
        <p14:creationId xmlns:p14="http://schemas.microsoft.com/office/powerpoint/2010/main" val="3026306873"/>
      </p:ext>
    </p:extLst>
  </p:cSld>
  <p:clrMapOvr>
    <a:masterClrMapping/>
  </p:clrMapOvr>
  <p:transition spd="med" advTm="4775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072C0C-08F9-4559-BDAB-6FD89DB5E919}"/>
              </a:ext>
            </a:extLst>
          </p:cNvPr>
          <p:cNvSpPr>
            <a:spLocks noGrp="1"/>
          </p:cNvSpPr>
          <p:nvPr>
            <p:ph idx="1"/>
          </p:nvPr>
        </p:nvSpPr>
        <p:spPr>
          <a:xfrm>
            <a:off x="408079" y="1166948"/>
            <a:ext cx="3972332" cy="3778367"/>
          </a:xfrm>
        </p:spPr>
        <p:txBody>
          <a:bodyPr/>
          <a:lstStyle/>
          <a:p>
            <a:pPr marL="0" indent="0">
              <a:buNone/>
            </a:pPr>
            <a:r>
              <a:rPr lang="en-US" sz="1600" b="1" dirty="0">
                <a:solidFill>
                  <a:schemeClr val="accent2"/>
                </a:solidFill>
              </a:rPr>
              <a:t>Documentation example in the </a:t>
            </a:r>
            <a:br>
              <a:rPr lang="en-US" sz="1600" b="1" dirty="0">
                <a:solidFill>
                  <a:schemeClr val="accent2"/>
                </a:solidFill>
              </a:rPr>
            </a:br>
            <a:r>
              <a:rPr lang="en-US" sz="1600" b="1" dirty="0">
                <a:solidFill>
                  <a:schemeClr val="accent2"/>
                </a:solidFill>
              </a:rPr>
              <a:t>follow-up visit plan of care:</a:t>
            </a:r>
          </a:p>
          <a:p>
            <a:r>
              <a:rPr lang="en-US" sz="1500" dirty="0"/>
              <a:t>Chief complaint: here for IBT based on initial BMI of 33 kg/m</a:t>
            </a:r>
            <a:r>
              <a:rPr lang="en-US" sz="1500" baseline="30000" dirty="0"/>
              <a:t>2</a:t>
            </a:r>
            <a:r>
              <a:rPr lang="en-US" sz="1500" dirty="0"/>
              <a:t> </a:t>
            </a:r>
          </a:p>
          <a:p>
            <a:r>
              <a:rPr lang="en-US" sz="1500" dirty="0"/>
              <a:t>Subjective:</a:t>
            </a:r>
          </a:p>
          <a:p>
            <a:pPr lvl="1"/>
            <a:r>
              <a:rPr lang="en-US" dirty="0"/>
              <a:t>Patient states he tracked food for past week and has been walking for 5 minutes each day </a:t>
            </a:r>
          </a:p>
          <a:p>
            <a:pPr lvl="1"/>
            <a:r>
              <a:rPr lang="en-US" dirty="0"/>
              <a:t>Patient was able to increase vegetable servings to two times a day without any problems</a:t>
            </a:r>
          </a:p>
          <a:p>
            <a:pPr lvl="1"/>
            <a:endParaRPr lang="en-US" dirty="0"/>
          </a:p>
          <a:p>
            <a:pPr marL="0" marR="0" lvl="0" indent="0" algn="l" defTabSz="685800" rtl="0" eaLnBrk="1" fontAlgn="auto" latinLnBrk="0" hangingPunct="1">
              <a:lnSpc>
                <a:spcPct val="90000"/>
              </a:lnSpc>
              <a:spcBef>
                <a:spcPts val="500"/>
              </a:spcBef>
              <a:spcAft>
                <a:spcPts val="0"/>
              </a:spcAft>
              <a:buClr>
                <a:srgbClr val="4D514F"/>
              </a:buClr>
              <a:buSzTx/>
              <a:buFont typeface="Arial" panose="020B0604020202020204" pitchFamily="34" charset="0"/>
              <a:buNone/>
              <a:tabLst/>
              <a:defRPr/>
            </a:pPr>
            <a:r>
              <a:rPr kumimoji="0" lang="en-US" sz="1600" b="1" i="0" u="none" strike="noStrike" kern="1200" cap="none" spc="0" normalizeH="0" baseline="0" noProof="0" dirty="0">
                <a:ln>
                  <a:noFill/>
                </a:ln>
                <a:solidFill>
                  <a:schemeClr val="accent2"/>
                </a:solidFill>
                <a:effectLst/>
                <a:uLnTx/>
                <a:uFillTx/>
                <a:latin typeface="Calibri" panose="020F0502020204030204"/>
                <a:ea typeface="+mn-ea"/>
                <a:cs typeface="+mn-cs"/>
              </a:rPr>
              <a:t>Assessment: BMI 33 kg/m</a:t>
            </a:r>
            <a:r>
              <a:rPr kumimoji="0" lang="en-US" sz="1600" b="1" i="0" u="none" strike="noStrike" kern="1200" cap="none" spc="0" normalizeH="0" baseline="30000" noProof="0" dirty="0">
                <a:ln>
                  <a:noFill/>
                </a:ln>
                <a:solidFill>
                  <a:schemeClr val="accent2"/>
                </a:solidFill>
                <a:effectLst/>
                <a:uLnTx/>
                <a:uFillTx/>
                <a:latin typeface="Calibri" panose="020F0502020204030204"/>
                <a:ea typeface="+mn-ea"/>
                <a:cs typeface="+mn-cs"/>
              </a:rPr>
              <a:t>2</a:t>
            </a:r>
          </a:p>
          <a:p>
            <a:pPr lvl="1"/>
            <a:endParaRPr lang="en-US" dirty="0"/>
          </a:p>
        </p:txBody>
      </p:sp>
      <p:sp>
        <p:nvSpPr>
          <p:cNvPr id="2" name="Title 1">
            <a:extLst>
              <a:ext uri="{FF2B5EF4-FFF2-40B4-BE49-F238E27FC236}">
                <a16:creationId xmlns:a16="http://schemas.microsoft.com/office/drawing/2014/main" id="{FB7AD403-D4FE-4801-84A4-EC34CCFDB200}"/>
              </a:ext>
            </a:extLst>
          </p:cNvPr>
          <p:cNvSpPr>
            <a:spLocks noGrp="1"/>
          </p:cNvSpPr>
          <p:nvPr>
            <p:ph type="title"/>
          </p:nvPr>
        </p:nvSpPr>
        <p:spPr>
          <a:xfrm>
            <a:off x="250797" y="1791"/>
            <a:ext cx="8470011" cy="933965"/>
          </a:xfrm>
        </p:spPr>
        <p:txBody>
          <a:bodyPr/>
          <a:lstStyle/>
          <a:p>
            <a:r>
              <a:rPr lang="en-US" dirty="0"/>
              <a:t>Documentation and Billing Example: Medicare</a:t>
            </a:r>
          </a:p>
        </p:txBody>
      </p:sp>
      <p:sp>
        <p:nvSpPr>
          <p:cNvPr id="4" name="Text Placeholder 3">
            <a:extLst>
              <a:ext uri="{FF2B5EF4-FFF2-40B4-BE49-F238E27FC236}">
                <a16:creationId xmlns:a16="http://schemas.microsoft.com/office/drawing/2014/main" id="{FC36B3C2-9980-4103-8E8E-6BFEFC7406BE}"/>
              </a:ext>
            </a:extLst>
          </p:cNvPr>
          <p:cNvSpPr>
            <a:spLocks noGrp="1"/>
          </p:cNvSpPr>
          <p:nvPr>
            <p:ph type="body" sz="quarter" idx="10"/>
          </p:nvPr>
        </p:nvSpPr>
        <p:spPr>
          <a:xfrm>
            <a:off x="4650377" y="1166813"/>
            <a:ext cx="4153898" cy="3778250"/>
          </a:xfrm>
        </p:spPr>
        <p:txBody>
          <a:bodyPr>
            <a:noAutofit/>
          </a:bodyPr>
          <a:lstStyle/>
          <a:p>
            <a:pPr marL="0" indent="0">
              <a:buNone/>
            </a:pPr>
            <a:r>
              <a:rPr lang="en-US" sz="1600" b="1" dirty="0">
                <a:solidFill>
                  <a:schemeClr val="accent2"/>
                </a:solidFill>
              </a:rPr>
              <a:t>Plan: </a:t>
            </a:r>
          </a:p>
          <a:p>
            <a:r>
              <a:rPr lang="en-US" sz="1400" dirty="0"/>
              <a:t>15 minutes face-to-face spent with patient for IBT</a:t>
            </a:r>
          </a:p>
          <a:p>
            <a:r>
              <a:rPr lang="en-US" sz="1400" dirty="0"/>
              <a:t>Reviewed patient’s food tracking and activity for the past week</a:t>
            </a:r>
          </a:p>
          <a:p>
            <a:pPr lvl="1"/>
            <a:r>
              <a:rPr lang="en-US" sz="1000" dirty="0"/>
              <a:t>Patient increasing intake of processed foods on Wednesday and Sunday with new job at church.</a:t>
            </a:r>
          </a:p>
          <a:p>
            <a:pPr lvl="1"/>
            <a:r>
              <a:rPr lang="en-US" sz="1000" dirty="0"/>
              <a:t>Advised patient on healthier choices</a:t>
            </a:r>
          </a:p>
          <a:p>
            <a:pPr lvl="1"/>
            <a:r>
              <a:rPr lang="en-US" sz="1000" dirty="0"/>
              <a:t>Patient agreed to try new options at church social events. </a:t>
            </a:r>
          </a:p>
          <a:p>
            <a:r>
              <a:rPr lang="en-US" sz="1400" dirty="0"/>
              <a:t>Patient will increase walks to 10 minutes 3 days a week and continue at 5 minutes the other days</a:t>
            </a:r>
          </a:p>
          <a:p>
            <a:r>
              <a:rPr lang="en-US" sz="1400" dirty="0"/>
              <a:t>Next IBT appointment in one week</a:t>
            </a:r>
          </a:p>
          <a:p>
            <a:r>
              <a:rPr lang="en-US" sz="1400" dirty="0"/>
              <a:t>15 minutes spent with patient</a:t>
            </a:r>
          </a:p>
          <a:p>
            <a:pPr marL="0" indent="0">
              <a:buNone/>
            </a:pPr>
            <a:r>
              <a:rPr lang="en-US" sz="1600" b="1" dirty="0">
                <a:solidFill>
                  <a:schemeClr val="accent2"/>
                </a:solidFill>
              </a:rPr>
              <a:t>Bill:</a:t>
            </a:r>
          </a:p>
          <a:p>
            <a:r>
              <a:rPr lang="en-US" sz="1200" dirty="0"/>
              <a:t>G0447</a:t>
            </a:r>
          </a:p>
          <a:p>
            <a:r>
              <a:rPr lang="en-US" sz="1200" dirty="0"/>
              <a:t>Z68.33</a:t>
            </a:r>
          </a:p>
          <a:p>
            <a:r>
              <a:rPr lang="en-US" sz="1200" dirty="0"/>
              <a:t>Z13.89</a:t>
            </a:r>
          </a:p>
          <a:p>
            <a:r>
              <a:rPr lang="en-US" sz="1200" dirty="0"/>
              <a:t>Z71.3</a:t>
            </a:r>
          </a:p>
          <a:p>
            <a:endParaRPr lang="en-US" dirty="0"/>
          </a:p>
        </p:txBody>
      </p:sp>
    </p:spTree>
    <p:custDataLst>
      <p:tags r:id="rId1"/>
    </p:custDataLst>
    <p:extLst>
      <p:ext uri="{BB962C8B-B14F-4D97-AF65-F5344CB8AC3E}">
        <p14:creationId xmlns:p14="http://schemas.microsoft.com/office/powerpoint/2010/main" val="3637653801"/>
      </p:ext>
    </p:extLst>
  </p:cSld>
  <p:clrMapOvr>
    <a:masterClrMapping/>
  </p:clrMapOvr>
  <p:transition spd="med" advTm="42393">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E21B12-029A-B845-81A1-89116CBA9618}"/>
              </a:ext>
            </a:extLst>
          </p:cNvPr>
          <p:cNvSpPr/>
          <p:nvPr/>
        </p:nvSpPr>
        <p:spPr>
          <a:xfrm>
            <a:off x="5118248" y="2479967"/>
            <a:ext cx="3429000" cy="265457"/>
          </a:xfrm>
          <a:prstGeom prst="rect">
            <a:avLst/>
          </a:prstGeom>
        </p:spPr>
        <p:txBody>
          <a:bodyPr>
            <a:spAutoFit/>
          </a:bodyPr>
          <a:lstStyle/>
          <a:p>
            <a:endParaRPr lang="en-US" sz="1125" i="1" dirty="0">
              <a:solidFill>
                <a:schemeClr val="bg1"/>
              </a:solidFill>
            </a:endParaRPr>
          </a:p>
        </p:txBody>
      </p:sp>
      <p:sp>
        <p:nvSpPr>
          <p:cNvPr id="4" name="Title 3">
            <a:extLst>
              <a:ext uri="{FF2B5EF4-FFF2-40B4-BE49-F238E27FC236}">
                <a16:creationId xmlns:a16="http://schemas.microsoft.com/office/drawing/2014/main" id="{85697D41-A407-4083-8894-697C1856FD0E}"/>
              </a:ext>
            </a:extLst>
          </p:cNvPr>
          <p:cNvSpPr>
            <a:spLocks noGrp="1"/>
          </p:cNvSpPr>
          <p:nvPr>
            <p:ph type="ctrTitle"/>
          </p:nvPr>
        </p:nvSpPr>
        <p:spPr>
          <a:xfrm>
            <a:off x="1143000" y="1742632"/>
            <a:ext cx="6858000" cy="1790700"/>
          </a:xfrm>
        </p:spPr>
        <p:txBody>
          <a:bodyPr/>
          <a:lstStyle/>
          <a:p>
            <a:r>
              <a:rPr lang="en-US" dirty="0"/>
              <a:t>Coding When Preventative Services Available in Insurance (Reference Only)</a:t>
            </a:r>
          </a:p>
        </p:txBody>
      </p:sp>
    </p:spTree>
    <p:custDataLst>
      <p:tags r:id="rId1"/>
    </p:custDataLst>
    <p:extLst>
      <p:ext uri="{BB962C8B-B14F-4D97-AF65-F5344CB8AC3E}">
        <p14:creationId xmlns:p14="http://schemas.microsoft.com/office/powerpoint/2010/main" val="1269016922"/>
      </p:ext>
    </p:extLst>
  </p:cSld>
  <p:clrMapOvr>
    <a:masterClrMapping/>
  </p:clrMapOvr>
  <mc:AlternateContent xmlns:mc="http://schemas.openxmlformats.org/markup-compatibility/2006" xmlns:p14="http://schemas.microsoft.com/office/powerpoint/2010/main">
    <mc:Choice Requires="p14">
      <p:transition spd="med" p14:dur="700" advTm="7918">
        <p:fade/>
      </p:transition>
    </mc:Choice>
    <mc:Fallback xmlns="">
      <p:transition spd="med" advTm="7918">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005C8-CD83-4BD2-9EBB-D45E1A82D20C}"/>
              </a:ext>
            </a:extLst>
          </p:cNvPr>
          <p:cNvSpPr>
            <a:spLocks noGrp="1"/>
          </p:cNvSpPr>
          <p:nvPr>
            <p:ph idx="1"/>
          </p:nvPr>
        </p:nvSpPr>
        <p:spPr>
          <a:xfrm>
            <a:off x="250797" y="1063914"/>
            <a:ext cx="8470011" cy="3614151"/>
          </a:xfrm>
        </p:spPr>
        <p:txBody>
          <a:bodyPr/>
          <a:lstStyle/>
          <a:p>
            <a:r>
              <a:rPr lang="en-US" dirty="0"/>
              <a:t>Obesity management/counseling visits could be billed as </a:t>
            </a:r>
            <a:r>
              <a:rPr lang="en-US" u="sng" dirty="0">
                <a:solidFill>
                  <a:schemeClr val="tx1"/>
                </a:solidFill>
              </a:rPr>
              <a:t>preventative</a:t>
            </a:r>
            <a:r>
              <a:rPr lang="en-US" dirty="0"/>
              <a:t> services instead of </a:t>
            </a:r>
            <a:r>
              <a:rPr lang="en-US" u="sng" dirty="0">
                <a:solidFill>
                  <a:schemeClr val="tx1"/>
                </a:solidFill>
              </a:rPr>
              <a:t>medical</a:t>
            </a:r>
            <a:r>
              <a:rPr lang="en-US" dirty="0"/>
              <a:t> services </a:t>
            </a:r>
          </a:p>
          <a:p>
            <a:pPr lvl="1"/>
            <a:r>
              <a:rPr lang="en-US" dirty="0"/>
              <a:t>Reimbursements are ~20%-35% greater </a:t>
            </a:r>
          </a:p>
          <a:p>
            <a:pPr lvl="1"/>
            <a:r>
              <a:rPr lang="en-US" dirty="0"/>
              <a:t>Patient does not have a co-pay with 90% of private insurers</a:t>
            </a:r>
          </a:p>
          <a:p>
            <a:r>
              <a:rPr lang="en-US" dirty="0"/>
              <a:t>Need to verify preventative services coverage beforehand (or will have to </a:t>
            </a:r>
            <a:br>
              <a:rPr lang="en-US" dirty="0"/>
            </a:br>
            <a:r>
              <a:rPr lang="en-US" dirty="0"/>
              <a:t>re-submit if denied </a:t>
            </a:r>
            <a:r>
              <a:rPr lang="en-US" dirty="0">
                <a:sym typeface="Wingdings" pitchFamily="2" charset="2"/>
              </a:rPr>
              <a:t></a:t>
            </a:r>
            <a:r>
              <a:rPr lang="en-US" dirty="0"/>
              <a:t> - time consuming)</a:t>
            </a:r>
          </a:p>
          <a:p>
            <a:endParaRPr lang="en-US" dirty="0"/>
          </a:p>
        </p:txBody>
      </p:sp>
      <p:sp>
        <p:nvSpPr>
          <p:cNvPr id="2" name="Title 1">
            <a:extLst>
              <a:ext uri="{FF2B5EF4-FFF2-40B4-BE49-F238E27FC236}">
                <a16:creationId xmlns:a16="http://schemas.microsoft.com/office/drawing/2014/main" id="{6877F564-E92B-466A-AF72-6048AB2D7B27}"/>
              </a:ext>
            </a:extLst>
          </p:cNvPr>
          <p:cNvSpPr>
            <a:spLocks noGrp="1"/>
          </p:cNvSpPr>
          <p:nvPr>
            <p:ph type="title"/>
          </p:nvPr>
        </p:nvSpPr>
        <p:spPr>
          <a:xfrm>
            <a:off x="250797" y="1791"/>
            <a:ext cx="8470011" cy="933965"/>
          </a:xfrm>
        </p:spPr>
        <p:txBody>
          <a:bodyPr/>
          <a:lstStyle/>
          <a:p>
            <a:r>
              <a:rPr lang="en-US" dirty="0"/>
              <a:t>Preventative Services Coverage</a:t>
            </a:r>
          </a:p>
        </p:txBody>
      </p:sp>
      <p:sp>
        <p:nvSpPr>
          <p:cNvPr id="7" name="Text Placeholder 6">
            <a:extLst>
              <a:ext uri="{FF2B5EF4-FFF2-40B4-BE49-F238E27FC236}">
                <a16:creationId xmlns:a16="http://schemas.microsoft.com/office/drawing/2014/main" id="{2AAAE406-0162-448C-AAEF-D5E9B89703FC}"/>
              </a:ext>
            </a:extLst>
          </p:cNvPr>
          <p:cNvSpPr>
            <a:spLocks noGrp="1"/>
          </p:cNvSpPr>
          <p:nvPr>
            <p:ph type="body" sz="quarter" idx="13"/>
          </p:nvPr>
        </p:nvSpPr>
        <p:spPr/>
        <p:txBody>
          <a:bodyPr/>
          <a:lstStyle/>
          <a:p>
            <a:endParaRPr lang="en-US" dirty="0"/>
          </a:p>
        </p:txBody>
      </p:sp>
    </p:spTree>
    <p:custDataLst>
      <p:tags r:id="rId1"/>
    </p:custDataLst>
    <p:extLst>
      <p:ext uri="{BB962C8B-B14F-4D97-AF65-F5344CB8AC3E}">
        <p14:creationId xmlns:p14="http://schemas.microsoft.com/office/powerpoint/2010/main" val="3415203511"/>
      </p:ext>
    </p:extLst>
  </p:cSld>
  <p:clrMapOvr>
    <a:masterClrMapping/>
  </p:clrMapOvr>
  <p:transition spd="med">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4A4713-6F02-47B0-A2F3-40CDBCF4F18A}"/>
              </a:ext>
            </a:extLst>
          </p:cNvPr>
          <p:cNvSpPr>
            <a:spLocks noGrp="1"/>
          </p:cNvSpPr>
          <p:nvPr>
            <p:ph idx="1"/>
          </p:nvPr>
        </p:nvSpPr>
        <p:spPr>
          <a:xfrm>
            <a:off x="262891" y="1079532"/>
            <a:ext cx="8638348" cy="3614151"/>
          </a:xfrm>
        </p:spPr>
        <p:txBody>
          <a:bodyPr>
            <a:noAutofit/>
          </a:bodyPr>
          <a:lstStyle/>
          <a:p>
            <a:r>
              <a:rPr lang="en-US" sz="1800" dirty="0"/>
              <a:t>First visit 9938X (based on patient’s age) – remember these are NOT just obesity so could have used this for patient already (eg, well woman visit) </a:t>
            </a:r>
          </a:p>
          <a:p>
            <a:r>
              <a:rPr lang="en-US" sz="1800" dirty="0"/>
              <a:t>Code follow-up visits as 9939X (“X “is 5, 6, or 7 depending on the patient’s age) – these are in the limit of 20 – but again not obesity limited, so could be used for other reasons</a:t>
            </a:r>
          </a:p>
          <a:p>
            <a:r>
              <a:rPr lang="en-US" sz="1800" b="1" dirty="0">
                <a:solidFill>
                  <a:schemeClr val="accent1"/>
                </a:solidFill>
              </a:rPr>
              <a:t>Must use a Z code </a:t>
            </a:r>
          </a:p>
          <a:p>
            <a:pPr lvl="1"/>
            <a:r>
              <a:rPr lang="en-US" sz="1400" dirty="0"/>
              <a:t>Some examples include Z13.89 (screening for obesity); Z72.4 (inappropriate diet and eating); Z13.9 (screening unspecified); Z00.8 (general medical exam); Z71.89( exercise counseling); Z71.3 (dietary surveillance and counseling)</a:t>
            </a:r>
          </a:p>
          <a:p>
            <a:r>
              <a:rPr lang="en-US" sz="1800" dirty="0"/>
              <a:t>Some plans also code 9940X counseling codes</a:t>
            </a:r>
          </a:p>
          <a:p>
            <a:r>
              <a:rPr lang="en-US" sz="1800" dirty="0"/>
              <a:t>Do not code obesity!!!! E66.8 or morbid obesity E66.01 due to excess calories when billing as a preventative service!</a:t>
            </a:r>
          </a:p>
          <a:p>
            <a:r>
              <a:rPr lang="en-US" sz="1800" dirty="0">
                <a:solidFill>
                  <a:schemeClr val="accent1"/>
                </a:solidFill>
              </a:rPr>
              <a:t>Must also code the Z68.xx </a:t>
            </a:r>
            <a:r>
              <a:rPr lang="en-US" sz="1800" dirty="0"/>
              <a:t>with the xx corresponding to the BMI (eg, BMI 33 kg/m</a:t>
            </a:r>
            <a:r>
              <a:rPr lang="en-US" sz="1800" baseline="30000" dirty="0"/>
              <a:t>2</a:t>
            </a:r>
            <a:r>
              <a:rPr lang="en-US" sz="1800" dirty="0"/>
              <a:t>  Z68.33)</a:t>
            </a:r>
          </a:p>
        </p:txBody>
      </p:sp>
      <p:sp>
        <p:nvSpPr>
          <p:cNvPr id="2" name="Title 1">
            <a:extLst>
              <a:ext uri="{FF2B5EF4-FFF2-40B4-BE49-F238E27FC236}">
                <a16:creationId xmlns:a16="http://schemas.microsoft.com/office/drawing/2014/main" id="{46B3AA68-E256-4338-80DD-0CDE55D6C4FF}"/>
              </a:ext>
            </a:extLst>
          </p:cNvPr>
          <p:cNvSpPr>
            <a:spLocks noGrp="1"/>
          </p:cNvSpPr>
          <p:nvPr>
            <p:ph type="title"/>
          </p:nvPr>
        </p:nvSpPr>
        <p:spPr>
          <a:xfrm>
            <a:off x="250797" y="1791"/>
            <a:ext cx="8470011" cy="933965"/>
          </a:xfrm>
        </p:spPr>
        <p:txBody>
          <a:bodyPr/>
          <a:lstStyle/>
          <a:p>
            <a:r>
              <a:rPr lang="en-US" dirty="0"/>
              <a:t>Preventative Services Coverage: Coding</a:t>
            </a:r>
          </a:p>
        </p:txBody>
      </p:sp>
    </p:spTree>
    <p:custDataLst>
      <p:tags r:id="rId1"/>
    </p:custDataLst>
    <p:extLst>
      <p:ext uri="{BB962C8B-B14F-4D97-AF65-F5344CB8AC3E}">
        <p14:creationId xmlns:p14="http://schemas.microsoft.com/office/powerpoint/2010/main" val="778711261"/>
      </p:ext>
    </p:extLst>
  </p:cSld>
  <p:clrMapOvr>
    <a:masterClrMapping/>
  </p:clrMapOvr>
  <p:transition spd="med" advTm="107605">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689905C-F418-3D47-834D-F0181367C098}"/>
              </a:ext>
            </a:extLst>
          </p:cNvPr>
          <p:cNvSpPr/>
          <p:nvPr/>
        </p:nvSpPr>
        <p:spPr>
          <a:xfrm>
            <a:off x="1964691" y="1941755"/>
            <a:ext cx="4110880" cy="29411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Calibri" panose="020F0502020204030204"/>
            </a:endParaRPr>
          </a:p>
        </p:txBody>
      </p:sp>
      <p:sp>
        <p:nvSpPr>
          <p:cNvPr id="11" name="Slide Number Placeholder 10">
            <a:extLst>
              <a:ext uri="{FF2B5EF4-FFF2-40B4-BE49-F238E27FC236}">
                <a16:creationId xmlns:a16="http://schemas.microsoft.com/office/drawing/2014/main" id="{8DE8F5B0-59A5-6C48-BB27-5812D2A88CE8}"/>
              </a:ext>
            </a:extLst>
          </p:cNvPr>
          <p:cNvSpPr>
            <a:spLocks noGrp="1"/>
          </p:cNvSpPr>
          <p:nvPr>
            <p:ph type="sldNum" sz="quarter" idx="12"/>
          </p:nvPr>
        </p:nvSpPr>
        <p:spPr>
          <a:xfrm>
            <a:off x="7477968" y="4972985"/>
            <a:ext cx="1630900" cy="190596"/>
          </a:xfrm>
          <a:prstGeom prst="rect">
            <a:avLst/>
          </a:prstGeom>
        </p:spPr>
        <p:txBody>
          <a:bodyPr vert="horz" lIns="91440" tIns="45720" rIns="91440" bIns="45720" rtlCol="0" anchor="ctr"/>
          <a:lstStyle>
            <a:defPPr>
              <a:defRPr lang="en-US"/>
            </a:defPPr>
            <a:lvl1pPr marL="0" algn="r" defTabSz="914378" rtl="0" eaLnBrk="1" latinLnBrk="0" hangingPunct="1">
              <a:defRPr sz="1200" kern="1200">
                <a:solidFill>
                  <a:schemeClr val="accent6">
                    <a:lumMod val="50000"/>
                  </a:schemeClr>
                </a:solidFill>
                <a:latin typeface="Arial" panose="020B0604020202020204" pitchFamily="34" charset="0"/>
                <a:ea typeface="+mn-ea"/>
                <a:cs typeface="Arial" panose="020B0604020202020204" pitchFamily="34" charset="0"/>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fld id="{B1610A28-A13C-4144-B795-47763EF99F79}" type="slidenum">
              <a:rPr lang="en-US" sz="600">
                <a:solidFill>
                  <a:srgbClr val="FFFFFF"/>
                </a:solidFill>
              </a:rPr>
              <a:pPr/>
              <a:t>4</a:t>
            </a:fld>
            <a:endParaRPr lang="en-US" sz="600" dirty="0">
              <a:solidFill>
                <a:srgbClr val="FFFFFF"/>
              </a:solidFill>
            </a:endParaRPr>
          </a:p>
        </p:txBody>
      </p:sp>
      <p:sp>
        <p:nvSpPr>
          <p:cNvPr id="6" name="Title 5">
            <a:extLst>
              <a:ext uri="{FF2B5EF4-FFF2-40B4-BE49-F238E27FC236}">
                <a16:creationId xmlns:a16="http://schemas.microsoft.com/office/drawing/2014/main" id="{600CFA29-40D3-BB47-8EF9-7215C8B8C9B0}"/>
              </a:ext>
            </a:extLst>
          </p:cNvPr>
          <p:cNvSpPr>
            <a:spLocks noGrp="1"/>
          </p:cNvSpPr>
          <p:nvPr>
            <p:ph type="title" idx="4294967295"/>
          </p:nvPr>
        </p:nvSpPr>
        <p:spPr>
          <a:xfrm>
            <a:off x="211138" y="1"/>
            <a:ext cx="8932862" cy="955675"/>
          </a:xfrm>
        </p:spPr>
        <p:txBody>
          <a:bodyPr/>
          <a:lstStyle/>
          <a:p>
            <a:r>
              <a:rPr lang="en-US" dirty="0"/>
              <a:t>Housekeeping</a:t>
            </a:r>
            <a:br>
              <a:rPr lang="en-US" dirty="0"/>
            </a:br>
            <a:r>
              <a:rPr lang="en-US" sz="2000" i="1" dirty="0">
                <a:solidFill>
                  <a:schemeClr val="accent2"/>
                </a:solidFill>
              </a:rPr>
              <a:t>Using Your GTW Control Panel and Reminders</a:t>
            </a:r>
            <a:endParaRPr lang="en-US" i="1" dirty="0">
              <a:solidFill>
                <a:schemeClr val="accent2"/>
              </a:solidFill>
            </a:endParaRPr>
          </a:p>
        </p:txBody>
      </p:sp>
      <p:sp>
        <p:nvSpPr>
          <p:cNvPr id="19" name="Slide Number Placeholder 5">
            <a:extLst>
              <a:ext uri="{FF2B5EF4-FFF2-40B4-BE49-F238E27FC236}">
                <a16:creationId xmlns:a16="http://schemas.microsoft.com/office/drawing/2014/main" id="{F3922AA5-2D3B-3D4C-9932-3B9D0BF1711F}"/>
              </a:ext>
            </a:extLst>
          </p:cNvPr>
          <p:cNvSpPr txBox="1">
            <a:spLocks/>
          </p:cNvSpPr>
          <p:nvPr/>
        </p:nvSpPr>
        <p:spPr>
          <a:xfrm>
            <a:off x="8297613" y="4924770"/>
            <a:ext cx="811254" cy="2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endParaRPr lang="en-US" dirty="0">
              <a:solidFill>
                <a:srgbClr val="155383"/>
              </a:solidFill>
              <a:latin typeface="Calibri" panose="020F0502020204030204"/>
            </a:endParaRPr>
          </a:p>
        </p:txBody>
      </p:sp>
      <p:pic>
        <p:nvPicPr>
          <p:cNvPr id="8" name="Picture 7">
            <a:extLst>
              <a:ext uri="{FF2B5EF4-FFF2-40B4-BE49-F238E27FC236}">
                <a16:creationId xmlns:a16="http://schemas.microsoft.com/office/drawing/2014/main" id="{C6163848-229D-D74A-8BED-DE3A5C2A014E}"/>
              </a:ext>
            </a:extLst>
          </p:cNvPr>
          <p:cNvPicPr>
            <a:picLocks noChangeAspect="1"/>
          </p:cNvPicPr>
          <p:nvPr/>
        </p:nvPicPr>
        <p:blipFill>
          <a:blip r:embed="rId3"/>
          <a:stretch>
            <a:fillRect/>
          </a:stretch>
        </p:blipFill>
        <p:spPr>
          <a:xfrm>
            <a:off x="342863" y="984638"/>
            <a:ext cx="1418256" cy="3898222"/>
          </a:xfrm>
          <a:prstGeom prst="rect">
            <a:avLst/>
          </a:prstGeom>
        </p:spPr>
      </p:pic>
      <p:pic>
        <p:nvPicPr>
          <p:cNvPr id="9" name="Picture 8">
            <a:extLst>
              <a:ext uri="{FF2B5EF4-FFF2-40B4-BE49-F238E27FC236}">
                <a16:creationId xmlns:a16="http://schemas.microsoft.com/office/drawing/2014/main" id="{055E2378-2514-504E-8DBE-F74C25A93228}"/>
              </a:ext>
            </a:extLst>
          </p:cNvPr>
          <p:cNvPicPr>
            <a:picLocks noChangeAspect="1"/>
          </p:cNvPicPr>
          <p:nvPr/>
        </p:nvPicPr>
        <p:blipFill>
          <a:blip r:embed="rId4"/>
          <a:stretch>
            <a:fillRect/>
          </a:stretch>
        </p:blipFill>
        <p:spPr>
          <a:xfrm>
            <a:off x="2326762" y="2031024"/>
            <a:ext cx="1514255" cy="2837650"/>
          </a:xfrm>
          <a:prstGeom prst="rect">
            <a:avLst/>
          </a:prstGeom>
        </p:spPr>
      </p:pic>
      <p:sp>
        <p:nvSpPr>
          <p:cNvPr id="13" name="TextBox 12">
            <a:extLst>
              <a:ext uri="{FF2B5EF4-FFF2-40B4-BE49-F238E27FC236}">
                <a16:creationId xmlns:a16="http://schemas.microsoft.com/office/drawing/2014/main" id="{B9447DD0-6531-5D4C-938B-47536B1501B4}"/>
              </a:ext>
            </a:extLst>
          </p:cNvPr>
          <p:cNvSpPr txBox="1"/>
          <p:nvPr/>
        </p:nvSpPr>
        <p:spPr>
          <a:xfrm>
            <a:off x="2085046" y="1003036"/>
            <a:ext cx="2922322" cy="938719"/>
          </a:xfrm>
          <a:prstGeom prst="rect">
            <a:avLst/>
          </a:prstGeom>
          <a:noFill/>
        </p:spPr>
        <p:txBody>
          <a:bodyPr wrap="square" rtlCol="0">
            <a:spAutoFit/>
          </a:bodyPr>
          <a:lstStyle/>
          <a:p>
            <a:pPr defTabSz="457189"/>
            <a:r>
              <a:rPr lang="en-US" sz="1100" b="1" dirty="0">
                <a:solidFill>
                  <a:srgbClr val="C00000"/>
                </a:solidFill>
                <a:latin typeface="Calibri" panose="020F0502020204030204"/>
              </a:rPr>
              <a:t>Desktop App Control Panel: </a:t>
            </a:r>
          </a:p>
          <a:p>
            <a:pPr marL="227013" indent="-227013" defTabSz="457189">
              <a:buFontTx/>
              <a:buAutoNum type="alphaLcParenBoth"/>
            </a:pPr>
            <a:r>
              <a:rPr lang="en-US" sz="1100" dirty="0">
                <a:solidFill>
                  <a:schemeClr val="tx2"/>
                </a:solidFill>
                <a:latin typeface="Calibri" panose="020F0502020204030204"/>
              </a:rPr>
              <a:t>Mute/unmute</a:t>
            </a:r>
          </a:p>
          <a:p>
            <a:pPr marL="227013" indent="-227013" defTabSz="457189">
              <a:buFontTx/>
              <a:buAutoNum type="alphaLcParenBoth"/>
            </a:pPr>
            <a:r>
              <a:rPr lang="en-US" sz="1100" dirty="0">
                <a:solidFill>
                  <a:schemeClr val="tx2"/>
                </a:solidFill>
                <a:latin typeface="Calibri" panose="020F0502020204030204"/>
              </a:rPr>
              <a:t>Raise your hand</a:t>
            </a:r>
          </a:p>
          <a:p>
            <a:pPr marL="227013" indent="-227013" defTabSz="457189">
              <a:buFontTx/>
              <a:buAutoNum type="alphaLcParenBoth"/>
            </a:pPr>
            <a:r>
              <a:rPr lang="en-US" sz="1100" dirty="0">
                <a:solidFill>
                  <a:schemeClr val="tx2"/>
                </a:solidFill>
                <a:latin typeface="Calibri" panose="020F0502020204030204"/>
              </a:rPr>
              <a:t>Handouts for you to download</a:t>
            </a:r>
          </a:p>
          <a:p>
            <a:pPr marL="227013" indent="-227013" defTabSz="457189">
              <a:buFontTx/>
              <a:buAutoNum type="alphaLcParenBoth"/>
            </a:pPr>
            <a:r>
              <a:rPr lang="en-US" sz="1100" dirty="0">
                <a:solidFill>
                  <a:schemeClr val="tx2"/>
                </a:solidFill>
                <a:latin typeface="Calibri" panose="020F0502020204030204"/>
              </a:rPr>
              <a:t>Ask (type in) a question</a:t>
            </a:r>
          </a:p>
        </p:txBody>
      </p:sp>
      <p:sp>
        <p:nvSpPr>
          <p:cNvPr id="25" name="TextBox 24">
            <a:extLst>
              <a:ext uri="{FF2B5EF4-FFF2-40B4-BE49-F238E27FC236}">
                <a16:creationId xmlns:a16="http://schemas.microsoft.com/office/drawing/2014/main" id="{859681B3-5B50-644F-92D2-022B0A239068}"/>
              </a:ext>
            </a:extLst>
          </p:cNvPr>
          <p:cNvSpPr txBox="1"/>
          <p:nvPr/>
        </p:nvSpPr>
        <p:spPr>
          <a:xfrm>
            <a:off x="4142950" y="2031025"/>
            <a:ext cx="1974348" cy="1107996"/>
          </a:xfrm>
          <a:prstGeom prst="rect">
            <a:avLst/>
          </a:prstGeom>
          <a:noFill/>
        </p:spPr>
        <p:txBody>
          <a:bodyPr wrap="square" rtlCol="0">
            <a:spAutoFit/>
          </a:bodyPr>
          <a:lstStyle/>
          <a:p>
            <a:pPr defTabSz="457189"/>
            <a:r>
              <a:rPr lang="en-US" sz="1100" b="1" dirty="0">
                <a:solidFill>
                  <a:srgbClr val="C00000"/>
                </a:solidFill>
                <a:latin typeface="Calibri" panose="020F0502020204030204"/>
              </a:rPr>
              <a:t>Browser-based Control Panel:</a:t>
            </a:r>
          </a:p>
          <a:p>
            <a:pPr marL="227013" indent="-227013" defTabSz="457189">
              <a:buFontTx/>
              <a:buAutoNum type="alphaLcParenBoth"/>
            </a:pPr>
            <a:r>
              <a:rPr lang="en-US" sz="1100" dirty="0">
                <a:solidFill>
                  <a:schemeClr val="tx2"/>
                </a:solidFill>
                <a:latin typeface="Calibri" panose="020F0502020204030204"/>
              </a:rPr>
              <a:t>Mute/unmute</a:t>
            </a:r>
          </a:p>
          <a:p>
            <a:pPr marL="227013" indent="-227013" defTabSz="457189">
              <a:buFontTx/>
              <a:buAutoNum type="alphaLcParenBoth"/>
            </a:pPr>
            <a:r>
              <a:rPr lang="en-US" sz="1100" dirty="0">
                <a:solidFill>
                  <a:schemeClr val="tx2"/>
                </a:solidFill>
                <a:latin typeface="Calibri" panose="020F0502020204030204"/>
              </a:rPr>
              <a:t>Raise your hand</a:t>
            </a:r>
          </a:p>
          <a:p>
            <a:pPr marL="227013" indent="-227013" defTabSz="457189">
              <a:buFontTx/>
              <a:buAutoNum type="alphaLcParenBoth"/>
            </a:pPr>
            <a:r>
              <a:rPr lang="en-US" sz="1100" dirty="0">
                <a:solidFill>
                  <a:schemeClr val="tx2"/>
                </a:solidFill>
                <a:latin typeface="Calibri" panose="020F0502020204030204"/>
              </a:rPr>
              <a:t>Ask (type in) a question</a:t>
            </a:r>
          </a:p>
          <a:p>
            <a:pPr marL="227013" indent="-227013" defTabSz="457189">
              <a:buFontTx/>
              <a:buAutoNum type="alphaLcParenBoth"/>
            </a:pPr>
            <a:r>
              <a:rPr lang="en-US" sz="1100" dirty="0">
                <a:solidFill>
                  <a:schemeClr val="tx2"/>
                </a:solidFill>
                <a:latin typeface="Calibri" panose="020F0502020204030204"/>
              </a:rPr>
              <a:t>Handouts for you to download</a:t>
            </a:r>
          </a:p>
        </p:txBody>
      </p:sp>
      <p:sp>
        <p:nvSpPr>
          <p:cNvPr id="24" name="Frame 23">
            <a:extLst>
              <a:ext uri="{FF2B5EF4-FFF2-40B4-BE49-F238E27FC236}">
                <a16:creationId xmlns:a16="http://schemas.microsoft.com/office/drawing/2014/main" id="{CBEBA804-E653-4542-9AD3-DC2AE28F2A82}"/>
              </a:ext>
            </a:extLst>
          </p:cNvPr>
          <p:cNvSpPr/>
          <p:nvPr/>
        </p:nvSpPr>
        <p:spPr>
          <a:xfrm>
            <a:off x="1964691" y="1941754"/>
            <a:ext cx="4110880" cy="2989316"/>
          </a:xfrm>
          <a:prstGeom prst="frame">
            <a:avLst>
              <a:gd name="adj1" fmla="val 10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155383"/>
              </a:solidFill>
              <a:latin typeface="Calibri" panose="020F0502020204030204"/>
            </a:endParaRPr>
          </a:p>
        </p:txBody>
      </p:sp>
      <p:cxnSp>
        <p:nvCxnSpPr>
          <p:cNvPr id="27" name="Straight Arrow Connector 26">
            <a:extLst>
              <a:ext uri="{FF2B5EF4-FFF2-40B4-BE49-F238E27FC236}">
                <a16:creationId xmlns:a16="http://schemas.microsoft.com/office/drawing/2014/main" id="{93CCD184-A8FC-4C4C-8FB5-1A2469A87CC3}"/>
              </a:ext>
            </a:extLst>
          </p:cNvPr>
          <p:cNvCxnSpPr>
            <a:cxnSpLocks/>
          </p:cNvCxnSpPr>
          <p:nvPr/>
        </p:nvCxnSpPr>
        <p:spPr>
          <a:xfrm flipH="1">
            <a:off x="1804389" y="1142016"/>
            <a:ext cx="307058" cy="0"/>
          </a:xfrm>
          <a:prstGeom prst="straightConnector1">
            <a:avLst/>
          </a:prstGeom>
          <a:noFill/>
          <a:ln w="19050" cap="flat" cmpd="sng" algn="ctr">
            <a:solidFill>
              <a:srgbClr val="C00000"/>
            </a:solidFill>
            <a:prstDash val="solid"/>
            <a:miter lim="800000"/>
            <a:headEnd type="none" w="med" len="med"/>
            <a:tailEnd type="triangle"/>
          </a:ln>
          <a:effectLst/>
        </p:spPr>
      </p:cxnSp>
      <p:cxnSp>
        <p:nvCxnSpPr>
          <p:cNvPr id="30" name="Straight Arrow Connector 29">
            <a:extLst>
              <a:ext uri="{FF2B5EF4-FFF2-40B4-BE49-F238E27FC236}">
                <a16:creationId xmlns:a16="http://schemas.microsoft.com/office/drawing/2014/main" id="{F6474E47-490D-6241-8B95-C21C7D68BBAC}"/>
              </a:ext>
            </a:extLst>
          </p:cNvPr>
          <p:cNvCxnSpPr>
            <a:cxnSpLocks/>
          </p:cNvCxnSpPr>
          <p:nvPr/>
        </p:nvCxnSpPr>
        <p:spPr>
          <a:xfrm flipH="1">
            <a:off x="3841017" y="2149356"/>
            <a:ext cx="307058" cy="0"/>
          </a:xfrm>
          <a:prstGeom prst="straightConnector1">
            <a:avLst/>
          </a:prstGeom>
          <a:noFill/>
          <a:ln w="19050" cap="flat" cmpd="sng" algn="ctr">
            <a:solidFill>
              <a:srgbClr val="C00000"/>
            </a:solidFill>
            <a:prstDash val="solid"/>
            <a:miter lim="800000"/>
            <a:headEnd type="none" w="med" len="med"/>
            <a:tailEnd type="triangle"/>
          </a:ln>
          <a:effectLst/>
        </p:spPr>
      </p:cxnSp>
      <p:sp>
        <p:nvSpPr>
          <p:cNvPr id="32" name="Frame 31">
            <a:extLst>
              <a:ext uri="{FF2B5EF4-FFF2-40B4-BE49-F238E27FC236}">
                <a16:creationId xmlns:a16="http://schemas.microsoft.com/office/drawing/2014/main" id="{43508C71-EBBA-3040-AE8E-310A031593D7}"/>
              </a:ext>
            </a:extLst>
          </p:cNvPr>
          <p:cNvSpPr/>
          <p:nvPr/>
        </p:nvSpPr>
        <p:spPr>
          <a:xfrm>
            <a:off x="275908" y="965606"/>
            <a:ext cx="5799662" cy="3965470"/>
          </a:xfrm>
          <a:prstGeom prst="frame">
            <a:avLst>
              <a:gd name="adj1" fmla="val 10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155383"/>
              </a:solidFill>
              <a:latin typeface="Calibri" panose="020F0502020204030204"/>
            </a:endParaRPr>
          </a:p>
        </p:txBody>
      </p:sp>
      <p:sp>
        <p:nvSpPr>
          <p:cNvPr id="29" name="Rectangle 28">
            <a:extLst>
              <a:ext uri="{FF2B5EF4-FFF2-40B4-BE49-F238E27FC236}">
                <a16:creationId xmlns:a16="http://schemas.microsoft.com/office/drawing/2014/main" id="{0A18A726-749A-CF41-94A8-EFCA0C2728E0}"/>
              </a:ext>
            </a:extLst>
          </p:cNvPr>
          <p:cNvSpPr/>
          <p:nvPr/>
        </p:nvSpPr>
        <p:spPr>
          <a:xfrm>
            <a:off x="6152208" y="3811"/>
            <a:ext cx="2991792" cy="4924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18872" rIns="182880" rtlCol="0" anchor="ctr"/>
          <a:lstStyle/>
          <a:p>
            <a:pPr marL="0" indent="0" defTabSz="914378">
              <a:lnSpc>
                <a:spcPct val="93000"/>
              </a:lnSpc>
              <a:buNone/>
            </a:pPr>
            <a:r>
              <a:rPr lang="en-US" sz="1200" b="1" u="sng" dirty="0">
                <a:solidFill>
                  <a:srgbClr val="FFFFFF"/>
                </a:solidFill>
                <a:latin typeface="Calibri" panose="020F0502020204030204" pitchFamily="34" charset="0"/>
                <a:cs typeface="Calibri" panose="020F0502020204030204" pitchFamily="34" charset="0"/>
              </a:rPr>
              <a:t>Questions</a:t>
            </a:r>
            <a:endParaRPr lang="en-US" sz="1100" b="1" u="sng" dirty="0">
              <a:solidFill>
                <a:srgbClr val="FFFFFF"/>
              </a:solidFill>
              <a:latin typeface="Calibri" panose="020F0502020204030204" pitchFamily="34" charset="0"/>
              <a:cs typeface="Calibri" panose="020F0502020204030204" pitchFamily="34" charset="0"/>
            </a:endParaRPr>
          </a:p>
          <a:p>
            <a:pPr marL="114300" indent="-114300" defTabSz="914378">
              <a:lnSpc>
                <a:spcPct val="93000"/>
              </a:lnSpc>
              <a:spcBef>
                <a:spcPts val="400"/>
              </a:spcBef>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Please post questions throughout the webinar via the </a:t>
            </a:r>
            <a:r>
              <a:rPr lang="en-US" sz="1100" b="1" dirty="0">
                <a:solidFill>
                  <a:srgbClr val="FFFFFF"/>
                </a:solidFill>
                <a:latin typeface="Calibri" panose="020F0502020204030204" pitchFamily="34" charset="0"/>
                <a:cs typeface="Calibri" panose="020F0502020204030204" pitchFamily="34" charset="0"/>
              </a:rPr>
              <a:t>Questions / (?)</a:t>
            </a:r>
            <a:r>
              <a:rPr lang="en-US" sz="1100" dirty="0">
                <a:solidFill>
                  <a:srgbClr val="FFFFFF"/>
                </a:solidFill>
                <a:latin typeface="Calibri" panose="020F0502020204030204" pitchFamily="34" charset="0"/>
                <a:cs typeface="Calibri" panose="020F0502020204030204" pitchFamily="34" charset="0"/>
              </a:rPr>
              <a:t> section in your GTW control panel (CP) </a:t>
            </a:r>
          </a:p>
          <a:p>
            <a:pPr marL="400050" lvl="1" indent="-165100" defTabSz="914378">
              <a:lnSpc>
                <a:spcPct val="93000"/>
              </a:lnSpc>
              <a:spcBef>
                <a:spcPts val="400"/>
              </a:spcBef>
              <a:buFont typeface="Calibri" panose="020F0502020204030204" pitchFamily="34" charset="0"/>
              <a:buChar char="–"/>
            </a:pPr>
            <a:r>
              <a:rPr lang="en-US" sz="1000" dirty="0">
                <a:solidFill>
                  <a:srgbClr val="FFFFFF"/>
                </a:solidFill>
                <a:latin typeface="Calibri" panose="020F0502020204030204" pitchFamily="34" charset="0"/>
                <a:cs typeface="Calibri" panose="020F0502020204030204" pitchFamily="34" charset="0"/>
              </a:rPr>
              <a:t>In the Desktop app CP, click on the “triangle” to open the Questions bar</a:t>
            </a:r>
          </a:p>
          <a:p>
            <a:pPr marL="400050" lvl="1" indent="-165100" defTabSz="914378">
              <a:lnSpc>
                <a:spcPct val="93000"/>
              </a:lnSpc>
              <a:spcBef>
                <a:spcPts val="400"/>
              </a:spcBef>
              <a:buFont typeface="Calibri" panose="020F0502020204030204" pitchFamily="34" charset="0"/>
              <a:buChar char="–"/>
            </a:pPr>
            <a:r>
              <a:rPr lang="en-US" sz="1000" dirty="0">
                <a:solidFill>
                  <a:srgbClr val="FFFFFF"/>
                </a:solidFill>
                <a:latin typeface="Calibri" panose="020F0502020204030204" pitchFamily="34" charset="0"/>
                <a:cs typeface="Calibri" panose="020F0502020204030204" pitchFamily="34" charset="0"/>
              </a:rPr>
              <a:t>In the browser CP, click on the “?” icon</a:t>
            </a:r>
          </a:p>
          <a:p>
            <a:pPr marL="114300" indent="-114300" defTabSz="914378">
              <a:lnSpc>
                <a:spcPct val="93000"/>
              </a:lnSpc>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Your questions will be addressed during the Q&amp;A section at the end of the webinar</a:t>
            </a:r>
          </a:p>
          <a:p>
            <a:pPr marL="0" indent="0" defTabSz="914378">
              <a:lnSpc>
                <a:spcPct val="93000"/>
              </a:lnSpc>
              <a:spcBef>
                <a:spcPts val="800"/>
              </a:spcBef>
              <a:buNone/>
            </a:pPr>
            <a:r>
              <a:rPr lang="en-US" sz="1200" b="1" u="sng" dirty="0">
                <a:solidFill>
                  <a:srgbClr val="FFFFFF"/>
                </a:solidFill>
                <a:latin typeface="Calibri" panose="020F0502020204030204" pitchFamily="34" charset="0"/>
                <a:cs typeface="Calibri" panose="020F0502020204030204" pitchFamily="34" charset="0"/>
              </a:rPr>
              <a:t>Handouts</a:t>
            </a:r>
          </a:p>
          <a:p>
            <a:pPr marL="114300" indent="-114300" defTabSz="914378">
              <a:lnSpc>
                <a:spcPct val="93000"/>
              </a:lnSpc>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The faculty selected handouts for you to review, use in practice, and/or to follow along with during this session. </a:t>
            </a:r>
          </a:p>
          <a:p>
            <a:pPr marL="400050" marR="0" lvl="1" indent="-165100" algn="l" defTabSz="914378" rtl="0" eaLnBrk="1" fontAlgn="auto" latinLnBrk="0" hangingPunct="1">
              <a:lnSpc>
                <a:spcPct val="93000"/>
              </a:lnSpc>
              <a:spcBef>
                <a:spcPts val="400"/>
              </a:spcBef>
              <a:spcAft>
                <a:spcPts val="0"/>
              </a:spcAft>
              <a:buClrTx/>
              <a:buSzTx/>
              <a:buFont typeface="Calibri" panose="020F0502020204030204" pitchFamily="34" charset="0"/>
              <a:buChar char="–"/>
              <a:tabLst/>
              <a:defRPr/>
            </a:pPr>
            <a:r>
              <a:rPr lang="en-US" sz="1000" dirty="0">
                <a:solidFill>
                  <a:srgbClr val="FFFFFF"/>
                </a:solidFill>
                <a:latin typeface="Calibri" panose="020F0502020204030204" pitchFamily="34" charset="0"/>
                <a:cs typeface="Calibri" panose="020F0502020204030204" pitchFamily="34" charset="0"/>
              </a:rPr>
              <a:t>In the Desktop app CP, click on the “triangle” to open the Handouts bar</a:t>
            </a:r>
          </a:p>
          <a:p>
            <a:pPr marL="400050" marR="0" lvl="1" indent="-165100" algn="l" defTabSz="914378" rtl="0" eaLnBrk="1" fontAlgn="auto" latinLnBrk="0" hangingPunct="1">
              <a:lnSpc>
                <a:spcPct val="93000"/>
              </a:lnSpc>
              <a:spcBef>
                <a:spcPts val="400"/>
              </a:spcBef>
              <a:spcAft>
                <a:spcPts val="0"/>
              </a:spcAft>
              <a:buClrTx/>
              <a:buSzTx/>
              <a:buFont typeface="Calibri" panose="020F0502020204030204" pitchFamily="34" charset="0"/>
              <a:buChar char="–"/>
              <a:tabLst/>
              <a:defRPr/>
            </a:pPr>
            <a:r>
              <a:rPr lang="en-US" sz="1000" dirty="0">
                <a:solidFill>
                  <a:srgbClr val="FFFFFF"/>
                </a:solidFill>
                <a:latin typeface="Calibri" panose="020F0502020204030204" pitchFamily="34" charset="0"/>
                <a:cs typeface="Calibri" panose="020F0502020204030204" pitchFamily="34" charset="0"/>
              </a:rPr>
              <a:t>In the browser CP, click on the “document” icon</a:t>
            </a:r>
          </a:p>
          <a:p>
            <a:pPr marL="114300" indent="-114300" defTabSz="914378">
              <a:lnSpc>
                <a:spcPct val="93000"/>
              </a:lnSpc>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To download the handouts, double click on the PDF links</a:t>
            </a:r>
          </a:p>
          <a:p>
            <a:pPr marL="0" indent="0" defTabSz="914378">
              <a:lnSpc>
                <a:spcPct val="93000"/>
              </a:lnSpc>
              <a:spcBef>
                <a:spcPts val="800"/>
              </a:spcBef>
              <a:buNone/>
            </a:pPr>
            <a:r>
              <a:rPr lang="en-US" sz="1200" b="1" u="sng" dirty="0">
                <a:solidFill>
                  <a:srgbClr val="FFFFFF"/>
                </a:solidFill>
                <a:latin typeface="Calibri" panose="020F0502020204030204" pitchFamily="34" charset="0"/>
                <a:cs typeface="Calibri" panose="020F0502020204030204" pitchFamily="34" charset="0"/>
              </a:rPr>
              <a:t>Polling Questions</a:t>
            </a:r>
          </a:p>
          <a:p>
            <a:pPr marL="114300" indent="-114300" defTabSz="914378">
              <a:lnSpc>
                <a:spcPct val="93000"/>
              </a:lnSpc>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There are audience response-like questions that I’ll refer to as “polling questions” in this presentation. </a:t>
            </a:r>
          </a:p>
          <a:p>
            <a:pPr marL="114300" indent="-114300" defTabSz="914378">
              <a:lnSpc>
                <a:spcPct val="93000"/>
              </a:lnSpc>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Please be sure to respond to each polling question accordingly. You’ll have 10 seconds to submit your responses.</a:t>
            </a:r>
          </a:p>
        </p:txBody>
      </p:sp>
    </p:spTree>
    <p:extLst>
      <p:ext uri="{BB962C8B-B14F-4D97-AF65-F5344CB8AC3E}">
        <p14:creationId xmlns:p14="http://schemas.microsoft.com/office/powerpoint/2010/main" val="116354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13A6160-A616-344A-BFBD-D039017E50F6}"/>
              </a:ext>
            </a:extLst>
          </p:cNvPr>
          <p:cNvSpPr txBox="1">
            <a:spLocks/>
          </p:cNvSpPr>
          <p:nvPr/>
        </p:nvSpPr>
        <p:spPr>
          <a:xfrm>
            <a:off x="1636573" y="1428750"/>
            <a:ext cx="5299354" cy="1646137"/>
          </a:xfrm>
          <a:prstGeom prst="rect">
            <a:avLst/>
          </a:prstGeom>
        </p:spPr>
        <p:txBody>
          <a:bodyPr vert="horz" lIns="38576" tIns="19289" rIns="38576" bIns="19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19" dirty="0"/>
          </a:p>
        </p:txBody>
      </p:sp>
      <p:sp>
        <p:nvSpPr>
          <p:cNvPr id="8" name="Content Placeholder 7">
            <a:extLst>
              <a:ext uri="{FF2B5EF4-FFF2-40B4-BE49-F238E27FC236}">
                <a16:creationId xmlns:a16="http://schemas.microsoft.com/office/drawing/2014/main" id="{EAD01C05-8981-4B9D-86BA-9199BDD1FC8F}"/>
              </a:ext>
            </a:extLst>
          </p:cNvPr>
          <p:cNvSpPr>
            <a:spLocks noGrp="1"/>
          </p:cNvSpPr>
          <p:nvPr>
            <p:ph idx="1"/>
          </p:nvPr>
        </p:nvSpPr>
        <p:spPr>
          <a:xfrm>
            <a:off x="262891" y="1079532"/>
            <a:ext cx="8507730" cy="3614151"/>
          </a:xfrm>
        </p:spPr>
        <p:txBody>
          <a:bodyPr/>
          <a:lstStyle/>
          <a:p>
            <a:r>
              <a:rPr lang="en-US" dirty="0"/>
              <a:t>99395 – Preventative care follow-up </a:t>
            </a:r>
          </a:p>
          <a:p>
            <a:r>
              <a:rPr lang="en-US" dirty="0"/>
              <a:t>Z68.35 – BMI 35 kg/m</a:t>
            </a:r>
            <a:r>
              <a:rPr lang="en-US" baseline="30000" dirty="0"/>
              <a:t>2</a:t>
            </a:r>
            <a:r>
              <a:rPr lang="en-US" dirty="0"/>
              <a:t> </a:t>
            </a:r>
          </a:p>
          <a:p>
            <a:r>
              <a:rPr lang="en-US" dirty="0"/>
              <a:t>Z72.4 – Inappropriate eating</a:t>
            </a:r>
          </a:p>
          <a:p>
            <a:r>
              <a:rPr lang="en-US" dirty="0"/>
              <a:t>Z71.3 – Counseling dietary </a:t>
            </a:r>
          </a:p>
          <a:p>
            <a:r>
              <a:rPr lang="en-US" dirty="0"/>
              <a:t>Z71.89 – Counseling exercise</a:t>
            </a:r>
          </a:p>
          <a:p>
            <a:pPr marL="0" indent="0">
              <a:buNone/>
            </a:pPr>
            <a:endParaRPr lang="en-US" dirty="0"/>
          </a:p>
          <a:p>
            <a:pPr marL="0" indent="0">
              <a:buNone/>
            </a:pPr>
            <a:endParaRPr lang="en-US" dirty="0"/>
          </a:p>
          <a:p>
            <a:pPr marL="0" indent="0">
              <a:buNone/>
            </a:pPr>
            <a:r>
              <a:rPr lang="en-US" i="1" dirty="0"/>
              <a:t>Need to ensure documentation identifies all the Z-coded items were completed</a:t>
            </a:r>
          </a:p>
          <a:p>
            <a:endParaRPr lang="en-US" dirty="0"/>
          </a:p>
          <a:p>
            <a:endParaRPr lang="en-US" dirty="0"/>
          </a:p>
        </p:txBody>
      </p:sp>
      <p:sp>
        <p:nvSpPr>
          <p:cNvPr id="6" name="Title 5">
            <a:extLst>
              <a:ext uri="{FF2B5EF4-FFF2-40B4-BE49-F238E27FC236}">
                <a16:creationId xmlns:a16="http://schemas.microsoft.com/office/drawing/2014/main" id="{FC38B2A7-947F-469F-9442-CC104A65F8EB}"/>
              </a:ext>
            </a:extLst>
          </p:cNvPr>
          <p:cNvSpPr>
            <a:spLocks noGrp="1"/>
          </p:cNvSpPr>
          <p:nvPr>
            <p:ph type="title"/>
          </p:nvPr>
        </p:nvSpPr>
        <p:spPr>
          <a:xfrm>
            <a:off x="250797" y="1791"/>
            <a:ext cx="8470011" cy="933965"/>
          </a:xfrm>
        </p:spPr>
        <p:txBody>
          <a:bodyPr/>
          <a:lstStyle/>
          <a:p>
            <a:r>
              <a:rPr lang="en-US" dirty="0"/>
              <a:t>Billing Follow-up: 38-year-old BMI 35 kg/m</a:t>
            </a:r>
            <a:r>
              <a:rPr lang="en-US" baseline="30000" dirty="0"/>
              <a:t>2</a:t>
            </a:r>
            <a:r>
              <a:rPr lang="en-US" dirty="0"/>
              <a:t> </a:t>
            </a:r>
          </a:p>
        </p:txBody>
      </p:sp>
    </p:spTree>
    <p:custDataLst>
      <p:tags r:id="rId1"/>
    </p:custDataLst>
    <p:extLst>
      <p:ext uri="{BB962C8B-B14F-4D97-AF65-F5344CB8AC3E}">
        <p14:creationId xmlns:p14="http://schemas.microsoft.com/office/powerpoint/2010/main" val="3383330919"/>
      </p:ext>
    </p:extLst>
  </p:cSld>
  <p:clrMapOvr>
    <a:masterClrMapping/>
  </p:clrMapOvr>
  <p:transition spd="med" advTm="17009">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6E9F3E7-82CA-0B4D-9550-26DE4B5B1FBF}"/>
              </a:ext>
            </a:extLst>
          </p:cNvPr>
          <p:cNvSpPr txBox="1">
            <a:spLocks/>
          </p:cNvSpPr>
          <p:nvPr/>
        </p:nvSpPr>
        <p:spPr>
          <a:xfrm>
            <a:off x="4681424" y="1189975"/>
            <a:ext cx="5944352" cy="3139628"/>
          </a:xfrm>
          <a:prstGeom prst="rect">
            <a:avLst/>
          </a:prstGeom>
        </p:spPr>
        <p:txBody>
          <a:bodyPr vert="horz" lIns="38576" tIns="19289" rIns="38576" bIns="192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181" dirty="0"/>
          </a:p>
        </p:txBody>
      </p:sp>
      <p:sp>
        <p:nvSpPr>
          <p:cNvPr id="3" name="Content Placeholder 2">
            <a:extLst>
              <a:ext uri="{FF2B5EF4-FFF2-40B4-BE49-F238E27FC236}">
                <a16:creationId xmlns:a16="http://schemas.microsoft.com/office/drawing/2014/main" id="{30894E93-9C41-4F2E-9688-3E31873FFCC9}"/>
              </a:ext>
            </a:extLst>
          </p:cNvPr>
          <p:cNvSpPr>
            <a:spLocks noGrp="1"/>
          </p:cNvSpPr>
          <p:nvPr>
            <p:ph idx="1"/>
          </p:nvPr>
        </p:nvSpPr>
        <p:spPr>
          <a:xfrm>
            <a:off x="262891" y="1079532"/>
            <a:ext cx="8507730" cy="3614151"/>
          </a:xfrm>
        </p:spPr>
        <p:txBody>
          <a:bodyPr/>
          <a:lstStyle/>
          <a:p>
            <a:r>
              <a:rPr lang="en-US" dirty="0"/>
              <a:t>99213 – established patient – time: spent 35 minutes with patient</a:t>
            </a:r>
          </a:p>
          <a:p>
            <a:pPr lvl="1"/>
            <a:r>
              <a:rPr lang="en-US" dirty="0"/>
              <a:t>E66.8 – Obesity other</a:t>
            </a:r>
          </a:p>
          <a:p>
            <a:pPr lvl="1"/>
            <a:r>
              <a:rPr lang="en-US" dirty="0"/>
              <a:t>E11 – Type 2 diabetes</a:t>
            </a:r>
          </a:p>
          <a:p>
            <a:pPr lvl="1"/>
            <a:r>
              <a:rPr lang="en-US" dirty="0"/>
              <a:t>I10 –  Essential hypertension</a:t>
            </a:r>
          </a:p>
          <a:p>
            <a:r>
              <a:rPr lang="en-US" dirty="0"/>
              <a:t>99401 – 15 minutes counseling specific to:</a:t>
            </a:r>
          </a:p>
          <a:p>
            <a:pPr lvl="1"/>
            <a:r>
              <a:rPr lang="en-US" dirty="0"/>
              <a:t>Z68.35 – BMI 35 kg/m</a:t>
            </a:r>
            <a:r>
              <a:rPr lang="en-US" baseline="30000" dirty="0"/>
              <a:t>2</a:t>
            </a:r>
            <a:r>
              <a:rPr lang="en-US" dirty="0"/>
              <a:t> </a:t>
            </a:r>
          </a:p>
          <a:p>
            <a:pPr lvl="1"/>
            <a:r>
              <a:rPr lang="en-US" dirty="0"/>
              <a:t>Z72.4 – Inappropriate eating</a:t>
            </a:r>
          </a:p>
          <a:p>
            <a:pPr lvl="1"/>
            <a:r>
              <a:rPr lang="en-US" dirty="0"/>
              <a:t>Z71.3 – Counseling dietary </a:t>
            </a:r>
          </a:p>
          <a:p>
            <a:pPr lvl="1"/>
            <a:r>
              <a:rPr lang="en-US" dirty="0"/>
              <a:t>Z71.89 – Counseling exercise</a:t>
            </a:r>
          </a:p>
          <a:p>
            <a:endParaRPr lang="en-US" dirty="0"/>
          </a:p>
        </p:txBody>
      </p:sp>
      <p:sp>
        <p:nvSpPr>
          <p:cNvPr id="2" name="Title 1">
            <a:extLst>
              <a:ext uri="{FF2B5EF4-FFF2-40B4-BE49-F238E27FC236}">
                <a16:creationId xmlns:a16="http://schemas.microsoft.com/office/drawing/2014/main" id="{D01126A4-E907-4478-9A79-4ED282D786A1}"/>
              </a:ext>
            </a:extLst>
          </p:cNvPr>
          <p:cNvSpPr>
            <a:spLocks noGrp="1"/>
          </p:cNvSpPr>
          <p:nvPr>
            <p:ph type="title"/>
          </p:nvPr>
        </p:nvSpPr>
        <p:spPr>
          <a:xfrm>
            <a:off x="250797" y="1791"/>
            <a:ext cx="8470011" cy="933965"/>
          </a:xfrm>
        </p:spPr>
        <p:txBody>
          <a:bodyPr/>
          <a:lstStyle/>
          <a:p>
            <a:r>
              <a:rPr lang="en-US" dirty="0"/>
              <a:t>Billing Follow-up: 38-year-old BMI 35 kg/m</a:t>
            </a:r>
            <a:r>
              <a:rPr lang="en-US" baseline="30000" dirty="0"/>
              <a:t>2</a:t>
            </a:r>
            <a:r>
              <a:rPr lang="en-US" dirty="0"/>
              <a:t> (cont’d)</a:t>
            </a:r>
          </a:p>
        </p:txBody>
      </p:sp>
    </p:spTree>
    <p:custDataLst>
      <p:tags r:id="rId1"/>
    </p:custDataLst>
    <p:extLst>
      <p:ext uri="{BB962C8B-B14F-4D97-AF65-F5344CB8AC3E}">
        <p14:creationId xmlns:p14="http://schemas.microsoft.com/office/powerpoint/2010/main" val="884833293"/>
      </p:ext>
    </p:extLst>
  </p:cSld>
  <p:clrMapOvr>
    <a:masterClrMapping/>
  </p:clrMapOvr>
  <p:transition spd="med" advTm="25381">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42C32-83D4-4ACA-ACF0-C3E649E44695}"/>
              </a:ext>
            </a:extLst>
          </p:cNvPr>
          <p:cNvSpPr>
            <a:spLocks noGrp="1"/>
          </p:cNvSpPr>
          <p:nvPr>
            <p:ph idx="1"/>
          </p:nvPr>
        </p:nvSpPr>
        <p:spPr/>
        <p:txBody>
          <a:bodyPr>
            <a:noAutofit/>
          </a:bodyPr>
          <a:lstStyle/>
          <a:p>
            <a:pPr marL="0" indent="0">
              <a:buNone/>
            </a:pPr>
            <a:r>
              <a:rPr lang="en-US" sz="1600" b="1" dirty="0">
                <a:solidFill>
                  <a:schemeClr val="accent2"/>
                </a:solidFill>
              </a:rPr>
              <a:t>Assessment: </a:t>
            </a:r>
          </a:p>
          <a:p>
            <a:pPr>
              <a:spcBef>
                <a:spcPts val="600"/>
              </a:spcBef>
            </a:pPr>
            <a:r>
              <a:rPr lang="en-US" sz="1300" dirty="0"/>
              <a:t>Obesity E66.8 A/E BMI of 33kg/m</a:t>
            </a:r>
            <a:r>
              <a:rPr lang="en-US" sz="1300" baseline="30000" dirty="0"/>
              <a:t>2</a:t>
            </a:r>
            <a:r>
              <a:rPr lang="en-US" sz="1300" dirty="0"/>
              <a:t> and waist circumference 46”</a:t>
            </a:r>
          </a:p>
          <a:p>
            <a:pPr>
              <a:spcBef>
                <a:spcPts val="600"/>
              </a:spcBef>
            </a:pPr>
            <a:r>
              <a:rPr lang="en-US" sz="1300" dirty="0"/>
              <a:t>T2DM E11 A/E by HbA1c 6.6 – will treat by continuing current oral medications as none are obesogenic, discussing nutrition, and treating obesity</a:t>
            </a:r>
          </a:p>
          <a:p>
            <a:pPr>
              <a:spcBef>
                <a:spcPts val="600"/>
              </a:spcBef>
            </a:pPr>
            <a:r>
              <a:rPr lang="en-US" sz="1300" dirty="0"/>
              <a:t>HTN I10 – controlled A/E; BP 124/68 – will consider changing to ACE inhibitor as patient is on propranolol (which could be contributing to weight) at next visit</a:t>
            </a:r>
          </a:p>
          <a:p>
            <a:pPr marL="0" indent="0">
              <a:buNone/>
            </a:pPr>
            <a:r>
              <a:rPr lang="en-US" sz="1600" b="1" dirty="0">
                <a:solidFill>
                  <a:schemeClr val="accent2"/>
                </a:solidFill>
              </a:rPr>
              <a:t>Plan: </a:t>
            </a:r>
          </a:p>
          <a:p>
            <a:pPr>
              <a:spcBef>
                <a:spcPts val="600"/>
              </a:spcBef>
            </a:pPr>
            <a:r>
              <a:rPr lang="en-US" sz="1300" dirty="0"/>
              <a:t>Patient gave permission to discuss his weight and stated that his whole family has always had problems with weight, and he would very much like to work on his weight</a:t>
            </a:r>
          </a:p>
          <a:p>
            <a:pPr>
              <a:spcBef>
                <a:spcPts val="600"/>
              </a:spcBef>
            </a:pPr>
            <a:r>
              <a:rPr lang="en-US" sz="1300" dirty="0"/>
              <a:t>He has one week of tracking in MyFitnessPal™, and this was reviewed at today’s visit</a:t>
            </a:r>
          </a:p>
          <a:p>
            <a:pPr>
              <a:spcBef>
                <a:spcPts val="600"/>
              </a:spcBef>
            </a:pPr>
            <a:r>
              <a:rPr lang="en-US" sz="1300" dirty="0"/>
              <a:t>Currently he is eating fast food 15 times a week </a:t>
            </a:r>
          </a:p>
          <a:p>
            <a:pPr>
              <a:spcBef>
                <a:spcPts val="600"/>
              </a:spcBef>
            </a:pPr>
            <a:r>
              <a:rPr lang="en-US" sz="1300" dirty="0"/>
              <a:t>Patient instructions: track all food consumed, contracted to decrease fast food eating to 10 times a week by packing lunch from home with salad and chicken breast, start wearing pedometer to identify number of daily steps, and agreed to park at the back of the lot at work next week</a:t>
            </a:r>
          </a:p>
          <a:p>
            <a:pPr>
              <a:spcBef>
                <a:spcPts val="600"/>
              </a:spcBef>
            </a:pPr>
            <a:r>
              <a:rPr lang="en-US" sz="1300" dirty="0"/>
              <a:t>Follow-up appointment next week</a:t>
            </a:r>
          </a:p>
        </p:txBody>
      </p:sp>
      <p:sp>
        <p:nvSpPr>
          <p:cNvPr id="2" name="Title 1">
            <a:extLst>
              <a:ext uri="{FF2B5EF4-FFF2-40B4-BE49-F238E27FC236}">
                <a16:creationId xmlns:a16="http://schemas.microsoft.com/office/drawing/2014/main" id="{69130529-C8A4-4071-B89A-D818CB639699}"/>
              </a:ext>
            </a:extLst>
          </p:cNvPr>
          <p:cNvSpPr>
            <a:spLocks noGrp="1"/>
          </p:cNvSpPr>
          <p:nvPr>
            <p:ph type="title"/>
          </p:nvPr>
        </p:nvSpPr>
        <p:spPr/>
        <p:txBody>
          <a:bodyPr/>
          <a:lstStyle/>
          <a:p>
            <a:r>
              <a:rPr lang="en-US" dirty="0"/>
              <a:t>Documentation Sample</a:t>
            </a:r>
          </a:p>
        </p:txBody>
      </p:sp>
      <p:sp>
        <p:nvSpPr>
          <p:cNvPr id="7" name="Text Placeholder 6">
            <a:extLst>
              <a:ext uri="{FF2B5EF4-FFF2-40B4-BE49-F238E27FC236}">
                <a16:creationId xmlns:a16="http://schemas.microsoft.com/office/drawing/2014/main" id="{C4E19A9B-41CB-479C-BFA2-E92FF1548508}"/>
              </a:ext>
            </a:extLst>
          </p:cNvPr>
          <p:cNvSpPr>
            <a:spLocks noGrp="1"/>
          </p:cNvSpPr>
          <p:nvPr>
            <p:ph type="body" sz="quarter" idx="13"/>
          </p:nvPr>
        </p:nvSpPr>
        <p:spPr>
          <a:xfrm>
            <a:off x="270511" y="4555207"/>
            <a:ext cx="8119954" cy="410633"/>
          </a:xfrm>
        </p:spPr>
        <p:txBody>
          <a:bodyPr/>
          <a:lstStyle/>
          <a:p>
            <a:r>
              <a:rPr lang="en-US" dirty="0"/>
              <a:t>T2DM, type 2 diabetes mellitus; HTN, hypertension. </a:t>
            </a:r>
          </a:p>
        </p:txBody>
      </p:sp>
    </p:spTree>
    <p:custDataLst>
      <p:tags r:id="rId1"/>
    </p:custDataLst>
    <p:extLst>
      <p:ext uri="{BB962C8B-B14F-4D97-AF65-F5344CB8AC3E}">
        <p14:creationId xmlns:p14="http://schemas.microsoft.com/office/powerpoint/2010/main" val="2344271032"/>
      </p:ext>
    </p:extLst>
  </p:cSld>
  <p:clrMapOvr>
    <a:masterClrMapping/>
  </p:clrMapOvr>
  <p:transition spd="med" advTm="29377">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0AE4-4E79-194D-9CCD-60ADAFFE452C}"/>
              </a:ext>
            </a:extLst>
          </p:cNvPr>
          <p:cNvSpPr>
            <a:spLocks noGrp="1"/>
          </p:cNvSpPr>
          <p:nvPr>
            <p:ph type="ctrTitle"/>
          </p:nvPr>
        </p:nvSpPr>
        <p:spPr>
          <a:xfrm>
            <a:off x="1143000" y="1743075"/>
            <a:ext cx="6858000" cy="1790700"/>
          </a:xfrm>
        </p:spPr>
        <p:txBody>
          <a:bodyPr>
            <a:normAutofit/>
          </a:bodyPr>
          <a:lstStyle/>
          <a:p>
            <a:r>
              <a:rPr lang="en-US" dirty="0"/>
              <a:t>Applying Billing and Coding Using Obesity Case Scenarios</a:t>
            </a:r>
          </a:p>
        </p:txBody>
      </p:sp>
      <p:sp>
        <p:nvSpPr>
          <p:cNvPr id="5" name="TextBox 4">
            <a:extLst>
              <a:ext uri="{FF2B5EF4-FFF2-40B4-BE49-F238E27FC236}">
                <a16:creationId xmlns:a16="http://schemas.microsoft.com/office/drawing/2014/main" id="{587D4202-5B4F-4C60-B7C9-F4BC8413451A}"/>
              </a:ext>
            </a:extLst>
          </p:cNvPr>
          <p:cNvSpPr txBox="1"/>
          <p:nvPr/>
        </p:nvSpPr>
        <p:spPr>
          <a:xfrm>
            <a:off x="1143000" y="3627784"/>
            <a:ext cx="4572000" cy="400110"/>
          </a:xfrm>
          <a:prstGeom prst="rect">
            <a:avLst/>
          </a:prstGeom>
          <a:noFill/>
        </p:spPr>
        <p:txBody>
          <a:bodyPr wrap="square">
            <a:spAutoFit/>
          </a:bodyPr>
          <a:lstStyle/>
          <a:p>
            <a:r>
              <a:rPr lang="en-US" sz="2000" dirty="0">
                <a:solidFill>
                  <a:schemeClr val="tx2"/>
                </a:solidFill>
              </a:rPr>
              <a:t>Thank you to Amy for the case studies</a:t>
            </a:r>
          </a:p>
        </p:txBody>
      </p:sp>
    </p:spTree>
    <p:extLst>
      <p:ext uri="{BB962C8B-B14F-4D97-AF65-F5344CB8AC3E}">
        <p14:creationId xmlns:p14="http://schemas.microsoft.com/office/powerpoint/2010/main" val="2667229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C5E2F-06ED-43E2-BD49-5CA315139D24}"/>
              </a:ext>
            </a:extLst>
          </p:cNvPr>
          <p:cNvSpPr>
            <a:spLocks noGrp="1"/>
          </p:cNvSpPr>
          <p:nvPr>
            <p:ph type="title"/>
          </p:nvPr>
        </p:nvSpPr>
        <p:spPr>
          <a:xfrm>
            <a:off x="346096" y="425288"/>
            <a:ext cx="2762795" cy="4295775"/>
          </a:xfrm>
        </p:spPr>
        <p:txBody>
          <a:bodyPr anchor="t">
            <a:normAutofit/>
          </a:bodyPr>
          <a:lstStyle/>
          <a:p>
            <a:r>
              <a:rPr lang="en-US" dirty="0"/>
              <a:t>Case 1 </a:t>
            </a:r>
          </a:p>
        </p:txBody>
      </p:sp>
      <p:sp>
        <p:nvSpPr>
          <p:cNvPr id="9" name="Straight Connector 8">
            <a:extLst>
              <a:ext uri="{FF2B5EF4-FFF2-40B4-BE49-F238E27FC236}">
                <a16:creationId xmlns:a16="http://schemas.microsoft.com/office/drawing/2014/main" id="{AD658FEB-26A2-488E-A7FE-77DBA6372C39}"/>
              </a:ext>
            </a:extLst>
          </p:cNvPr>
          <p:cNvSpPr/>
          <p:nvPr/>
        </p:nvSpPr>
        <p:spPr>
          <a:xfrm>
            <a:off x="3556089" y="916308"/>
            <a:ext cx="5100638" cy="0"/>
          </a:xfrm>
          <a:prstGeom prst="line">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0"/>
          <a:lstStyle/>
          <a:p>
            <a:endParaRPr lang="en-US" dirty="0"/>
          </a:p>
        </p:txBody>
      </p:sp>
      <p:sp>
        <p:nvSpPr>
          <p:cNvPr id="10" name="Freeform: Shape 9">
            <a:extLst>
              <a:ext uri="{FF2B5EF4-FFF2-40B4-BE49-F238E27FC236}">
                <a16:creationId xmlns:a16="http://schemas.microsoft.com/office/drawing/2014/main" id="{1F3A2FAD-AECE-4A73-A1E0-542F9DE4A85B}"/>
              </a:ext>
            </a:extLst>
          </p:cNvPr>
          <p:cNvSpPr/>
          <p:nvPr/>
        </p:nvSpPr>
        <p:spPr>
          <a:xfrm>
            <a:off x="3556089" y="992778"/>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Visit Type: </a:t>
            </a:r>
            <a:r>
              <a:rPr lang="en-US" kern="1200" dirty="0">
                <a:solidFill>
                  <a:schemeClr val="tx2"/>
                </a:solidFill>
              </a:rPr>
              <a:t>New Patient</a:t>
            </a:r>
          </a:p>
        </p:txBody>
      </p:sp>
      <p:sp>
        <p:nvSpPr>
          <p:cNvPr id="11" name="Straight Connector 10">
            <a:extLst>
              <a:ext uri="{FF2B5EF4-FFF2-40B4-BE49-F238E27FC236}">
                <a16:creationId xmlns:a16="http://schemas.microsoft.com/office/drawing/2014/main" id="{4A397D5A-7612-4D32-B531-668427783A0B}"/>
              </a:ext>
            </a:extLst>
          </p:cNvPr>
          <p:cNvSpPr/>
          <p:nvPr/>
        </p:nvSpPr>
        <p:spPr>
          <a:xfrm>
            <a:off x="3556089" y="1728994"/>
            <a:ext cx="5100638" cy="0"/>
          </a:xfrm>
          <a:prstGeom prst="line">
            <a:avLst/>
          </a:prstGeom>
        </p:spPr>
        <p:style>
          <a:lnRef idx="1">
            <a:schemeClr val="accent2">
              <a:hueOff val="-5914332"/>
              <a:satOff val="-10144"/>
              <a:lumOff val="12549"/>
              <a:alphaOff val="0"/>
            </a:schemeClr>
          </a:lnRef>
          <a:fillRef idx="3">
            <a:schemeClr val="accent2">
              <a:hueOff val="-5914332"/>
              <a:satOff val="-10144"/>
              <a:lumOff val="12549"/>
              <a:alphaOff val="0"/>
            </a:schemeClr>
          </a:fillRef>
          <a:effectRef idx="2">
            <a:schemeClr val="accent2">
              <a:hueOff val="-5914332"/>
              <a:satOff val="-10144"/>
              <a:lumOff val="12549"/>
              <a:alphaOff val="0"/>
            </a:schemeClr>
          </a:effectRef>
          <a:fontRef idx="minor">
            <a:schemeClr val="lt1"/>
          </a:fontRef>
        </p:style>
        <p:txBody>
          <a:bodyPr lIns="0"/>
          <a:lstStyle/>
          <a:p>
            <a:endParaRPr lang="en-US" dirty="0"/>
          </a:p>
        </p:txBody>
      </p:sp>
      <p:sp>
        <p:nvSpPr>
          <p:cNvPr id="12" name="Freeform: Shape 11">
            <a:extLst>
              <a:ext uri="{FF2B5EF4-FFF2-40B4-BE49-F238E27FC236}">
                <a16:creationId xmlns:a16="http://schemas.microsoft.com/office/drawing/2014/main" id="{2771DF25-F009-4C5E-9216-F7FA0B8A67EA}"/>
              </a:ext>
            </a:extLst>
          </p:cNvPr>
          <p:cNvSpPr/>
          <p:nvPr/>
        </p:nvSpPr>
        <p:spPr>
          <a:xfrm>
            <a:off x="3556089" y="1742155"/>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Chief Complaint: </a:t>
            </a:r>
            <a:r>
              <a:rPr lang="en-US" kern="1200" dirty="0">
                <a:solidFill>
                  <a:schemeClr val="tx2"/>
                </a:solidFill>
              </a:rPr>
              <a:t>Establish care for management of obesity and metabolic syndrome</a:t>
            </a:r>
          </a:p>
        </p:txBody>
      </p:sp>
      <p:sp>
        <p:nvSpPr>
          <p:cNvPr id="13" name="Straight Connector 12">
            <a:extLst>
              <a:ext uri="{FF2B5EF4-FFF2-40B4-BE49-F238E27FC236}">
                <a16:creationId xmlns:a16="http://schemas.microsoft.com/office/drawing/2014/main" id="{BCB05897-EE8D-4872-97B1-A8DE6817C161}"/>
              </a:ext>
            </a:extLst>
          </p:cNvPr>
          <p:cNvSpPr/>
          <p:nvPr/>
        </p:nvSpPr>
        <p:spPr>
          <a:xfrm>
            <a:off x="3556089" y="2715848"/>
            <a:ext cx="5100638" cy="0"/>
          </a:xfrm>
          <a:prstGeom prst="line">
            <a:avLst/>
          </a:prstGeom>
        </p:spPr>
        <p:style>
          <a:lnRef idx="1">
            <a:schemeClr val="accent2">
              <a:hueOff val="-11828664"/>
              <a:satOff val="-20288"/>
              <a:lumOff val="25098"/>
              <a:alphaOff val="0"/>
            </a:schemeClr>
          </a:lnRef>
          <a:fillRef idx="3">
            <a:schemeClr val="accent2">
              <a:hueOff val="-11828664"/>
              <a:satOff val="-20288"/>
              <a:lumOff val="25098"/>
              <a:alphaOff val="0"/>
            </a:schemeClr>
          </a:fillRef>
          <a:effectRef idx="2">
            <a:schemeClr val="accent2">
              <a:hueOff val="-11828664"/>
              <a:satOff val="-20288"/>
              <a:lumOff val="25098"/>
              <a:alphaOff val="0"/>
            </a:schemeClr>
          </a:effectRef>
          <a:fontRef idx="minor">
            <a:schemeClr val="lt1"/>
          </a:fontRef>
        </p:style>
        <p:txBody>
          <a:bodyPr lIns="0"/>
          <a:lstStyle/>
          <a:p>
            <a:endParaRPr lang="en-US" dirty="0"/>
          </a:p>
        </p:txBody>
      </p:sp>
      <p:sp>
        <p:nvSpPr>
          <p:cNvPr id="14" name="Freeform: Shape 13">
            <a:extLst>
              <a:ext uri="{FF2B5EF4-FFF2-40B4-BE49-F238E27FC236}">
                <a16:creationId xmlns:a16="http://schemas.microsoft.com/office/drawing/2014/main" id="{22AC38C3-D9AE-4C09-A922-AC284BC3EF43}"/>
              </a:ext>
            </a:extLst>
          </p:cNvPr>
          <p:cNvSpPr/>
          <p:nvPr/>
        </p:nvSpPr>
        <p:spPr>
          <a:xfrm>
            <a:off x="3556089" y="2729010"/>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Medication</a:t>
            </a:r>
            <a:r>
              <a:rPr lang="en-US" kern="1200" dirty="0">
                <a:solidFill>
                  <a:schemeClr val="tx2"/>
                </a:solidFill>
              </a:rPr>
              <a:t>: Naltrexone/bupropion XL 2 tablets/day, escitalopram 20 mg, rosuvastatin 10 mg</a:t>
            </a:r>
          </a:p>
        </p:txBody>
      </p:sp>
      <p:sp>
        <p:nvSpPr>
          <p:cNvPr id="15" name="Straight Connector 14">
            <a:extLst>
              <a:ext uri="{FF2B5EF4-FFF2-40B4-BE49-F238E27FC236}">
                <a16:creationId xmlns:a16="http://schemas.microsoft.com/office/drawing/2014/main" id="{ED7D82BD-0602-485F-B3AF-52CD8D07BEC6}"/>
              </a:ext>
            </a:extLst>
          </p:cNvPr>
          <p:cNvSpPr/>
          <p:nvPr/>
        </p:nvSpPr>
        <p:spPr>
          <a:xfrm>
            <a:off x="3556089" y="3676579"/>
            <a:ext cx="5100638" cy="0"/>
          </a:xfrm>
          <a:prstGeom prst="line">
            <a:avLst/>
          </a:prstGeom>
        </p:spPr>
        <p:style>
          <a:lnRef idx="1">
            <a:schemeClr val="accent2">
              <a:hueOff val="-17742995"/>
              <a:satOff val="-30432"/>
              <a:lumOff val="37647"/>
              <a:alphaOff val="0"/>
            </a:schemeClr>
          </a:lnRef>
          <a:fillRef idx="3">
            <a:schemeClr val="accent2">
              <a:hueOff val="-17742995"/>
              <a:satOff val="-30432"/>
              <a:lumOff val="37647"/>
              <a:alphaOff val="0"/>
            </a:schemeClr>
          </a:fillRef>
          <a:effectRef idx="2">
            <a:schemeClr val="accent2">
              <a:hueOff val="-17742995"/>
              <a:satOff val="-30432"/>
              <a:lumOff val="37647"/>
              <a:alphaOff val="0"/>
            </a:schemeClr>
          </a:effectRef>
          <a:fontRef idx="minor">
            <a:schemeClr val="lt1"/>
          </a:fontRef>
        </p:style>
        <p:txBody>
          <a:bodyPr lIns="0"/>
          <a:lstStyle/>
          <a:p>
            <a:endParaRPr lang="en-US" dirty="0"/>
          </a:p>
        </p:txBody>
      </p:sp>
      <p:sp>
        <p:nvSpPr>
          <p:cNvPr id="16" name="Freeform: Shape 15">
            <a:extLst>
              <a:ext uri="{FF2B5EF4-FFF2-40B4-BE49-F238E27FC236}">
                <a16:creationId xmlns:a16="http://schemas.microsoft.com/office/drawing/2014/main" id="{7095BA32-113A-4C92-85B1-736BD6F9D438}"/>
              </a:ext>
            </a:extLst>
          </p:cNvPr>
          <p:cNvSpPr/>
          <p:nvPr/>
        </p:nvSpPr>
        <p:spPr>
          <a:xfrm>
            <a:off x="3556089" y="3707157"/>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Vitals</a:t>
            </a:r>
            <a:r>
              <a:rPr lang="en-US" kern="1200" dirty="0">
                <a:solidFill>
                  <a:schemeClr val="tx2"/>
                </a:solidFill>
              </a:rPr>
              <a:t>: BP 142/100 mmHg, Pulse 70 bpm, </a:t>
            </a:r>
            <a:br>
              <a:rPr lang="en-US" kern="1200" dirty="0">
                <a:solidFill>
                  <a:schemeClr val="tx2"/>
                </a:solidFill>
              </a:rPr>
            </a:br>
            <a:r>
              <a:rPr lang="en-US" kern="1200" dirty="0">
                <a:solidFill>
                  <a:schemeClr val="tx2"/>
                </a:solidFill>
              </a:rPr>
              <a:t>BMI 41.8 kg/m</a:t>
            </a:r>
            <a:r>
              <a:rPr lang="en-US" kern="1200" baseline="30000" dirty="0">
                <a:solidFill>
                  <a:schemeClr val="tx2"/>
                </a:solidFill>
              </a:rPr>
              <a:t>2</a:t>
            </a:r>
            <a:r>
              <a:rPr lang="en-US" kern="1200" dirty="0">
                <a:solidFill>
                  <a:schemeClr val="tx2"/>
                </a:solidFill>
              </a:rPr>
              <a:t>, Height 5’3”, Weight 236 lbs</a:t>
            </a:r>
          </a:p>
        </p:txBody>
      </p:sp>
    </p:spTree>
    <p:extLst>
      <p:ext uri="{BB962C8B-B14F-4D97-AF65-F5344CB8AC3E}">
        <p14:creationId xmlns:p14="http://schemas.microsoft.com/office/powerpoint/2010/main" val="3334660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0E0E5-C246-49CC-8B2D-84CE6F0C4902}"/>
              </a:ext>
            </a:extLst>
          </p:cNvPr>
          <p:cNvSpPr txBox="1">
            <a:spLocks/>
          </p:cNvSpPr>
          <p:nvPr/>
        </p:nvSpPr>
        <p:spPr>
          <a:xfrm>
            <a:off x="333352" y="418010"/>
            <a:ext cx="8477297" cy="1175657"/>
          </a:xfrm>
          <a:prstGeom prst="roundRect">
            <a:avLst>
              <a:gd name="adj" fmla="val 6579"/>
            </a:avLst>
          </a:prstGeom>
          <a:solidFill>
            <a:srgbClr val="DBE8F6"/>
          </a:solidFill>
          <a:ln w="12700" cap="flat" cmpd="sng" algn="ctr">
            <a:solidFill>
              <a:srgbClr val="D9E6EE"/>
            </a:soli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lvl1pPr marL="460375" indent="-166688" algn="l" defTabSz="685800" rtl="0" eaLnBrk="1" latinLnBrk="0" hangingPunct="1">
              <a:lnSpc>
                <a:spcPct val="90000"/>
              </a:lnSpc>
              <a:spcBef>
                <a:spcPts val="750"/>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1pPr>
            <a:lvl2pPr marL="403225"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600" kern="1200" dirty="0">
                <a:solidFill>
                  <a:schemeClr val="tx2"/>
                </a:solidFill>
                <a:latin typeface="+mj-lt"/>
                <a:ea typeface="+mn-ea"/>
                <a:cs typeface="+mn-cs"/>
              </a:defRPr>
            </a:lvl2pPr>
            <a:lvl3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3pPr>
            <a:lvl4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4pPr>
            <a:lvl5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lvl="0" indent="0">
              <a:buNone/>
            </a:pPr>
            <a:r>
              <a:rPr lang="en-US" sz="1600" b="1" dirty="0"/>
              <a:t>HPI: </a:t>
            </a:r>
            <a:r>
              <a:rPr lang="en-US" sz="1600" dirty="0"/>
              <a:t>46-year-old female with PMH of class III obesity, prediabetes, HTN, hyperlipidemia, situational depression, generalized anxiety, and metabolic syndrome, referred from PCP for further optimization of BMI and metabolic health. She reports being tearful at times and struggling with motivation due to stressors of COVID-19. </a:t>
            </a:r>
          </a:p>
        </p:txBody>
      </p:sp>
      <p:sp>
        <p:nvSpPr>
          <p:cNvPr id="4" name="Content Placeholder 2">
            <a:extLst>
              <a:ext uri="{FF2B5EF4-FFF2-40B4-BE49-F238E27FC236}">
                <a16:creationId xmlns:a16="http://schemas.microsoft.com/office/drawing/2014/main" id="{7243A2D2-B0D3-42A2-9492-CEEF072206FA}"/>
              </a:ext>
            </a:extLst>
          </p:cNvPr>
          <p:cNvSpPr txBox="1">
            <a:spLocks/>
          </p:cNvSpPr>
          <p:nvPr/>
        </p:nvSpPr>
        <p:spPr>
          <a:xfrm>
            <a:off x="333352" y="1934019"/>
            <a:ext cx="8477297" cy="1008759"/>
          </a:xfrm>
          <a:prstGeom prst="roundRect">
            <a:avLst>
              <a:gd name="adj" fmla="val 6579"/>
            </a:avLst>
          </a:prstGeom>
          <a:solidFill>
            <a:srgbClr val="DBE8F6"/>
          </a:solidFill>
          <a:ln w="12700" cap="flat" cmpd="sng" algn="ctr">
            <a:solidFill>
              <a:srgbClr val="D9E6EE"/>
            </a:soli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lvl1pPr marL="460375" indent="-166688" algn="l" defTabSz="685800" rtl="0" eaLnBrk="1" latinLnBrk="0" hangingPunct="1">
              <a:lnSpc>
                <a:spcPct val="90000"/>
              </a:lnSpc>
              <a:spcBef>
                <a:spcPts val="750"/>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1pPr>
            <a:lvl2pPr marL="403225"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600" kern="1200" dirty="0">
                <a:solidFill>
                  <a:schemeClr val="tx2"/>
                </a:solidFill>
                <a:latin typeface="+mj-lt"/>
                <a:ea typeface="+mn-ea"/>
                <a:cs typeface="+mn-cs"/>
              </a:defRPr>
            </a:lvl2pPr>
            <a:lvl3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3pPr>
            <a:lvl4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4pPr>
            <a:lvl5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lvl="0" indent="0">
              <a:buNone/>
            </a:pPr>
            <a:r>
              <a:rPr lang="en-US" sz="1600" b="1" dirty="0"/>
              <a:t>Most Recent Labs </a:t>
            </a:r>
            <a:r>
              <a:rPr lang="en-US" sz="1600" dirty="0"/>
              <a:t>12/1/2020:</a:t>
            </a:r>
          </a:p>
          <a:p>
            <a:pPr marL="171450" marR="0" lvl="0" indent="-171450" algn="l" defTabSz="685800" rtl="0" eaLnBrk="1" fontAlgn="auto" latinLnBrk="0" hangingPunct="1">
              <a:lnSpc>
                <a:spcPct val="90000"/>
              </a:lnSpc>
              <a:spcBef>
                <a:spcPts val="750"/>
              </a:spcBef>
              <a:spcAft>
                <a:spcPts val="0"/>
              </a:spcAft>
              <a:buClr>
                <a:srgbClr val="57305A"/>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514F"/>
                </a:solidFill>
                <a:effectLst/>
                <a:uLnTx/>
                <a:uFillTx/>
                <a:latin typeface="Calibri" panose="020F0502020204030204"/>
                <a:ea typeface="+mn-ea"/>
                <a:cs typeface="+mn-cs"/>
              </a:rPr>
              <a:t>HbA1c 5.8, TG 180 mg/dL, HDL 39 mg/dL, renal function WNL, liver enzymes WNL, 25-OH vitamin D 22 ng/mL, fasting </a:t>
            </a:r>
            <a:r>
              <a:rPr lang="en-US" sz="1600" dirty="0" err="1">
                <a:solidFill>
                  <a:srgbClr val="4D514F"/>
                </a:solidFill>
                <a:latin typeface="Calibri" panose="020F0502020204030204"/>
              </a:rPr>
              <a:t>i</a:t>
            </a:r>
            <a:r>
              <a:rPr kumimoji="0" lang="en-US" sz="1600" b="0" i="0" u="none" strike="noStrike" kern="1200" cap="none" spc="0" normalizeH="0" baseline="0" noProof="0" dirty="0" err="1">
                <a:ln>
                  <a:noFill/>
                </a:ln>
                <a:solidFill>
                  <a:srgbClr val="4D514F"/>
                </a:solidFill>
                <a:effectLst/>
                <a:uLnTx/>
                <a:uFillTx/>
                <a:latin typeface="Calibri" panose="020F0502020204030204"/>
                <a:ea typeface="+mn-ea"/>
                <a:cs typeface="+mn-cs"/>
              </a:rPr>
              <a:t>nsulin</a:t>
            </a:r>
            <a:r>
              <a:rPr lang="en-US" sz="1600" dirty="0">
                <a:solidFill>
                  <a:srgbClr val="4D514F"/>
                </a:solidFill>
                <a:latin typeface="Calibri" panose="020F0502020204030204"/>
              </a:rPr>
              <a:t> </a:t>
            </a:r>
            <a:r>
              <a:rPr kumimoji="0" lang="en-US" sz="1600" b="0" i="0" u="none" strike="noStrike" kern="1200" cap="none" spc="0" normalizeH="0" baseline="0" noProof="0" dirty="0">
                <a:ln>
                  <a:noFill/>
                </a:ln>
                <a:solidFill>
                  <a:srgbClr val="4D514F"/>
                </a:solidFill>
                <a:effectLst/>
                <a:uLnTx/>
                <a:uFillTx/>
                <a:latin typeface="Calibri" panose="020F0502020204030204"/>
                <a:ea typeface="+mn-ea"/>
                <a:cs typeface="+mn-cs"/>
              </a:rPr>
              <a:t>40 </a:t>
            </a:r>
            <a:r>
              <a:rPr kumimoji="0" lang="en-US" sz="1600" b="0" i="0" u="none" strike="noStrike" kern="1200" cap="none" spc="0" normalizeH="0" baseline="0" noProof="0" dirty="0" err="1">
                <a:ln>
                  <a:noFill/>
                </a:ln>
                <a:solidFill>
                  <a:srgbClr val="4D514F"/>
                </a:solidFill>
                <a:effectLst/>
                <a:uLnTx/>
                <a:uFillTx/>
                <a:latin typeface="Calibri" panose="020F0502020204030204"/>
                <a:ea typeface="+mn-ea"/>
                <a:cs typeface="+mn-cs"/>
              </a:rPr>
              <a:t>mIU</a:t>
            </a:r>
            <a:r>
              <a:rPr kumimoji="0" lang="en-US" sz="1600" b="0" i="0" u="none" strike="noStrike" kern="1200" cap="none" spc="0" normalizeH="0" baseline="0" noProof="0" dirty="0">
                <a:ln>
                  <a:noFill/>
                </a:ln>
                <a:solidFill>
                  <a:srgbClr val="4D514F"/>
                </a:solidFill>
                <a:effectLst/>
                <a:uLnTx/>
                <a:uFillTx/>
                <a:latin typeface="Calibri" panose="020F0502020204030204"/>
                <a:ea typeface="+mn-ea"/>
                <a:cs typeface="+mn-cs"/>
              </a:rPr>
              <a:t>/mL, glucose 141 mg/dL</a:t>
            </a:r>
          </a:p>
        </p:txBody>
      </p:sp>
      <p:sp>
        <p:nvSpPr>
          <p:cNvPr id="13" name="Content Placeholder 2">
            <a:extLst>
              <a:ext uri="{FF2B5EF4-FFF2-40B4-BE49-F238E27FC236}">
                <a16:creationId xmlns:a16="http://schemas.microsoft.com/office/drawing/2014/main" id="{14354146-F536-43CC-94E5-6CD320C89C74}"/>
              </a:ext>
            </a:extLst>
          </p:cNvPr>
          <p:cNvSpPr txBox="1">
            <a:spLocks/>
          </p:cNvSpPr>
          <p:nvPr/>
        </p:nvSpPr>
        <p:spPr>
          <a:xfrm>
            <a:off x="333352" y="3203043"/>
            <a:ext cx="3629047" cy="1358537"/>
          </a:xfrm>
          <a:prstGeom prst="roundRect">
            <a:avLst>
              <a:gd name="adj" fmla="val 6579"/>
            </a:avLst>
          </a:prstGeom>
          <a:solidFill>
            <a:srgbClr val="DBE8F6"/>
          </a:solidFill>
          <a:ln w="12700" cap="flat" cmpd="sng" algn="ctr">
            <a:solidFill>
              <a:srgbClr val="D9E6EE"/>
            </a:soli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lvl1pPr marL="460375" indent="-166688" algn="l" defTabSz="685800" rtl="0" eaLnBrk="1" latinLnBrk="0" hangingPunct="1">
              <a:lnSpc>
                <a:spcPct val="90000"/>
              </a:lnSpc>
              <a:spcBef>
                <a:spcPts val="750"/>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1pPr>
            <a:lvl2pPr marL="403225"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600" kern="1200" dirty="0">
                <a:solidFill>
                  <a:schemeClr val="tx2"/>
                </a:solidFill>
                <a:latin typeface="+mj-lt"/>
                <a:ea typeface="+mn-ea"/>
                <a:cs typeface="+mn-cs"/>
              </a:defRPr>
            </a:lvl2pPr>
            <a:lvl3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3pPr>
            <a:lvl4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4pPr>
            <a:lvl5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lvl="0" indent="0">
              <a:spcBef>
                <a:spcPts val="400"/>
              </a:spcBef>
              <a:buNone/>
            </a:pPr>
            <a:r>
              <a:rPr lang="en-US" sz="1600" b="1" dirty="0"/>
              <a:t>Focused ROS</a:t>
            </a:r>
            <a:r>
              <a:rPr lang="en-US" sz="1600" dirty="0"/>
              <a:t>:</a:t>
            </a:r>
          </a:p>
          <a:p>
            <a:pPr marL="171450" marR="0" lvl="0" indent="-171450" algn="l" defTabSz="685800" rtl="0" eaLnBrk="1" fontAlgn="auto" latinLnBrk="0" hangingPunct="1">
              <a:lnSpc>
                <a:spcPct val="90000"/>
              </a:lnSpc>
              <a:spcBef>
                <a:spcPts val="400"/>
              </a:spcBef>
              <a:buClr>
                <a:srgbClr val="57305A"/>
              </a:buClr>
              <a:buSzTx/>
              <a:buFont typeface="Arial" panose="020B0604020202020204" pitchFamily="34" charset="0"/>
              <a:buChar char="•"/>
              <a:tabLst/>
              <a:defRPr/>
            </a:pPr>
            <a:r>
              <a:rPr lang="en-US" sz="1600" kern="1200" dirty="0"/>
              <a:t>Fatigue</a:t>
            </a:r>
            <a:endParaRPr lang="en-US" sz="1600" dirty="0"/>
          </a:p>
          <a:p>
            <a:pPr marL="171450" marR="0" lvl="0" indent="-171450" algn="l" defTabSz="685800" rtl="0" eaLnBrk="1" fontAlgn="auto" latinLnBrk="0" hangingPunct="1">
              <a:lnSpc>
                <a:spcPct val="90000"/>
              </a:lnSpc>
              <a:spcBef>
                <a:spcPts val="400"/>
              </a:spcBef>
              <a:buClr>
                <a:srgbClr val="57305A"/>
              </a:buClr>
              <a:buSzTx/>
              <a:buFont typeface="Arial" panose="020B0604020202020204" pitchFamily="34" charset="0"/>
              <a:buChar char="•"/>
              <a:tabLst/>
              <a:defRPr/>
            </a:pPr>
            <a:r>
              <a:rPr lang="en-US" sz="1600" kern="1200" dirty="0"/>
              <a:t>Snoring</a:t>
            </a:r>
            <a:endParaRPr lang="en-US" sz="1600" dirty="0"/>
          </a:p>
          <a:p>
            <a:pPr marL="171450" marR="0" lvl="0" indent="-171450" algn="l" defTabSz="685800" rtl="0" eaLnBrk="1" fontAlgn="auto" latinLnBrk="0" hangingPunct="1">
              <a:lnSpc>
                <a:spcPct val="90000"/>
              </a:lnSpc>
              <a:spcBef>
                <a:spcPts val="400"/>
              </a:spcBef>
              <a:buClr>
                <a:srgbClr val="57305A"/>
              </a:buClr>
              <a:buSzTx/>
              <a:buFont typeface="Arial" panose="020B0604020202020204" pitchFamily="34" charset="0"/>
              <a:buChar char="•"/>
              <a:tabLst/>
              <a:defRPr/>
            </a:pPr>
            <a:r>
              <a:rPr lang="en-US" sz="1600" kern="1200" dirty="0"/>
              <a:t>Lack of motivation</a:t>
            </a:r>
            <a:endParaRPr kumimoji="0" lang="en-US" sz="1600" b="0" i="0" u="none" strike="noStrike" kern="1200" cap="none" spc="0" normalizeH="0" baseline="0" noProof="0" dirty="0">
              <a:ln>
                <a:noFill/>
              </a:ln>
              <a:solidFill>
                <a:srgbClr val="4D514F"/>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699470B8-7F69-4C5A-A415-E30ABC786452}"/>
              </a:ext>
            </a:extLst>
          </p:cNvPr>
          <p:cNvSpPr txBox="1">
            <a:spLocks/>
          </p:cNvSpPr>
          <p:nvPr/>
        </p:nvSpPr>
        <p:spPr>
          <a:xfrm>
            <a:off x="5181602" y="3203043"/>
            <a:ext cx="3629047" cy="1358537"/>
          </a:xfrm>
          <a:prstGeom prst="roundRect">
            <a:avLst>
              <a:gd name="adj" fmla="val 6579"/>
            </a:avLst>
          </a:prstGeom>
          <a:solidFill>
            <a:srgbClr val="DBE8F6"/>
          </a:solidFill>
          <a:ln w="12700" cap="flat" cmpd="sng" algn="ctr">
            <a:solidFill>
              <a:srgbClr val="D9E6EE"/>
            </a:solid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lvl1pPr marL="460375" indent="-166688" algn="l" defTabSz="685800" rtl="0" eaLnBrk="1" latinLnBrk="0" hangingPunct="1">
              <a:lnSpc>
                <a:spcPct val="90000"/>
              </a:lnSpc>
              <a:spcBef>
                <a:spcPts val="750"/>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1pPr>
            <a:lvl2pPr marL="403225"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600" kern="1200" dirty="0">
                <a:solidFill>
                  <a:schemeClr val="tx2"/>
                </a:solidFill>
                <a:latin typeface="+mj-lt"/>
                <a:ea typeface="+mn-ea"/>
                <a:cs typeface="+mn-cs"/>
              </a:defRPr>
            </a:lvl2pPr>
            <a:lvl3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3pPr>
            <a:lvl4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4pPr>
            <a:lvl5pPr marL="1719263" indent="-166688" algn="l" defTabSz="685800" rtl="0" eaLnBrk="1" latinLnBrk="0" hangingPunct="1">
              <a:lnSpc>
                <a:spcPct val="90000"/>
              </a:lnSpc>
              <a:spcBef>
                <a:spcPts val="375"/>
              </a:spcBef>
              <a:buClr>
                <a:schemeClr val="accent2"/>
              </a:buClr>
              <a:buFont typeface="Arial" panose="020B0604020202020204" pitchFamily="34" charset="0"/>
              <a:buChar char="•"/>
              <a:tabLst/>
              <a:defRPr lang="en-US" sz="1800" kern="1200" dirty="0">
                <a:solidFill>
                  <a:schemeClr val="tx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lvl="0" indent="0">
              <a:spcBef>
                <a:spcPts val="400"/>
              </a:spcBef>
              <a:buNone/>
            </a:pPr>
            <a:r>
              <a:rPr lang="en-US" sz="1600" b="1" dirty="0"/>
              <a:t>Focused PE</a:t>
            </a:r>
            <a:r>
              <a:rPr lang="en-US" sz="1600" dirty="0"/>
              <a:t>:</a:t>
            </a:r>
          </a:p>
          <a:p>
            <a:pPr marL="171450" marR="0" lvl="0" indent="-171450" algn="l" defTabSz="685800" rtl="0" eaLnBrk="1" fontAlgn="auto" latinLnBrk="0" hangingPunct="1">
              <a:lnSpc>
                <a:spcPct val="90000"/>
              </a:lnSpc>
              <a:spcBef>
                <a:spcPts val="400"/>
              </a:spcBef>
              <a:buClr>
                <a:srgbClr val="57305A"/>
              </a:buClr>
              <a:buSzTx/>
              <a:buFont typeface="Arial" panose="020B0604020202020204" pitchFamily="34" charset="0"/>
              <a:buChar char="•"/>
              <a:tabLst/>
              <a:defRPr/>
            </a:pPr>
            <a:r>
              <a:rPr lang="en-US" sz="1600" kern="1200" dirty="0"/>
              <a:t>Alert and oriented female, tearful</a:t>
            </a:r>
          </a:p>
          <a:p>
            <a:pPr marL="171450" marR="0" lvl="0" indent="-171450" algn="l" defTabSz="685800" rtl="0" eaLnBrk="1" fontAlgn="auto" latinLnBrk="0" hangingPunct="1">
              <a:lnSpc>
                <a:spcPct val="90000"/>
              </a:lnSpc>
              <a:spcBef>
                <a:spcPts val="400"/>
              </a:spcBef>
              <a:buClr>
                <a:srgbClr val="57305A"/>
              </a:buClr>
              <a:buSzTx/>
              <a:buFont typeface="Arial" panose="020B0604020202020204" pitchFamily="34" charset="0"/>
              <a:buChar char="•"/>
              <a:tabLst/>
              <a:defRPr/>
            </a:pPr>
            <a:r>
              <a:rPr lang="en-US" sz="1600" kern="1200" dirty="0"/>
              <a:t>Neck circumference increased</a:t>
            </a:r>
          </a:p>
          <a:p>
            <a:pPr marL="171450" marR="0" lvl="0" indent="-171450" algn="l" defTabSz="685800" rtl="0" eaLnBrk="1" fontAlgn="auto" latinLnBrk="0" hangingPunct="1">
              <a:lnSpc>
                <a:spcPct val="90000"/>
              </a:lnSpc>
              <a:spcBef>
                <a:spcPts val="400"/>
              </a:spcBef>
              <a:buClr>
                <a:srgbClr val="57305A"/>
              </a:buClr>
              <a:buSzTx/>
              <a:buFont typeface="Arial" panose="020B0604020202020204" pitchFamily="34" charset="0"/>
              <a:buChar char="•"/>
              <a:tabLst/>
              <a:defRPr/>
            </a:pPr>
            <a:r>
              <a:rPr lang="en-US" sz="1600" kern="1200" dirty="0"/>
              <a:t>Skin tags noted on axilla</a:t>
            </a:r>
          </a:p>
        </p:txBody>
      </p:sp>
      <p:sp>
        <p:nvSpPr>
          <p:cNvPr id="6" name="Text Placeholder 6">
            <a:extLst>
              <a:ext uri="{FF2B5EF4-FFF2-40B4-BE49-F238E27FC236}">
                <a16:creationId xmlns:a16="http://schemas.microsoft.com/office/drawing/2014/main" id="{681C9BBD-8871-4304-A13E-57D97F5E8E31}"/>
              </a:ext>
            </a:extLst>
          </p:cNvPr>
          <p:cNvSpPr txBox="1">
            <a:spLocks/>
          </p:cNvSpPr>
          <p:nvPr/>
        </p:nvSpPr>
        <p:spPr>
          <a:xfrm>
            <a:off x="270511" y="4555207"/>
            <a:ext cx="8119954" cy="410633"/>
          </a:xfrm>
          <a:prstGeom prst="rect">
            <a:avLst/>
          </a:prstGeom>
        </p:spPr>
        <p:txBody>
          <a:bodyPr anchor="b"/>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000" kern="1200">
                <a:solidFill>
                  <a:srgbClr val="4D514F"/>
                </a:solidFill>
                <a:latin typeface="+mj-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600" kern="1200">
                <a:solidFill>
                  <a:srgbClr val="4D514F"/>
                </a:solidFill>
                <a:latin typeface="+mj-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rgbClr val="4D514F"/>
                </a:solidFill>
                <a:latin typeface="+mj-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a:t>HDL, high-density lipoprotein; HPI, history of present illness; PCP, primary care provider; PE, physical exam; PMH, past medical history; ROS, review of symptoms; TG, triglycerides; WNL, within normal limits.</a:t>
            </a:r>
          </a:p>
        </p:txBody>
      </p:sp>
    </p:spTree>
    <p:extLst>
      <p:ext uri="{BB962C8B-B14F-4D97-AF65-F5344CB8AC3E}">
        <p14:creationId xmlns:p14="http://schemas.microsoft.com/office/powerpoint/2010/main" val="2683266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F381C5-9DFD-4842-AEC5-04A3AB1516E6}"/>
              </a:ext>
            </a:extLst>
          </p:cNvPr>
          <p:cNvSpPr>
            <a:spLocks noGrp="1"/>
          </p:cNvSpPr>
          <p:nvPr>
            <p:ph type="title"/>
          </p:nvPr>
        </p:nvSpPr>
        <p:spPr/>
        <p:txBody>
          <a:bodyPr/>
          <a:lstStyle/>
          <a:p>
            <a:r>
              <a:rPr lang="en-US" b="1" dirty="0"/>
              <a:t>Plan/Assessment: </a:t>
            </a:r>
            <a:endParaRPr lang="en-US" dirty="0"/>
          </a:p>
        </p:txBody>
      </p:sp>
      <p:sp>
        <p:nvSpPr>
          <p:cNvPr id="9" name="Freeform: Shape 8">
            <a:extLst>
              <a:ext uri="{FF2B5EF4-FFF2-40B4-BE49-F238E27FC236}">
                <a16:creationId xmlns:a16="http://schemas.microsoft.com/office/drawing/2014/main" id="{2480A06A-0E86-4AE7-8767-F61AF7A39487}"/>
              </a:ext>
            </a:extLst>
          </p:cNvPr>
          <p:cNvSpPr/>
          <p:nvPr/>
        </p:nvSpPr>
        <p:spPr>
          <a:xfrm>
            <a:off x="389430" y="1492053"/>
            <a:ext cx="4182570" cy="1718359"/>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Multifactorial</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N</a:t>
            </a:r>
            <a:r>
              <a:rPr lang="en-US" sz="1200" kern="1200" dirty="0">
                <a:solidFill>
                  <a:schemeClr val="tx2"/>
                </a:solidFill>
              </a:rPr>
              <a:t>eed to evaluate for OSA </a:t>
            </a:r>
          </a:p>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Impacted by insulin resistance, pre-diabetes</a:t>
            </a:r>
          </a:p>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No significantly obesogenic medications </a:t>
            </a:r>
          </a:p>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Reviewed that 40-70% of weight set point impacted by genetics and how genetics interact with environmental factors</a:t>
            </a:r>
          </a:p>
        </p:txBody>
      </p:sp>
      <p:sp>
        <p:nvSpPr>
          <p:cNvPr id="10" name="Rectangle: Rounded Corners 9">
            <a:extLst>
              <a:ext uri="{FF2B5EF4-FFF2-40B4-BE49-F238E27FC236}">
                <a16:creationId xmlns:a16="http://schemas.microsoft.com/office/drawing/2014/main" id="{4FC4D652-23F4-4DE1-A71E-C98DE64B3997}"/>
              </a:ext>
            </a:extLst>
          </p:cNvPr>
          <p:cNvSpPr/>
          <p:nvPr/>
        </p:nvSpPr>
        <p:spPr>
          <a:xfrm>
            <a:off x="389431" y="1134706"/>
            <a:ext cx="4128336" cy="38376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marL="0" lvl="0" indent="0" algn="l" defTabSz="577850">
              <a:lnSpc>
                <a:spcPct val="90000"/>
              </a:lnSpc>
              <a:spcBef>
                <a:spcPct val="0"/>
              </a:spcBef>
              <a:spcAft>
                <a:spcPct val="35000"/>
              </a:spcAft>
              <a:buNone/>
            </a:pPr>
            <a:r>
              <a:rPr lang="en-US" sz="1300" b="1" kern="1200" dirty="0"/>
              <a:t>Abnormal Weight Gain:</a:t>
            </a:r>
            <a:r>
              <a:rPr lang="en-US" sz="1300" kern="1200" dirty="0"/>
              <a:t> new</a:t>
            </a:r>
          </a:p>
        </p:txBody>
      </p:sp>
      <p:sp>
        <p:nvSpPr>
          <p:cNvPr id="11" name="Freeform: Shape 10">
            <a:extLst>
              <a:ext uri="{FF2B5EF4-FFF2-40B4-BE49-F238E27FC236}">
                <a16:creationId xmlns:a16="http://schemas.microsoft.com/office/drawing/2014/main" id="{27E71C08-5CC7-4126-B20C-6706233650D5}"/>
              </a:ext>
            </a:extLst>
          </p:cNvPr>
          <p:cNvSpPr/>
          <p:nvPr/>
        </p:nvSpPr>
        <p:spPr>
          <a:xfrm>
            <a:off x="4700289" y="1492053"/>
            <a:ext cx="4182570" cy="1191098"/>
          </a:xfrm>
          <a:custGeom>
            <a:avLst/>
            <a:gdLst>
              <a:gd name="connsiteX0" fmla="*/ 0 w 8769871"/>
              <a:gd name="connsiteY0" fmla="*/ 0 h 1556100"/>
              <a:gd name="connsiteX1" fmla="*/ 8769871 w 8769871"/>
              <a:gd name="connsiteY1" fmla="*/ 0 h 1556100"/>
              <a:gd name="connsiteX2" fmla="*/ 8769871 w 8769871"/>
              <a:gd name="connsiteY2" fmla="*/ 1556100 h 1556100"/>
              <a:gd name="connsiteX3" fmla="*/ 0 w 8769871"/>
              <a:gd name="connsiteY3" fmla="*/ 1556100 h 1556100"/>
              <a:gd name="connsiteX4" fmla="*/ 0 w 8769871"/>
              <a:gd name="connsiteY4" fmla="*/ 0 h 155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1556100">
                <a:moveTo>
                  <a:pt x="0" y="0"/>
                </a:moveTo>
                <a:lnTo>
                  <a:pt x="8769871" y="0"/>
                </a:lnTo>
                <a:lnTo>
                  <a:pt x="8769871" y="1556100"/>
                </a:lnTo>
                <a:lnTo>
                  <a:pt x="0" y="1556100"/>
                </a:lnTo>
                <a:lnTo>
                  <a:pt x="0" y="0"/>
                </a:lnTo>
                <a:close/>
              </a:path>
            </a:pathLst>
          </a:custGeom>
          <a:noFill/>
          <a:ln>
            <a:noFill/>
          </a:ln>
        </p:spPr>
        <p:style>
          <a:lnRef idx="1">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Obesity management not to goal with current BMI 41.8 kg/m</a:t>
            </a:r>
            <a:r>
              <a:rPr lang="en-US" sz="1200" kern="1200" baseline="30000" dirty="0">
                <a:solidFill>
                  <a:schemeClr val="tx2"/>
                </a:solidFill>
              </a:rPr>
              <a:t>2</a:t>
            </a:r>
            <a:r>
              <a:rPr lang="en-US" sz="1200" kern="1200" dirty="0">
                <a:solidFill>
                  <a:schemeClr val="tx2"/>
                </a:solidFill>
              </a:rPr>
              <a:t>, </a:t>
            </a:r>
            <a:r>
              <a:rPr lang="en-US" sz="1200" dirty="0">
                <a:solidFill>
                  <a:schemeClr val="tx2"/>
                </a:solidFill>
              </a:rPr>
              <a:t>t</a:t>
            </a:r>
            <a:r>
              <a:rPr lang="en-US" sz="1200" kern="1200" dirty="0">
                <a:solidFill>
                  <a:schemeClr val="tx2"/>
                </a:solidFill>
              </a:rPr>
              <a:t>riglycerides 180 mg/dL, HDL at 39 mg/dL, HbA1c 5.8, and WC 36 inches</a:t>
            </a:r>
          </a:p>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Starting goal for BMI for individual is 10% weight reduction of 24 lbs</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G</a:t>
            </a:r>
            <a:r>
              <a:rPr lang="en-US" sz="1200" kern="1200" dirty="0">
                <a:solidFill>
                  <a:schemeClr val="tx2"/>
                </a:solidFill>
              </a:rPr>
              <a:t>oal for metabolic labs: TG &lt;150 mg/dL, HDL &gt;40 mg/dL,  HbA1c &lt;5.7, HOMA IR &lt;2 (needing lab orders), WC &lt;35 inches</a:t>
            </a:r>
          </a:p>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Continue naltrexone/bupropion XL at 2 tablets; impacts dosing of SSRI</a:t>
            </a:r>
          </a:p>
        </p:txBody>
      </p:sp>
      <p:sp>
        <p:nvSpPr>
          <p:cNvPr id="12" name="Rectangle: Rounded Corners 11">
            <a:extLst>
              <a:ext uri="{FF2B5EF4-FFF2-40B4-BE49-F238E27FC236}">
                <a16:creationId xmlns:a16="http://schemas.microsoft.com/office/drawing/2014/main" id="{E2831DA7-BD9C-4479-9649-DACE306FB383}"/>
              </a:ext>
            </a:extLst>
          </p:cNvPr>
          <p:cNvSpPr/>
          <p:nvPr/>
        </p:nvSpPr>
        <p:spPr>
          <a:xfrm>
            <a:off x="4700290" y="1134706"/>
            <a:ext cx="4128336" cy="383760"/>
          </a:xfrm>
          <a:prstGeom prst="roundRect">
            <a:avLst/>
          </a:prstGeom>
          <a:solidFill>
            <a:schemeClr val="accent5"/>
          </a:solidFill>
        </p:spPr>
        <p:style>
          <a:lnRef idx="0">
            <a:schemeClr val="lt1">
              <a:hueOff val="0"/>
              <a:satOff val="0"/>
              <a:lumOff val="0"/>
              <a:alphaOff val="0"/>
            </a:schemeClr>
          </a:lnRef>
          <a:fillRef idx="3">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txBody>
          <a:bodyPr spcFirstLastPara="0" vert="horz" wrap="square" lIns="182880" tIns="18734" rIns="250770" bIns="18734" numCol="1" spcCol="1270" anchor="ctr" anchorCtr="0">
            <a:noAutofit/>
          </a:bodyPr>
          <a:lstStyle/>
          <a:p>
            <a:pPr marL="0" lvl="0" indent="0" algn="l" defTabSz="577850">
              <a:lnSpc>
                <a:spcPct val="90000"/>
              </a:lnSpc>
              <a:spcBef>
                <a:spcPct val="0"/>
              </a:spcBef>
              <a:spcAft>
                <a:spcPct val="35000"/>
              </a:spcAft>
              <a:buNone/>
            </a:pPr>
            <a:r>
              <a:rPr lang="en-US" sz="1300" b="1" kern="1200" dirty="0"/>
              <a:t>Stage III </a:t>
            </a:r>
            <a:r>
              <a:rPr lang="en-US" sz="1300" b="1" dirty="0"/>
              <a:t>o</a:t>
            </a:r>
            <a:r>
              <a:rPr lang="en-US" sz="1300" b="1" kern="1200" dirty="0"/>
              <a:t>besity with BMI 41.8 kg/m</a:t>
            </a:r>
            <a:r>
              <a:rPr lang="en-US" sz="1300" b="1" kern="1200" baseline="30000" dirty="0"/>
              <a:t>2</a:t>
            </a:r>
            <a:r>
              <a:rPr lang="en-US" sz="1300" b="1" kern="1200" dirty="0"/>
              <a:t> and ORC</a:t>
            </a:r>
            <a:r>
              <a:rPr lang="en-US" sz="1300" b="1" dirty="0"/>
              <a:t>:</a:t>
            </a:r>
            <a:r>
              <a:rPr lang="en-US" sz="1300" kern="1200" dirty="0"/>
              <a:t> not to goal </a:t>
            </a:r>
          </a:p>
        </p:txBody>
      </p:sp>
      <p:sp>
        <p:nvSpPr>
          <p:cNvPr id="13" name="Freeform: Shape 12">
            <a:extLst>
              <a:ext uri="{FF2B5EF4-FFF2-40B4-BE49-F238E27FC236}">
                <a16:creationId xmlns:a16="http://schemas.microsoft.com/office/drawing/2014/main" id="{D72F93D0-C6FC-4A4E-867A-EFBD1FFC24DD}"/>
              </a:ext>
            </a:extLst>
          </p:cNvPr>
          <p:cNvSpPr/>
          <p:nvPr/>
        </p:nvSpPr>
        <p:spPr>
          <a:xfrm>
            <a:off x="389428" y="3338704"/>
            <a:ext cx="4182570" cy="524949"/>
          </a:xfrm>
          <a:custGeom>
            <a:avLst/>
            <a:gdLst>
              <a:gd name="connsiteX0" fmla="*/ 0 w 8769871"/>
              <a:gd name="connsiteY0" fmla="*/ 0 h 737100"/>
              <a:gd name="connsiteX1" fmla="*/ 8769871 w 8769871"/>
              <a:gd name="connsiteY1" fmla="*/ 0 h 737100"/>
              <a:gd name="connsiteX2" fmla="*/ 8769871 w 8769871"/>
              <a:gd name="connsiteY2" fmla="*/ 737100 h 737100"/>
              <a:gd name="connsiteX3" fmla="*/ 0 w 8769871"/>
              <a:gd name="connsiteY3" fmla="*/ 737100 h 737100"/>
              <a:gd name="connsiteX4" fmla="*/ 0 w 8769871"/>
              <a:gd name="connsiteY4" fmla="*/ 0 h 73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737100">
                <a:moveTo>
                  <a:pt x="0" y="0"/>
                </a:moveTo>
                <a:lnTo>
                  <a:pt x="8769871" y="0"/>
                </a:lnTo>
                <a:lnTo>
                  <a:pt x="8769871" y="737100"/>
                </a:lnTo>
                <a:lnTo>
                  <a:pt x="0" y="737100"/>
                </a:lnTo>
                <a:lnTo>
                  <a:pt x="0" y="0"/>
                </a:lnTo>
                <a:close/>
              </a:path>
            </a:pathLst>
          </a:custGeom>
          <a:noFill/>
          <a:ln>
            <a:noFill/>
          </a:ln>
        </p:spPr>
        <p:style>
          <a:lnRef idx="1">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Not optimized </a:t>
            </a:r>
          </a:p>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Denies SI/HI</a:t>
            </a:r>
          </a:p>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No family history of bipolar disorder</a:t>
            </a:r>
          </a:p>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Adjust SSRI to alternate 20 mg/10 mg; reviewed to take daily w</a:t>
            </a:r>
            <a:r>
              <a:rPr lang="en-US" sz="1200" dirty="0">
                <a:solidFill>
                  <a:schemeClr val="tx2"/>
                </a:solidFill>
              </a:rPr>
              <a:t>ithout</a:t>
            </a:r>
            <a:r>
              <a:rPr lang="en-US" sz="1200" kern="1200" dirty="0">
                <a:solidFill>
                  <a:schemeClr val="tx2"/>
                </a:solidFill>
              </a:rPr>
              <a:t> skipping dose</a:t>
            </a:r>
          </a:p>
          <a:p>
            <a:pPr marL="146304" lvl="1" indent="-146304" algn="l" defTabSz="577850">
              <a:lnSpc>
                <a:spcPct val="90000"/>
              </a:lnSpc>
              <a:spcBef>
                <a:spcPct val="0"/>
              </a:spcBef>
              <a:spcAft>
                <a:spcPct val="15000"/>
              </a:spcAft>
              <a:buClr>
                <a:schemeClr val="accent2"/>
              </a:buClr>
              <a:buChar char="•"/>
            </a:pPr>
            <a:r>
              <a:rPr lang="en-US" sz="1200" kern="1200" dirty="0">
                <a:solidFill>
                  <a:schemeClr val="tx2"/>
                </a:solidFill>
              </a:rPr>
              <a:t>Directly impacts care plan for optimization of obesity</a:t>
            </a:r>
          </a:p>
        </p:txBody>
      </p:sp>
      <p:sp>
        <p:nvSpPr>
          <p:cNvPr id="14" name="Rectangle: Rounded Corners 13">
            <a:extLst>
              <a:ext uri="{FF2B5EF4-FFF2-40B4-BE49-F238E27FC236}">
                <a16:creationId xmlns:a16="http://schemas.microsoft.com/office/drawing/2014/main" id="{F4DDAA04-B5DD-43B2-AF60-DAE781EC5207}"/>
              </a:ext>
            </a:extLst>
          </p:cNvPr>
          <p:cNvSpPr/>
          <p:nvPr/>
        </p:nvSpPr>
        <p:spPr>
          <a:xfrm>
            <a:off x="389429" y="2972648"/>
            <a:ext cx="4128336" cy="383760"/>
          </a:xfrm>
          <a:prstGeom prst="roundRect">
            <a:avLst/>
          </a:prstGeom>
          <a:solidFill>
            <a:schemeClr val="accent5"/>
          </a:solidFill>
        </p:spPr>
        <p:style>
          <a:lnRef idx="0">
            <a:schemeClr val="lt1">
              <a:hueOff val="0"/>
              <a:satOff val="0"/>
              <a:lumOff val="0"/>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spcFirstLastPara="0" vert="horz" wrap="square" lIns="182880" tIns="18734" rIns="250770" bIns="18734" numCol="1" spcCol="1270" anchor="ctr" anchorCtr="0">
            <a:noAutofit/>
          </a:bodyPr>
          <a:lstStyle/>
          <a:p>
            <a:pPr marL="0" lvl="0" indent="0" algn="l" defTabSz="577850">
              <a:lnSpc>
                <a:spcPct val="90000"/>
              </a:lnSpc>
              <a:spcBef>
                <a:spcPct val="0"/>
              </a:spcBef>
              <a:spcAft>
                <a:spcPct val="35000"/>
              </a:spcAft>
              <a:buNone/>
            </a:pPr>
            <a:r>
              <a:rPr lang="en-US" sz="1300" b="1" kern="1200" dirty="0"/>
              <a:t>Depression</a:t>
            </a:r>
            <a:r>
              <a:rPr lang="en-US" sz="1300" kern="1200" dirty="0"/>
              <a:t>: Uncontrolled</a:t>
            </a:r>
          </a:p>
        </p:txBody>
      </p:sp>
      <p:sp>
        <p:nvSpPr>
          <p:cNvPr id="15" name="Text Placeholder 6">
            <a:extLst>
              <a:ext uri="{FF2B5EF4-FFF2-40B4-BE49-F238E27FC236}">
                <a16:creationId xmlns:a16="http://schemas.microsoft.com/office/drawing/2014/main" id="{0BA0AE09-E5F2-48EC-985A-03EC088B7D3C}"/>
              </a:ext>
            </a:extLst>
          </p:cNvPr>
          <p:cNvSpPr txBox="1">
            <a:spLocks/>
          </p:cNvSpPr>
          <p:nvPr/>
        </p:nvSpPr>
        <p:spPr>
          <a:xfrm>
            <a:off x="270511" y="4555207"/>
            <a:ext cx="8119954" cy="410633"/>
          </a:xfrm>
          <a:prstGeom prst="rect">
            <a:avLst/>
          </a:prstGeom>
        </p:spPr>
        <p:txBody>
          <a:bodyPr anchor="b"/>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000" kern="1200">
                <a:solidFill>
                  <a:srgbClr val="4D514F"/>
                </a:solidFill>
                <a:latin typeface="+mj-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600" kern="1200">
                <a:solidFill>
                  <a:srgbClr val="4D514F"/>
                </a:solidFill>
                <a:latin typeface="+mj-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rgbClr val="4D514F"/>
                </a:solidFill>
                <a:latin typeface="+mj-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a:t>HOMA, homeostatic model assessment for insulin resistance; ORC, obesity-related complications; OSA, obstructive sleep apnea; SI/HI, suicidal or homicidal ideation; SSRI, selective serotonin reuptake inhibitor; WC, waist circumference.</a:t>
            </a:r>
          </a:p>
        </p:txBody>
      </p:sp>
    </p:spTree>
    <p:extLst>
      <p:ext uri="{BB962C8B-B14F-4D97-AF65-F5344CB8AC3E}">
        <p14:creationId xmlns:p14="http://schemas.microsoft.com/office/powerpoint/2010/main" val="477339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E075-A94C-43DB-984C-8EF89A6E085B}"/>
              </a:ext>
            </a:extLst>
          </p:cNvPr>
          <p:cNvSpPr>
            <a:spLocks noGrp="1"/>
          </p:cNvSpPr>
          <p:nvPr>
            <p:ph type="title"/>
          </p:nvPr>
        </p:nvSpPr>
        <p:spPr/>
        <p:txBody>
          <a:bodyPr/>
          <a:lstStyle/>
          <a:p>
            <a:r>
              <a:rPr lang="en-US" b="1" dirty="0"/>
              <a:t>Plan/Assessment: </a:t>
            </a:r>
            <a:endParaRPr lang="en-US" dirty="0"/>
          </a:p>
        </p:txBody>
      </p:sp>
      <p:sp>
        <p:nvSpPr>
          <p:cNvPr id="3" name="Freeform: Shape 2">
            <a:extLst>
              <a:ext uri="{FF2B5EF4-FFF2-40B4-BE49-F238E27FC236}">
                <a16:creationId xmlns:a16="http://schemas.microsoft.com/office/drawing/2014/main" id="{E3E04DF2-ED5A-4B97-A099-4BBDC44F58E2}"/>
              </a:ext>
            </a:extLst>
          </p:cNvPr>
          <p:cNvSpPr/>
          <p:nvPr/>
        </p:nvSpPr>
        <p:spPr>
          <a:xfrm>
            <a:off x="389430" y="1492053"/>
            <a:ext cx="8331378" cy="746057"/>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defTabSz="577850">
              <a:lnSpc>
                <a:spcPct val="90000"/>
              </a:lnSpc>
              <a:spcBef>
                <a:spcPct val="0"/>
              </a:spcBef>
              <a:spcAft>
                <a:spcPct val="15000"/>
              </a:spcAft>
              <a:buClr>
                <a:schemeClr val="accent2"/>
              </a:buClr>
              <a:buFontTx/>
              <a:buChar char="•"/>
            </a:pPr>
            <a:r>
              <a:rPr lang="en-US" sz="1300" i="0" dirty="0">
                <a:solidFill>
                  <a:schemeClr val="tx2"/>
                </a:solidFill>
              </a:rPr>
              <a:t>Will need evaluation for sleep apnea in future as directly impacts hunger hormones </a:t>
            </a:r>
          </a:p>
          <a:p>
            <a:pPr marL="146304" lvl="1" indent="-146304" defTabSz="577850">
              <a:lnSpc>
                <a:spcPct val="90000"/>
              </a:lnSpc>
              <a:spcBef>
                <a:spcPct val="0"/>
              </a:spcBef>
              <a:spcAft>
                <a:spcPct val="15000"/>
              </a:spcAft>
              <a:buClr>
                <a:schemeClr val="accent2"/>
              </a:buClr>
              <a:buFontTx/>
              <a:buChar char="•"/>
            </a:pPr>
            <a:r>
              <a:rPr lang="en-US" sz="1300" i="0" dirty="0">
                <a:solidFill>
                  <a:schemeClr val="tx2"/>
                </a:solidFill>
              </a:rPr>
              <a:t>Reviewed briefly with patient to “plant the seed” for the referral, but will not be initiated today as to not overwhelm</a:t>
            </a:r>
            <a:endParaRPr lang="en-US" sz="1300" dirty="0">
              <a:solidFill>
                <a:schemeClr val="tx2"/>
              </a:solidFill>
            </a:endParaRPr>
          </a:p>
        </p:txBody>
      </p:sp>
      <p:sp>
        <p:nvSpPr>
          <p:cNvPr id="5" name="Rectangle: Rounded Corners 4">
            <a:extLst>
              <a:ext uri="{FF2B5EF4-FFF2-40B4-BE49-F238E27FC236}">
                <a16:creationId xmlns:a16="http://schemas.microsoft.com/office/drawing/2014/main" id="{860E377F-D713-4A7C-B241-12EBDF6676BD}"/>
              </a:ext>
            </a:extLst>
          </p:cNvPr>
          <p:cNvSpPr/>
          <p:nvPr/>
        </p:nvSpPr>
        <p:spPr>
          <a:xfrm>
            <a:off x="389430" y="1134706"/>
            <a:ext cx="8223347" cy="38376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marL="0" lvl="0" indent="0" algn="l" defTabSz="577850">
              <a:lnSpc>
                <a:spcPct val="90000"/>
              </a:lnSpc>
              <a:spcBef>
                <a:spcPct val="0"/>
              </a:spcBef>
              <a:spcAft>
                <a:spcPct val="35000"/>
              </a:spcAft>
              <a:buNone/>
            </a:pPr>
            <a:r>
              <a:rPr lang="en-US" sz="1300" b="1" kern="1200" dirty="0"/>
              <a:t>Snoring:</a:t>
            </a:r>
            <a:r>
              <a:rPr lang="en-US" sz="1300" kern="1200" dirty="0"/>
              <a:t> new</a:t>
            </a:r>
          </a:p>
        </p:txBody>
      </p:sp>
      <p:sp>
        <p:nvSpPr>
          <p:cNvPr id="6" name="Freeform: Shape 5">
            <a:extLst>
              <a:ext uri="{FF2B5EF4-FFF2-40B4-BE49-F238E27FC236}">
                <a16:creationId xmlns:a16="http://schemas.microsoft.com/office/drawing/2014/main" id="{E1E107F7-519B-4A27-B252-F8FDA33DB71E}"/>
              </a:ext>
            </a:extLst>
          </p:cNvPr>
          <p:cNvSpPr/>
          <p:nvPr/>
        </p:nvSpPr>
        <p:spPr>
          <a:xfrm>
            <a:off x="389430" y="2525502"/>
            <a:ext cx="7848879" cy="322202"/>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defTabSz="577850">
              <a:lnSpc>
                <a:spcPct val="90000"/>
              </a:lnSpc>
              <a:spcBef>
                <a:spcPct val="0"/>
              </a:spcBef>
              <a:spcAft>
                <a:spcPct val="15000"/>
              </a:spcAft>
              <a:buClr>
                <a:schemeClr val="accent2"/>
              </a:buClr>
              <a:buFontTx/>
              <a:buChar char="•"/>
            </a:pPr>
            <a:r>
              <a:rPr lang="en-US" sz="1300" dirty="0">
                <a:solidFill>
                  <a:schemeClr val="tx2"/>
                </a:solidFill>
              </a:rPr>
              <a:t>Directly impacts care plan of optimization of BMI and management of obesity</a:t>
            </a:r>
          </a:p>
        </p:txBody>
      </p:sp>
      <p:sp>
        <p:nvSpPr>
          <p:cNvPr id="7" name="Rectangle: Rounded Corners 6">
            <a:extLst>
              <a:ext uri="{FF2B5EF4-FFF2-40B4-BE49-F238E27FC236}">
                <a16:creationId xmlns:a16="http://schemas.microsoft.com/office/drawing/2014/main" id="{D425C317-795A-4208-B03D-4EFAC3F5F8D9}"/>
              </a:ext>
            </a:extLst>
          </p:cNvPr>
          <p:cNvSpPr/>
          <p:nvPr/>
        </p:nvSpPr>
        <p:spPr>
          <a:xfrm>
            <a:off x="389430" y="2168154"/>
            <a:ext cx="8223347" cy="38376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marL="0" lvl="0" indent="0" algn="l" defTabSz="577850">
              <a:lnSpc>
                <a:spcPct val="90000"/>
              </a:lnSpc>
              <a:spcBef>
                <a:spcPct val="0"/>
              </a:spcBef>
              <a:spcAft>
                <a:spcPct val="35000"/>
              </a:spcAft>
              <a:buNone/>
            </a:pPr>
            <a:r>
              <a:rPr lang="en-US" sz="1300" b="1" kern="1200" dirty="0"/>
              <a:t>Metabolic Syndrome:</a:t>
            </a:r>
            <a:r>
              <a:rPr lang="en-US" sz="1300" kern="1200" dirty="0"/>
              <a:t> not to goal</a:t>
            </a:r>
          </a:p>
        </p:txBody>
      </p:sp>
      <p:sp>
        <p:nvSpPr>
          <p:cNvPr id="8" name="Freeform: Shape 7">
            <a:extLst>
              <a:ext uri="{FF2B5EF4-FFF2-40B4-BE49-F238E27FC236}">
                <a16:creationId xmlns:a16="http://schemas.microsoft.com/office/drawing/2014/main" id="{F9B76E05-BBC9-40BD-B1C3-D7E4C00B844C}"/>
              </a:ext>
            </a:extLst>
          </p:cNvPr>
          <p:cNvSpPr/>
          <p:nvPr/>
        </p:nvSpPr>
        <p:spPr>
          <a:xfrm>
            <a:off x="389430" y="3397013"/>
            <a:ext cx="3956147" cy="1373067"/>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defTabSz="577850">
              <a:lnSpc>
                <a:spcPct val="90000"/>
              </a:lnSpc>
              <a:spcBef>
                <a:spcPct val="0"/>
              </a:spcBef>
              <a:spcAft>
                <a:spcPct val="15000"/>
              </a:spcAft>
              <a:buClr>
                <a:schemeClr val="accent2"/>
              </a:buClr>
              <a:buFontTx/>
              <a:buChar char="•"/>
            </a:pPr>
            <a:r>
              <a:rPr lang="en-US" sz="1300" dirty="0">
                <a:solidFill>
                  <a:schemeClr val="tx2"/>
                </a:solidFill>
              </a:rPr>
              <a:t>Most recent labs reviewed showing HbA1c 6.1</a:t>
            </a:r>
          </a:p>
          <a:p>
            <a:pPr marL="146304" lvl="1" indent="-146304" defTabSz="577850">
              <a:lnSpc>
                <a:spcPct val="90000"/>
              </a:lnSpc>
              <a:spcBef>
                <a:spcPct val="0"/>
              </a:spcBef>
              <a:spcAft>
                <a:spcPct val="15000"/>
              </a:spcAft>
              <a:buClr>
                <a:schemeClr val="accent2"/>
              </a:buClr>
              <a:buFontTx/>
              <a:buChar char="•"/>
            </a:pPr>
            <a:r>
              <a:rPr lang="en-US" sz="1300" dirty="0">
                <a:solidFill>
                  <a:schemeClr val="tx2"/>
                </a:solidFill>
              </a:rPr>
              <a:t>HOMA IR calculated, HOMA IR 13.9</a:t>
            </a:r>
          </a:p>
          <a:p>
            <a:pPr marL="146304" lvl="1" indent="-146304" defTabSz="577850">
              <a:lnSpc>
                <a:spcPct val="90000"/>
              </a:lnSpc>
              <a:spcBef>
                <a:spcPct val="0"/>
              </a:spcBef>
              <a:spcAft>
                <a:spcPct val="15000"/>
              </a:spcAft>
              <a:buClr>
                <a:schemeClr val="accent2"/>
              </a:buClr>
              <a:buFontTx/>
              <a:buChar char="•"/>
            </a:pPr>
            <a:r>
              <a:rPr lang="en-US" sz="1300" dirty="0">
                <a:solidFill>
                  <a:schemeClr val="tx2"/>
                </a:solidFill>
              </a:rPr>
              <a:t>Will optimize metformin dosing</a:t>
            </a:r>
          </a:p>
          <a:p>
            <a:pPr marL="146304" lvl="1" indent="-146304" defTabSz="577850">
              <a:lnSpc>
                <a:spcPct val="90000"/>
              </a:lnSpc>
              <a:spcBef>
                <a:spcPct val="0"/>
              </a:spcBef>
              <a:spcAft>
                <a:spcPct val="15000"/>
              </a:spcAft>
              <a:buClr>
                <a:schemeClr val="accent2"/>
              </a:buClr>
              <a:buFontTx/>
              <a:buChar char="•"/>
            </a:pPr>
            <a:r>
              <a:rPr lang="en-US" sz="1300" dirty="0">
                <a:solidFill>
                  <a:schemeClr val="tx2"/>
                </a:solidFill>
              </a:rPr>
              <a:t>May benefit from GLP-1 RA</a:t>
            </a:r>
          </a:p>
          <a:p>
            <a:pPr marL="146304" lvl="1" indent="-146304" defTabSz="577850">
              <a:lnSpc>
                <a:spcPct val="90000"/>
              </a:lnSpc>
              <a:spcBef>
                <a:spcPct val="0"/>
              </a:spcBef>
              <a:spcAft>
                <a:spcPct val="15000"/>
              </a:spcAft>
              <a:buClr>
                <a:schemeClr val="accent2"/>
              </a:buClr>
              <a:buFontTx/>
              <a:buChar char="•"/>
            </a:pPr>
            <a:r>
              <a:rPr lang="en-US" sz="1300" dirty="0">
                <a:solidFill>
                  <a:schemeClr val="tx2"/>
                </a:solidFill>
              </a:rPr>
              <a:t>Impacts lifestyle optimization</a:t>
            </a:r>
          </a:p>
        </p:txBody>
      </p:sp>
      <p:sp>
        <p:nvSpPr>
          <p:cNvPr id="9" name="Rectangle: Rounded Corners 8">
            <a:extLst>
              <a:ext uri="{FF2B5EF4-FFF2-40B4-BE49-F238E27FC236}">
                <a16:creationId xmlns:a16="http://schemas.microsoft.com/office/drawing/2014/main" id="{ADAF5435-575C-4C2E-8700-A67640997FF9}"/>
              </a:ext>
            </a:extLst>
          </p:cNvPr>
          <p:cNvSpPr/>
          <p:nvPr/>
        </p:nvSpPr>
        <p:spPr>
          <a:xfrm>
            <a:off x="389431" y="3033180"/>
            <a:ext cx="3790684" cy="38376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marL="0" lvl="0" indent="0" algn="l" defTabSz="577850">
              <a:lnSpc>
                <a:spcPct val="90000"/>
              </a:lnSpc>
              <a:spcBef>
                <a:spcPct val="0"/>
              </a:spcBef>
              <a:spcAft>
                <a:spcPct val="35000"/>
              </a:spcAft>
              <a:buNone/>
            </a:pPr>
            <a:r>
              <a:rPr lang="en-US" sz="1300" b="1" kern="1200" dirty="0"/>
              <a:t>Prediabetes:</a:t>
            </a:r>
            <a:r>
              <a:rPr lang="en-US" sz="1300" kern="1200" dirty="0"/>
              <a:t> not to goal</a:t>
            </a:r>
          </a:p>
        </p:txBody>
      </p:sp>
      <p:sp>
        <p:nvSpPr>
          <p:cNvPr id="10" name="Freeform: Shape 9">
            <a:extLst>
              <a:ext uri="{FF2B5EF4-FFF2-40B4-BE49-F238E27FC236}">
                <a16:creationId xmlns:a16="http://schemas.microsoft.com/office/drawing/2014/main" id="{3C4795C3-29B5-4514-A5AF-96E6EEE095CA}"/>
              </a:ext>
            </a:extLst>
          </p:cNvPr>
          <p:cNvSpPr/>
          <p:nvPr/>
        </p:nvSpPr>
        <p:spPr>
          <a:xfrm>
            <a:off x="4345577" y="3390527"/>
            <a:ext cx="4375231" cy="1468856"/>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defTabSz="577850">
              <a:lnSpc>
                <a:spcPct val="90000"/>
              </a:lnSpc>
              <a:spcBef>
                <a:spcPct val="0"/>
              </a:spcBef>
              <a:spcAft>
                <a:spcPct val="15000"/>
              </a:spcAft>
              <a:buClr>
                <a:schemeClr val="accent2"/>
              </a:buClr>
              <a:buFontTx/>
              <a:buChar char="•"/>
            </a:pPr>
            <a:r>
              <a:rPr lang="en-US" sz="1300" dirty="0">
                <a:solidFill>
                  <a:schemeClr val="tx2"/>
                </a:solidFill>
              </a:rPr>
              <a:t>Records reviewed and show BP elevated at PCP</a:t>
            </a:r>
          </a:p>
          <a:p>
            <a:pPr marL="146304" lvl="1" indent="-146304" defTabSz="577850">
              <a:lnSpc>
                <a:spcPct val="90000"/>
              </a:lnSpc>
              <a:spcBef>
                <a:spcPct val="0"/>
              </a:spcBef>
              <a:spcAft>
                <a:spcPct val="15000"/>
              </a:spcAft>
              <a:buClr>
                <a:schemeClr val="accent2"/>
              </a:buClr>
              <a:buFontTx/>
              <a:buChar char="•"/>
            </a:pPr>
            <a:r>
              <a:rPr lang="en-US" sz="1300" dirty="0">
                <a:solidFill>
                  <a:schemeClr val="tx2"/>
                </a:solidFill>
              </a:rPr>
              <a:t>Peer to peer with PCP completed, patient will see him tomorrow for follow-up on initiation of BP management </a:t>
            </a:r>
          </a:p>
          <a:p>
            <a:pPr marL="146304" lvl="1" indent="-146304" defTabSz="577850">
              <a:lnSpc>
                <a:spcPct val="90000"/>
              </a:lnSpc>
              <a:spcBef>
                <a:spcPct val="0"/>
              </a:spcBef>
              <a:spcAft>
                <a:spcPct val="15000"/>
              </a:spcAft>
              <a:buClr>
                <a:schemeClr val="accent2"/>
              </a:buClr>
              <a:buFontTx/>
              <a:buChar char="•"/>
            </a:pPr>
            <a:r>
              <a:rPr lang="en-US" sz="1300" dirty="0">
                <a:solidFill>
                  <a:schemeClr val="tx2"/>
                </a:solidFill>
              </a:rPr>
              <a:t>Will monitor BP closely; as BP improves and BMI lowers, medication adjustments may be needed </a:t>
            </a:r>
          </a:p>
        </p:txBody>
      </p:sp>
      <p:sp>
        <p:nvSpPr>
          <p:cNvPr id="11" name="Rectangle: Rounded Corners 10">
            <a:extLst>
              <a:ext uri="{FF2B5EF4-FFF2-40B4-BE49-F238E27FC236}">
                <a16:creationId xmlns:a16="http://schemas.microsoft.com/office/drawing/2014/main" id="{6A835597-4F20-4729-9D1F-04A235AF732B}"/>
              </a:ext>
            </a:extLst>
          </p:cNvPr>
          <p:cNvSpPr/>
          <p:nvPr/>
        </p:nvSpPr>
        <p:spPr>
          <a:xfrm>
            <a:off x="4432663" y="3033180"/>
            <a:ext cx="4180114" cy="38376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marL="0" lvl="0" indent="0" algn="l" defTabSz="577850">
              <a:lnSpc>
                <a:spcPct val="90000"/>
              </a:lnSpc>
              <a:spcBef>
                <a:spcPct val="0"/>
              </a:spcBef>
              <a:spcAft>
                <a:spcPct val="35000"/>
              </a:spcAft>
              <a:buNone/>
            </a:pPr>
            <a:r>
              <a:rPr lang="en-US" sz="1300" b="1" kern="1200" dirty="0"/>
              <a:t>HTN:</a:t>
            </a:r>
            <a:r>
              <a:rPr lang="en-US" sz="1300" kern="1200" dirty="0"/>
              <a:t> uncontrolled</a:t>
            </a:r>
          </a:p>
        </p:txBody>
      </p:sp>
      <p:sp>
        <p:nvSpPr>
          <p:cNvPr id="12" name="Text Placeholder 6">
            <a:extLst>
              <a:ext uri="{FF2B5EF4-FFF2-40B4-BE49-F238E27FC236}">
                <a16:creationId xmlns:a16="http://schemas.microsoft.com/office/drawing/2014/main" id="{B1EA8563-05A4-4C8C-90BA-522E1FFC373A}"/>
              </a:ext>
            </a:extLst>
          </p:cNvPr>
          <p:cNvSpPr txBox="1">
            <a:spLocks/>
          </p:cNvSpPr>
          <p:nvPr/>
        </p:nvSpPr>
        <p:spPr>
          <a:xfrm>
            <a:off x="270511" y="4555207"/>
            <a:ext cx="8119954" cy="410633"/>
          </a:xfrm>
          <a:prstGeom prst="rect">
            <a:avLst/>
          </a:prstGeom>
        </p:spPr>
        <p:txBody>
          <a:bodyPr anchor="b"/>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000" kern="1200">
                <a:solidFill>
                  <a:srgbClr val="4D514F"/>
                </a:solidFill>
                <a:latin typeface="+mj-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600" kern="1200">
                <a:solidFill>
                  <a:srgbClr val="4D514F"/>
                </a:solidFill>
                <a:latin typeface="+mj-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rgbClr val="4D514F"/>
                </a:solidFill>
                <a:latin typeface="+mj-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a:t>GLP-1 RA, glucagon-like peptide-1 receptor agonist. </a:t>
            </a:r>
          </a:p>
        </p:txBody>
      </p:sp>
    </p:spTree>
    <p:extLst>
      <p:ext uri="{BB962C8B-B14F-4D97-AF65-F5344CB8AC3E}">
        <p14:creationId xmlns:p14="http://schemas.microsoft.com/office/powerpoint/2010/main" val="161884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464D23-C831-40C8-A9D4-5D0C1EA3484F}"/>
              </a:ext>
            </a:extLst>
          </p:cNvPr>
          <p:cNvSpPr>
            <a:spLocks noGrp="1"/>
          </p:cNvSpPr>
          <p:nvPr>
            <p:ph type="ctrTitle"/>
          </p:nvPr>
        </p:nvSpPr>
        <p:spPr/>
        <p:txBody>
          <a:bodyPr/>
          <a:lstStyle/>
          <a:p>
            <a:r>
              <a:rPr lang="en-US" dirty="0"/>
              <a:t>How Would We Bill This Visit?</a:t>
            </a:r>
          </a:p>
        </p:txBody>
      </p:sp>
    </p:spTree>
    <p:extLst>
      <p:ext uri="{BB962C8B-B14F-4D97-AF65-F5344CB8AC3E}">
        <p14:creationId xmlns:p14="http://schemas.microsoft.com/office/powerpoint/2010/main" val="1528119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D56CC6-812B-4BBC-9E42-EB712E4E8304}"/>
              </a:ext>
            </a:extLst>
          </p:cNvPr>
          <p:cNvSpPr txBox="1"/>
          <p:nvPr/>
        </p:nvSpPr>
        <p:spPr>
          <a:xfrm>
            <a:off x="362494" y="3882236"/>
            <a:ext cx="8419012" cy="541718"/>
          </a:xfrm>
          <a:prstGeom prst="roundRect">
            <a:avLst/>
          </a:prstGeom>
          <a:solidFill>
            <a:schemeClr val="accent5"/>
          </a:solidFill>
        </p:spPr>
        <p:txBody>
          <a:bodyPr wrap="square" anchor="ctr" anchorCtr="0">
            <a:noAutofit/>
          </a:bodyPr>
          <a:lstStyle/>
          <a:p>
            <a:pPr lvl="0" algn="ctr"/>
            <a:r>
              <a:rPr lang="en-US" sz="2400" dirty="0">
                <a:solidFill>
                  <a:schemeClr val="bg1"/>
                </a:solidFill>
              </a:rPr>
              <a:t>2 out of 3 elements for MDM </a:t>
            </a:r>
          </a:p>
        </p:txBody>
      </p:sp>
      <p:sp>
        <p:nvSpPr>
          <p:cNvPr id="9" name="Content Placeholder 8">
            <a:extLst>
              <a:ext uri="{FF2B5EF4-FFF2-40B4-BE49-F238E27FC236}">
                <a16:creationId xmlns:a16="http://schemas.microsoft.com/office/drawing/2014/main" id="{F4DCAB8A-1120-4335-9DAB-8236890A1A77}"/>
              </a:ext>
            </a:extLst>
          </p:cNvPr>
          <p:cNvSpPr>
            <a:spLocks noGrp="1"/>
          </p:cNvSpPr>
          <p:nvPr>
            <p:ph idx="1"/>
          </p:nvPr>
        </p:nvSpPr>
        <p:spPr>
          <a:xfrm>
            <a:off x="250797" y="1063914"/>
            <a:ext cx="8470011" cy="3614151"/>
          </a:xfrm>
        </p:spPr>
        <p:txBody>
          <a:bodyPr/>
          <a:lstStyle/>
          <a:p>
            <a:pPr lvl="0"/>
            <a:r>
              <a:rPr lang="en-US" dirty="0"/>
              <a:t>Number and complexity of problems addressed</a:t>
            </a:r>
          </a:p>
          <a:p>
            <a:pPr lvl="0"/>
            <a:r>
              <a:rPr lang="en-US" dirty="0"/>
              <a:t>Amount and/or complexity of data to be reviewed/analyzed</a:t>
            </a:r>
          </a:p>
          <a:p>
            <a:pPr lvl="0"/>
            <a:r>
              <a:rPr lang="en-US" dirty="0"/>
              <a:t>Risk of complications and/or morbidity or mortality of patient management </a:t>
            </a:r>
          </a:p>
        </p:txBody>
      </p:sp>
      <p:sp>
        <p:nvSpPr>
          <p:cNvPr id="7" name="Title 6">
            <a:extLst>
              <a:ext uri="{FF2B5EF4-FFF2-40B4-BE49-F238E27FC236}">
                <a16:creationId xmlns:a16="http://schemas.microsoft.com/office/drawing/2014/main" id="{5B1FE8A6-8966-4409-8EFF-908802C02DC5}"/>
              </a:ext>
            </a:extLst>
          </p:cNvPr>
          <p:cNvSpPr>
            <a:spLocks noGrp="1"/>
          </p:cNvSpPr>
          <p:nvPr>
            <p:ph type="title"/>
          </p:nvPr>
        </p:nvSpPr>
        <p:spPr>
          <a:xfrm>
            <a:off x="250797" y="1791"/>
            <a:ext cx="8470011" cy="933965"/>
          </a:xfrm>
        </p:spPr>
        <p:txBody>
          <a:bodyPr/>
          <a:lstStyle/>
          <a:p>
            <a:r>
              <a:rPr lang="en-US" dirty="0"/>
              <a:t>Medical Decision Making</a:t>
            </a:r>
          </a:p>
        </p:txBody>
      </p:sp>
    </p:spTree>
    <p:extLst>
      <p:ext uri="{BB962C8B-B14F-4D97-AF65-F5344CB8AC3E}">
        <p14:creationId xmlns:p14="http://schemas.microsoft.com/office/powerpoint/2010/main" val="366319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6048638-07A2-411A-9E42-C52C2BE54ACE}"/>
              </a:ext>
            </a:extLst>
          </p:cNvPr>
          <p:cNvSpPr>
            <a:spLocks noGrp="1"/>
          </p:cNvSpPr>
          <p:nvPr>
            <p:ph sz="half" idx="1"/>
          </p:nvPr>
        </p:nvSpPr>
        <p:spPr/>
        <p:txBody>
          <a:bodyPr/>
          <a:lstStyle/>
          <a:p>
            <a:r>
              <a:rPr lang="en-US" dirty="0"/>
              <a:t>In what time zone are you located?</a:t>
            </a:r>
          </a:p>
        </p:txBody>
      </p:sp>
      <p:sp>
        <p:nvSpPr>
          <p:cNvPr id="3" name="Content Placeholder 2">
            <a:extLst>
              <a:ext uri="{FF2B5EF4-FFF2-40B4-BE49-F238E27FC236}">
                <a16:creationId xmlns:a16="http://schemas.microsoft.com/office/drawing/2014/main" id="{F92A2E88-DD87-4FE3-95EE-8393FB77E682}"/>
              </a:ext>
            </a:extLst>
          </p:cNvPr>
          <p:cNvSpPr>
            <a:spLocks noGrp="1"/>
          </p:cNvSpPr>
          <p:nvPr>
            <p:ph sz="half" idx="2"/>
          </p:nvPr>
        </p:nvSpPr>
        <p:spPr/>
        <p:txBody>
          <a:bodyPr/>
          <a:lstStyle/>
          <a:p>
            <a:r>
              <a:rPr lang="en-US" dirty="0"/>
              <a:t>Eastern (ET)</a:t>
            </a:r>
          </a:p>
          <a:p>
            <a:r>
              <a:rPr lang="en-US" dirty="0"/>
              <a:t>Central (CT)</a:t>
            </a:r>
          </a:p>
          <a:p>
            <a:r>
              <a:rPr lang="en-US" dirty="0"/>
              <a:t>Mountain (MT)</a:t>
            </a:r>
          </a:p>
          <a:p>
            <a:r>
              <a:rPr lang="en-US" dirty="0"/>
              <a:t>Pacific (PT)</a:t>
            </a:r>
          </a:p>
          <a:p>
            <a:r>
              <a:rPr lang="en-US" dirty="0"/>
              <a:t>Island/Alaska Time</a:t>
            </a:r>
          </a:p>
          <a:p>
            <a:pPr marL="0" indent="0">
              <a:buNone/>
            </a:pPr>
            <a:endParaRPr lang="en-US" dirty="0"/>
          </a:p>
        </p:txBody>
      </p:sp>
      <p:sp>
        <p:nvSpPr>
          <p:cNvPr id="6" name="Slide Number Placeholder 5">
            <a:extLst>
              <a:ext uri="{FF2B5EF4-FFF2-40B4-BE49-F238E27FC236}">
                <a16:creationId xmlns:a16="http://schemas.microsoft.com/office/drawing/2014/main" id="{5FE207D0-09C2-425E-B847-8B4EB2F5444C}"/>
              </a:ext>
            </a:extLst>
          </p:cNvPr>
          <p:cNvSpPr>
            <a:spLocks noGrp="1"/>
          </p:cNvSpPr>
          <p:nvPr>
            <p:ph type="sldNum" sz="quarter" idx="4"/>
          </p:nvPr>
        </p:nvSpPr>
        <p:spPr/>
        <p:txBody>
          <a:bodyPr/>
          <a:lstStyle/>
          <a:p>
            <a:pPr defTabSz="457189"/>
            <a:fld id="{B1610A28-A13C-4144-B795-47763EF99F79}" type="slidenum">
              <a:rPr lang="en-US">
                <a:solidFill>
                  <a:srgbClr val="FFFFFF"/>
                </a:solidFill>
                <a:latin typeface="Calibri Light" panose="020F0302020204030204"/>
              </a:rPr>
              <a:pPr defTabSz="457189"/>
              <a:t>5</a:t>
            </a:fld>
            <a:endParaRPr lang="en-US" dirty="0">
              <a:solidFill>
                <a:srgbClr val="FFFFFF"/>
              </a:solidFill>
              <a:latin typeface="Calibri Light" panose="020F0302020204030204"/>
            </a:endParaRPr>
          </a:p>
        </p:txBody>
      </p:sp>
      <p:sp>
        <p:nvSpPr>
          <p:cNvPr id="2" name="Diagonal Stripe 1">
            <a:extLst>
              <a:ext uri="{FF2B5EF4-FFF2-40B4-BE49-F238E27FC236}">
                <a16:creationId xmlns:a16="http://schemas.microsoft.com/office/drawing/2014/main" id="{4CECCBE2-10ED-D449-8177-3208FFF316D9}"/>
              </a:ext>
            </a:extLst>
          </p:cNvPr>
          <p:cNvSpPr/>
          <p:nvPr/>
        </p:nvSpPr>
        <p:spPr>
          <a:xfrm>
            <a:off x="0" y="59267"/>
            <a:ext cx="1193800" cy="1075266"/>
          </a:xfrm>
          <a:prstGeom prst="diagStri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155383"/>
              </a:solidFill>
              <a:latin typeface="Calibri" panose="020F0502020204030204"/>
            </a:endParaRPr>
          </a:p>
        </p:txBody>
      </p:sp>
      <p:sp>
        <p:nvSpPr>
          <p:cNvPr id="4" name="TextBox 3">
            <a:extLst>
              <a:ext uri="{FF2B5EF4-FFF2-40B4-BE49-F238E27FC236}">
                <a16:creationId xmlns:a16="http://schemas.microsoft.com/office/drawing/2014/main" id="{928E6E6E-6CA5-FC49-9818-D8D22BA0E1C0}"/>
              </a:ext>
            </a:extLst>
          </p:cNvPr>
          <p:cNvSpPr txBox="1"/>
          <p:nvPr/>
        </p:nvSpPr>
        <p:spPr>
          <a:xfrm rot="19102034">
            <a:off x="-201624" y="334369"/>
            <a:ext cx="1322798" cy="269304"/>
          </a:xfrm>
          <a:prstGeom prst="rect">
            <a:avLst/>
          </a:prstGeom>
          <a:noFill/>
        </p:spPr>
        <p:txBody>
          <a:bodyPr wrap="none" rtlCol="0">
            <a:spAutoFit/>
          </a:bodyPr>
          <a:lstStyle/>
          <a:p>
            <a:pPr defTabSz="457189"/>
            <a:r>
              <a:rPr lang="en-US" sz="1150" dirty="0">
                <a:solidFill>
                  <a:srgbClr val="FFFFFF"/>
                </a:solidFill>
                <a:latin typeface="Calibri" panose="020F0502020204030204"/>
              </a:rPr>
              <a:t>POLLING PRACTICE</a:t>
            </a:r>
          </a:p>
        </p:txBody>
      </p:sp>
    </p:spTree>
    <p:extLst>
      <p:ext uri="{BB962C8B-B14F-4D97-AF65-F5344CB8AC3E}">
        <p14:creationId xmlns:p14="http://schemas.microsoft.com/office/powerpoint/2010/main" val="139902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C02D44-F64F-4FB5-B31D-F5CD7751F3F3}"/>
              </a:ext>
            </a:extLst>
          </p:cNvPr>
          <p:cNvSpPr>
            <a:spLocks noGrp="1"/>
          </p:cNvSpPr>
          <p:nvPr>
            <p:ph type="title"/>
          </p:nvPr>
        </p:nvSpPr>
        <p:spPr>
          <a:xfrm>
            <a:off x="250797" y="1791"/>
            <a:ext cx="8470011" cy="933965"/>
          </a:xfrm>
        </p:spPr>
        <p:txBody>
          <a:bodyPr/>
          <a:lstStyle/>
          <a:p>
            <a:r>
              <a:rPr lang="en-US" dirty="0"/>
              <a:t>Step 1: Number and Complexity of Problems Addressed</a:t>
            </a:r>
          </a:p>
        </p:txBody>
      </p:sp>
      <p:graphicFrame>
        <p:nvGraphicFramePr>
          <p:cNvPr id="10" name="Table 4">
            <a:extLst>
              <a:ext uri="{FF2B5EF4-FFF2-40B4-BE49-F238E27FC236}">
                <a16:creationId xmlns:a16="http://schemas.microsoft.com/office/drawing/2014/main" id="{6E0C5BF1-B18F-4374-80E0-74AC5DE5E05B}"/>
              </a:ext>
            </a:extLst>
          </p:cNvPr>
          <p:cNvGraphicFramePr>
            <a:graphicFrameLocks/>
          </p:cNvGraphicFramePr>
          <p:nvPr>
            <p:extLst>
              <p:ext uri="{D42A27DB-BD31-4B8C-83A1-F6EECF244321}">
                <p14:modId xmlns:p14="http://schemas.microsoft.com/office/powerpoint/2010/main" val="2045534684"/>
              </p:ext>
            </p:extLst>
          </p:nvPr>
        </p:nvGraphicFramePr>
        <p:xfrm>
          <a:off x="0" y="946230"/>
          <a:ext cx="9143999" cy="3991530"/>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Number and Complexity of Problems Addressed </a:t>
                      </a:r>
                    </a:p>
                  </a:txBody>
                  <a:tcPr anchor="ctr">
                    <a:solidFill>
                      <a:schemeClr val="tx2"/>
                    </a:solidFill>
                  </a:tcPr>
                </a:tc>
                <a:extLst>
                  <a:ext uri="{0D108BD9-81ED-4DB2-BD59-A6C34878D82A}">
                    <a16:rowId xmlns:a16="http://schemas.microsoft.com/office/drawing/2014/main" val="2819832796"/>
                  </a:ext>
                </a:extLst>
              </a:tr>
              <a:tr h="528490">
                <a:tc>
                  <a:txBody>
                    <a:bodyPr/>
                    <a:lstStyle/>
                    <a:p>
                      <a:r>
                        <a:rPr lang="en-US" sz="1000" dirty="0"/>
                        <a:t>99202</a:t>
                      </a:r>
                    </a:p>
                    <a:p>
                      <a:r>
                        <a:rPr lang="en-US" sz="1000" dirty="0"/>
                        <a:t>99212</a:t>
                      </a:r>
                    </a:p>
                  </a:txBody>
                  <a:tcPr marL="365760" anchor="ctr"/>
                </a:tc>
                <a:tc>
                  <a:txBody>
                    <a:bodyPr/>
                    <a:lstStyle/>
                    <a:p>
                      <a:r>
                        <a:rPr lang="en-US" sz="1000" dirty="0">
                          <a:solidFill>
                            <a:schemeClr val="tx2"/>
                          </a:solidFill>
                        </a:rPr>
                        <a:t>Straightforward</a:t>
                      </a:r>
                    </a:p>
                  </a:txBody>
                  <a:tcPr anchor="ctr"/>
                </a:tc>
                <a:tc>
                  <a:txBody>
                    <a:bodyPr/>
                    <a:lstStyle/>
                    <a:p>
                      <a:pPr marL="274320" indent="-274320">
                        <a:spcBef>
                          <a:spcPts val="500"/>
                        </a:spcBef>
                      </a:pPr>
                      <a:r>
                        <a:rPr lang="en-US" sz="1000" b="1" dirty="0">
                          <a:solidFill>
                            <a:schemeClr val="tx2"/>
                          </a:solidFill>
                        </a:rPr>
                        <a:t>Minimal</a:t>
                      </a:r>
                      <a:r>
                        <a:rPr lang="en-US" sz="1000" dirty="0">
                          <a:solidFill>
                            <a:schemeClr val="tx2"/>
                          </a:solidFill>
                        </a:rPr>
                        <a:t> </a:t>
                      </a:r>
                    </a:p>
                    <a:p>
                      <a:pPr marL="274320" indent="-274320">
                        <a:spcBef>
                          <a:spcPts val="500"/>
                        </a:spcBef>
                        <a:buFont typeface="Wingdings" panose="05000000000000000000" pitchFamily="2" charset="2"/>
                        <a:buChar char="q"/>
                      </a:pPr>
                      <a:r>
                        <a:rPr lang="en-US" sz="1000" dirty="0">
                          <a:solidFill>
                            <a:schemeClr val="tx2"/>
                          </a:solidFill>
                        </a:rPr>
                        <a:t>1 self-limited or minor problems</a:t>
                      </a:r>
                      <a:endParaRPr lang="en-US" sz="2400" dirty="0">
                        <a:solidFill>
                          <a:schemeClr val="tx2"/>
                        </a:solidFill>
                      </a:endParaRPr>
                    </a:p>
                  </a:txBody>
                  <a:tcPr anchor="ctr"/>
                </a:tc>
                <a:extLst>
                  <a:ext uri="{0D108BD9-81ED-4DB2-BD59-A6C34878D82A}">
                    <a16:rowId xmlns:a16="http://schemas.microsoft.com/office/drawing/2014/main" val="2481532587"/>
                  </a:ext>
                </a:extLst>
              </a:tr>
              <a:tr h="917017">
                <a:tc>
                  <a:txBody>
                    <a:bodyPr/>
                    <a:lstStyle/>
                    <a:p>
                      <a:r>
                        <a:rPr lang="en-US" sz="1000" dirty="0"/>
                        <a:t>99203</a:t>
                      </a:r>
                    </a:p>
                    <a:p>
                      <a:r>
                        <a:rPr lang="en-US" sz="1000" dirty="0"/>
                        <a:t>99212</a:t>
                      </a:r>
                    </a:p>
                  </a:txBody>
                  <a:tcPr marL="365760" anchor="ctr"/>
                </a:tc>
                <a:tc>
                  <a:txBody>
                    <a:bodyPr/>
                    <a:lstStyle/>
                    <a:p>
                      <a:r>
                        <a:rPr lang="en-US" sz="1000" dirty="0">
                          <a:solidFill>
                            <a:schemeClr val="tx2"/>
                          </a:solidFill>
                        </a:rPr>
                        <a:t>Low</a:t>
                      </a:r>
                    </a:p>
                  </a:txBody>
                  <a:tcPr anchor="ctr"/>
                </a:tc>
                <a:tc>
                  <a:txBody>
                    <a:bodyPr/>
                    <a:lstStyle/>
                    <a:p>
                      <a:pPr marL="274320" indent="-274320">
                        <a:spcBef>
                          <a:spcPts val="500"/>
                        </a:spcBef>
                      </a:pPr>
                      <a:r>
                        <a:rPr lang="en-US" sz="1000" b="1" dirty="0">
                          <a:solidFill>
                            <a:schemeClr val="tx2"/>
                          </a:solidFill>
                        </a:rPr>
                        <a:t>Low</a:t>
                      </a:r>
                      <a:r>
                        <a:rPr lang="en-US" sz="1000" dirty="0">
                          <a:solidFill>
                            <a:schemeClr val="tx2"/>
                          </a:solidFill>
                        </a:rPr>
                        <a:t> </a:t>
                      </a:r>
                    </a:p>
                    <a:p>
                      <a:pPr marL="274320" indent="-274320">
                        <a:spcBef>
                          <a:spcPts val="500"/>
                        </a:spcBef>
                        <a:buFont typeface="Wingdings" panose="05000000000000000000" pitchFamily="2" charset="2"/>
                        <a:buChar char="q"/>
                      </a:pPr>
                      <a:r>
                        <a:rPr lang="en-US" sz="1000" dirty="0">
                          <a:solidFill>
                            <a:schemeClr val="tx2"/>
                          </a:solidFill>
                        </a:rPr>
                        <a:t>2 or more self-limited or minor problems OR </a:t>
                      </a:r>
                    </a:p>
                    <a:p>
                      <a:pPr marL="274320" indent="-274320">
                        <a:spcBef>
                          <a:spcPts val="500"/>
                        </a:spcBef>
                        <a:buFont typeface="Wingdings" panose="05000000000000000000" pitchFamily="2" charset="2"/>
                        <a:buChar char="q"/>
                      </a:pPr>
                      <a:r>
                        <a:rPr lang="en-US" sz="1000" dirty="0">
                          <a:solidFill>
                            <a:schemeClr val="tx2"/>
                          </a:solidFill>
                        </a:rPr>
                        <a:t>1 stable chronic illness OR </a:t>
                      </a:r>
                    </a:p>
                    <a:p>
                      <a:pPr marL="274320" indent="-274320">
                        <a:spcBef>
                          <a:spcPts val="500"/>
                        </a:spcBef>
                        <a:buFont typeface="Wingdings" panose="05000000000000000000" pitchFamily="2" charset="2"/>
                        <a:buChar char="q"/>
                      </a:pPr>
                      <a:r>
                        <a:rPr lang="en-US" sz="1000" dirty="0">
                          <a:solidFill>
                            <a:schemeClr val="tx2"/>
                          </a:solidFill>
                        </a:rPr>
                        <a:t>1 acute, uncomplicated illness or injury</a:t>
                      </a:r>
                    </a:p>
                  </a:txBody>
                  <a:tcPr anchor="ctr"/>
                </a:tc>
                <a:extLst>
                  <a:ext uri="{0D108BD9-81ED-4DB2-BD59-A6C34878D82A}">
                    <a16:rowId xmlns:a16="http://schemas.microsoft.com/office/drawing/2014/main" val="1631187429"/>
                  </a:ext>
                </a:extLst>
              </a:tr>
              <a:tr h="1406739">
                <a:tc>
                  <a:txBody>
                    <a:bodyPr/>
                    <a:lstStyle/>
                    <a:p>
                      <a:r>
                        <a:rPr lang="en-US" sz="1000" b="0" dirty="0"/>
                        <a:t>99204</a:t>
                      </a:r>
                    </a:p>
                    <a:p>
                      <a:r>
                        <a:rPr lang="en-US" sz="1000" b="0" dirty="0"/>
                        <a:t>99214</a:t>
                      </a:r>
                    </a:p>
                  </a:txBody>
                  <a:tcPr marL="365760" anchor="ctr"/>
                </a:tc>
                <a:tc>
                  <a:txBody>
                    <a:bodyPr/>
                    <a:lstStyle/>
                    <a:p>
                      <a:r>
                        <a:rPr lang="en-US" sz="1000" b="0" dirty="0">
                          <a:solidFill>
                            <a:schemeClr val="tx2"/>
                          </a:solidFill>
                        </a:rPr>
                        <a:t>Moderate</a:t>
                      </a:r>
                    </a:p>
                  </a:txBody>
                  <a:tcPr anchor="ctr"/>
                </a:tc>
                <a:tc>
                  <a:txBody>
                    <a:bodyPr/>
                    <a:lstStyle/>
                    <a:p>
                      <a:pPr marL="274320" indent="-274320">
                        <a:spcBef>
                          <a:spcPts val="500"/>
                        </a:spcBef>
                      </a:pPr>
                      <a:r>
                        <a:rPr lang="en-US" sz="1000" b="1" dirty="0">
                          <a:solidFill>
                            <a:schemeClr val="tx2"/>
                          </a:solidFill>
                        </a:rPr>
                        <a:t>Moderate </a:t>
                      </a:r>
                    </a:p>
                    <a:p>
                      <a:pPr marL="274320" indent="-274320">
                        <a:spcBef>
                          <a:spcPts val="500"/>
                        </a:spcBef>
                        <a:buFont typeface="Wingdings" panose="05000000000000000000" pitchFamily="2" charset="2"/>
                        <a:buChar char="q"/>
                      </a:pPr>
                      <a:r>
                        <a:rPr lang="en-US" sz="1000" b="0" dirty="0">
                          <a:solidFill>
                            <a:schemeClr val="tx2"/>
                          </a:solidFill>
                        </a:rPr>
                        <a:t>1 or more chronic illnesses with exacerbation, progression, or side effects of treatment; OR</a:t>
                      </a:r>
                    </a:p>
                    <a:p>
                      <a:pPr marL="274320" indent="-274320">
                        <a:spcBef>
                          <a:spcPts val="500"/>
                        </a:spcBef>
                        <a:buFont typeface="Wingdings" panose="05000000000000000000" pitchFamily="2" charset="2"/>
                        <a:buChar char="q"/>
                      </a:pPr>
                      <a:r>
                        <a:rPr lang="en-US" sz="1000" dirty="0">
                          <a:solidFill>
                            <a:schemeClr val="tx2"/>
                          </a:solidFill>
                        </a:rPr>
                        <a:t>2 or more stable chronic illnesses; OR </a:t>
                      </a:r>
                    </a:p>
                    <a:p>
                      <a:pPr marL="274320" indent="-274320">
                        <a:spcBef>
                          <a:spcPts val="500"/>
                        </a:spcBef>
                        <a:buFont typeface="Wingdings" panose="05000000000000000000" pitchFamily="2" charset="2"/>
                        <a:buChar char="q"/>
                      </a:pPr>
                      <a:r>
                        <a:rPr lang="en-US" sz="1000" dirty="0">
                          <a:solidFill>
                            <a:schemeClr val="tx2"/>
                          </a:solidFill>
                        </a:rPr>
                        <a:t>1 undiagnosed new problem with uncertain prognosis; OR </a:t>
                      </a:r>
                    </a:p>
                    <a:p>
                      <a:pPr marL="274320" indent="-274320">
                        <a:spcBef>
                          <a:spcPts val="500"/>
                        </a:spcBef>
                        <a:buFont typeface="Wingdings" panose="05000000000000000000" pitchFamily="2" charset="2"/>
                        <a:buChar char="q"/>
                      </a:pPr>
                      <a:r>
                        <a:rPr lang="en-US" sz="1000" dirty="0">
                          <a:solidFill>
                            <a:schemeClr val="tx2"/>
                          </a:solidFill>
                        </a:rPr>
                        <a:t>1 acute illness with systemic symptoms; OR </a:t>
                      </a:r>
                    </a:p>
                    <a:p>
                      <a:pPr marL="274320" indent="-274320">
                        <a:spcBef>
                          <a:spcPts val="500"/>
                        </a:spcBef>
                        <a:buFont typeface="Wingdings" panose="05000000000000000000" pitchFamily="2" charset="2"/>
                        <a:buChar char="q"/>
                      </a:pPr>
                      <a:r>
                        <a:rPr lang="en-US" sz="1000" dirty="0">
                          <a:solidFill>
                            <a:schemeClr val="tx2"/>
                          </a:solidFill>
                        </a:rPr>
                        <a:t>1 acute complicate</a:t>
                      </a:r>
                    </a:p>
                  </a:txBody>
                  <a:tcPr anchor="ctr"/>
                </a:tc>
                <a:extLst>
                  <a:ext uri="{0D108BD9-81ED-4DB2-BD59-A6C34878D82A}">
                    <a16:rowId xmlns:a16="http://schemas.microsoft.com/office/drawing/2014/main" val="627746983"/>
                  </a:ext>
                </a:extLst>
              </a:tr>
              <a:tr h="715196">
                <a:tc>
                  <a:txBody>
                    <a:bodyPr/>
                    <a:lstStyle/>
                    <a:p>
                      <a:r>
                        <a:rPr lang="en-US" sz="1000" dirty="0"/>
                        <a:t>99205</a:t>
                      </a:r>
                    </a:p>
                    <a:p>
                      <a:r>
                        <a:rPr lang="en-US" sz="1000" dirty="0"/>
                        <a:t>99215</a:t>
                      </a:r>
                    </a:p>
                  </a:txBody>
                  <a:tcPr marL="365760" anchor="ctr"/>
                </a:tc>
                <a:tc>
                  <a:txBody>
                    <a:bodyPr/>
                    <a:lstStyle/>
                    <a:p>
                      <a:r>
                        <a:rPr lang="en-US" sz="1000" dirty="0">
                          <a:solidFill>
                            <a:schemeClr val="tx2"/>
                          </a:solidFill>
                        </a:rPr>
                        <a:t>High </a:t>
                      </a:r>
                    </a:p>
                  </a:txBody>
                  <a:tcPr anchor="ctr"/>
                </a:tc>
                <a:tc>
                  <a:txBody>
                    <a:bodyPr/>
                    <a:lstStyle/>
                    <a:p>
                      <a:pPr marL="274320" indent="-274320">
                        <a:spcBef>
                          <a:spcPts val="500"/>
                        </a:spcBef>
                      </a:pPr>
                      <a:r>
                        <a:rPr lang="en-US" sz="1000" b="1" dirty="0">
                          <a:solidFill>
                            <a:schemeClr val="tx2"/>
                          </a:solidFill>
                        </a:rPr>
                        <a:t>High</a:t>
                      </a:r>
                      <a:r>
                        <a:rPr lang="en-US" sz="1000" dirty="0">
                          <a:solidFill>
                            <a:schemeClr val="tx2"/>
                          </a:solidFill>
                        </a:rPr>
                        <a:t> </a:t>
                      </a:r>
                    </a:p>
                    <a:p>
                      <a:pPr marL="274320" indent="-274320">
                        <a:spcBef>
                          <a:spcPts val="500"/>
                        </a:spcBef>
                        <a:buFont typeface="Wingdings" panose="05000000000000000000" pitchFamily="2" charset="2"/>
                        <a:buChar char="q"/>
                      </a:pPr>
                      <a:r>
                        <a:rPr lang="en-US" sz="1000" dirty="0">
                          <a:solidFill>
                            <a:schemeClr val="tx2"/>
                          </a:solidFill>
                        </a:rPr>
                        <a:t>1 or more chronic illnesses with severe exacerbation, progression, or side effects of treatment; or              </a:t>
                      </a:r>
                    </a:p>
                    <a:p>
                      <a:pPr marL="274320" indent="-274320">
                        <a:spcBef>
                          <a:spcPts val="500"/>
                        </a:spcBef>
                        <a:buFont typeface="Wingdings" panose="05000000000000000000" pitchFamily="2" charset="2"/>
                        <a:buChar char="q"/>
                      </a:pPr>
                      <a:r>
                        <a:rPr lang="en-US" sz="1000" dirty="0">
                          <a:solidFill>
                            <a:schemeClr val="tx2"/>
                          </a:solidFill>
                        </a:rPr>
                        <a:t>1 acute or chronic illness or injury that poses a threat to life or bodily function</a:t>
                      </a:r>
                    </a:p>
                  </a:txBody>
                  <a:tcPr anchor="ctr"/>
                </a:tc>
                <a:extLst>
                  <a:ext uri="{0D108BD9-81ED-4DB2-BD59-A6C34878D82A}">
                    <a16:rowId xmlns:a16="http://schemas.microsoft.com/office/drawing/2014/main" val="4144218488"/>
                  </a:ext>
                </a:extLst>
              </a:tr>
            </a:tbl>
          </a:graphicData>
        </a:graphic>
      </p:graphicFrame>
      <p:sp>
        <p:nvSpPr>
          <p:cNvPr id="14" name="Arrow: Pentagon 13">
            <a:extLst>
              <a:ext uri="{FF2B5EF4-FFF2-40B4-BE49-F238E27FC236}">
                <a16:creationId xmlns:a16="http://schemas.microsoft.com/office/drawing/2014/main" id="{ACD925BB-F0D4-4DBD-826E-710E826403AA}"/>
              </a:ext>
            </a:extLst>
          </p:cNvPr>
          <p:cNvSpPr/>
          <p:nvPr/>
        </p:nvSpPr>
        <p:spPr>
          <a:xfrm>
            <a:off x="0" y="0"/>
            <a:ext cx="1524000" cy="39900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7472" rtlCol="0" anchor="ctr"/>
          <a:lstStyle/>
          <a:p>
            <a:r>
              <a:rPr lang="en-US" b="1" dirty="0"/>
              <a:t>CASE 1:</a:t>
            </a:r>
          </a:p>
        </p:txBody>
      </p:sp>
      <p:sp>
        <p:nvSpPr>
          <p:cNvPr id="15" name="Oval 14">
            <a:extLst>
              <a:ext uri="{FF2B5EF4-FFF2-40B4-BE49-F238E27FC236}">
                <a16:creationId xmlns:a16="http://schemas.microsoft.com/office/drawing/2014/main" id="{1DC70F04-E0D1-471B-9F3C-AFFD240DD632}"/>
              </a:ext>
            </a:extLst>
          </p:cNvPr>
          <p:cNvSpPr/>
          <p:nvPr/>
        </p:nvSpPr>
        <p:spPr>
          <a:xfrm>
            <a:off x="2762865" y="3079093"/>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07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162A08-2853-4103-A1C7-B51878DC441B}"/>
              </a:ext>
            </a:extLst>
          </p:cNvPr>
          <p:cNvSpPr>
            <a:spLocks noGrp="1"/>
          </p:cNvSpPr>
          <p:nvPr>
            <p:ph idx="1"/>
          </p:nvPr>
        </p:nvSpPr>
        <p:spPr>
          <a:xfrm>
            <a:off x="1837509" y="1236617"/>
            <a:ext cx="6883299" cy="3441448"/>
          </a:xfrm>
        </p:spPr>
        <p:txBody>
          <a:bodyPr>
            <a:normAutofit/>
          </a:bodyPr>
          <a:lstStyle/>
          <a:p>
            <a:r>
              <a:rPr lang="en-US" dirty="0"/>
              <a:t>Step 1: Moderate number and complexity of problems addressed (99204)</a:t>
            </a:r>
          </a:p>
        </p:txBody>
      </p:sp>
      <p:sp>
        <p:nvSpPr>
          <p:cNvPr id="3" name="Title 2">
            <a:extLst>
              <a:ext uri="{FF2B5EF4-FFF2-40B4-BE49-F238E27FC236}">
                <a16:creationId xmlns:a16="http://schemas.microsoft.com/office/drawing/2014/main" id="{5CC5F8A7-7D62-44AB-BB37-88039A2CC1AC}"/>
              </a:ext>
            </a:extLst>
          </p:cNvPr>
          <p:cNvSpPr>
            <a:spLocks noGrp="1"/>
          </p:cNvSpPr>
          <p:nvPr>
            <p:ph type="title"/>
          </p:nvPr>
        </p:nvSpPr>
        <p:spPr>
          <a:xfrm>
            <a:off x="250797" y="1791"/>
            <a:ext cx="8470011" cy="933965"/>
          </a:xfrm>
        </p:spPr>
        <p:txBody>
          <a:bodyPr/>
          <a:lstStyle/>
          <a:p>
            <a:r>
              <a:rPr lang="en-US" dirty="0"/>
              <a:t>MDM (2 out of 3 components needed) </a:t>
            </a:r>
          </a:p>
        </p:txBody>
      </p:sp>
      <p:sp>
        <p:nvSpPr>
          <p:cNvPr id="10" name="Text Placeholder 9">
            <a:extLst>
              <a:ext uri="{FF2B5EF4-FFF2-40B4-BE49-F238E27FC236}">
                <a16:creationId xmlns:a16="http://schemas.microsoft.com/office/drawing/2014/main" id="{345BE919-E105-45AE-981E-C7C2D8083CE5}"/>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799440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AD347BF-85EE-4136-A619-44C1C895579E}"/>
              </a:ext>
            </a:extLst>
          </p:cNvPr>
          <p:cNvGraphicFramePr>
            <a:graphicFrameLocks/>
          </p:cNvGraphicFramePr>
          <p:nvPr>
            <p:extLst>
              <p:ext uri="{D42A27DB-BD31-4B8C-83A1-F6EECF244321}">
                <p14:modId xmlns:p14="http://schemas.microsoft.com/office/powerpoint/2010/main" val="383412624"/>
              </p:ext>
            </p:extLst>
          </p:nvPr>
        </p:nvGraphicFramePr>
        <p:xfrm>
          <a:off x="0" y="946230"/>
          <a:ext cx="9143999" cy="3284247"/>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Amount and/or Complexity of Data to be Reviewed or Analyzed </a:t>
                      </a:r>
                    </a:p>
                  </a:txBody>
                  <a:tcPr anchor="ctr">
                    <a:solidFill>
                      <a:schemeClr val="tx2"/>
                    </a:solidFill>
                  </a:tcPr>
                </a:tc>
                <a:extLst>
                  <a:ext uri="{0D108BD9-81ED-4DB2-BD59-A6C34878D82A}">
                    <a16:rowId xmlns:a16="http://schemas.microsoft.com/office/drawing/2014/main" val="2819832796"/>
                  </a:ext>
                </a:extLst>
              </a:tr>
              <a:tr h="528490">
                <a:tc>
                  <a:txBody>
                    <a:bodyPr/>
                    <a:lstStyle/>
                    <a:p>
                      <a:r>
                        <a:rPr lang="en-US" sz="1000" dirty="0"/>
                        <a:t>99202</a:t>
                      </a:r>
                    </a:p>
                    <a:p>
                      <a:r>
                        <a:rPr lang="en-US" sz="1000" dirty="0"/>
                        <a:t>99212</a:t>
                      </a:r>
                    </a:p>
                  </a:txBody>
                  <a:tcPr marL="365760" anchor="ctr"/>
                </a:tc>
                <a:tc>
                  <a:txBody>
                    <a:bodyPr/>
                    <a:lstStyle/>
                    <a:p>
                      <a:r>
                        <a:rPr lang="en-US" sz="1000" dirty="0">
                          <a:solidFill>
                            <a:schemeClr val="tx2"/>
                          </a:solidFill>
                        </a:rPr>
                        <a:t>Straightforward</a:t>
                      </a:r>
                    </a:p>
                  </a:txBody>
                  <a:tcPr anchor="ctr"/>
                </a:tc>
                <a:tc>
                  <a:txBody>
                    <a:bodyPr/>
                    <a:lstStyle/>
                    <a:p>
                      <a:pPr marL="274320" indent="-274320">
                        <a:spcBef>
                          <a:spcPts val="500"/>
                        </a:spcBef>
                      </a:pPr>
                      <a:r>
                        <a:rPr lang="en-US" sz="1000" b="1" dirty="0">
                          <a:solidFill>
                            <a:schemeClr val="tx2"/>
                          </a:solidFill>
                        </a:rPr>
                        <a:t>Minimal</a:t>
                      </a:r>
                      <a:r>
                        <a:rPr lang="en-US" sz="1000" dirty="0">
                          <a:solidFill>
                            <a:schemeClr val="tx2"/>
                          </a:solidFill>
                        </a:rPr>
                        <a:t> or None</a:t>
                      </a:r>
                    </a:p>
                  </a:txBody>
                  <a:tcPr anchor="ctr"/>
                </a:tc>
                <a:extLst>
                  <a:ext uri="{0D108BD9-81ED-4DB2-BD59-A6C34878D82A}">
                    <a16:rowId xmlns:a16="http://schemas.microsoft.com/office/drawing/2014/main" val="2481532587"/>
                  </a:ext>
                </a:extLst>
              </a:tr>
              <a:tr h="2331669">
                <a:tc>
                  <a:txBody>
                    <a:bodyPr/>
                    <a:lstStyle/>
                    <a:p>
                      <a:r>
                        <a:rPr lang="en-US" sz="1000" dirty="0"/>
                        <a:t>99203</a:t>
                      </a:r>
                    </a:p>
                    <a:p>
                      <a:r>
                        <a:rPr lang="en-US" sz="1000" dirty="0"/>
                        <a:t>99212</a:t>
                      </a:r>
                    </a:p>
                  </a:txBody>
                  <a:tcPr marL="365760" anchor="ctr"/>
                </a:tc>
                <a:tc>
                  <a:txBody>
                    <a:bodyPr/>
                    <a:lstStyle/>
                    <a:p>
                      <a:r>
                        <a:rPr lang="en-US" sz="1000" dirty="0">
                          <a:solidFill>
                            <a:schemeClr val="tx2"/>
                          </a:solidFill>
                        </a:rPr>
                        <a:t>Low</a:t>
                      </a:r>
                    </a:p>
                  </a:txBody>
                  <a:tcPr anchor="ctr"/>
                </a:tc>
                <a:tc>
                  <a:txBody>
                    <a:bodyPr/>
                    <a:lstStyle/>
                    <a:p>
                      <a:pPr marL="274320" indent="-274320">
                        <a:spcBef>
                          <a:spcPts val="500"/>
                        </a:spcBef>
                      </a:pPr>
                      <a:r>
                        <a:rPr lang="en-US" sz="1000" b="1" dirty="0">
                          <a:solidFill>
                            <a:schemeClr val="tx2"/>
                          </a:solidFill>
                        </a:rPr>
                        <a:t>Limited</a:t>
                      </a:r>
                      <a:r>
                        <a:rPr lang="en-US" sz="1000" dirty="0">
                          <a:solidFill>
                            <a:schemeClr val="tx2"/>
                          </a:solidFill>
                        </a:rPr>
                        <a:t> (Must meet the requirements of at least</a:t>
                      </a:r>
                      <a:r>
                        <a:rPr lang="en-US" sz="1000" dirty="0"/>
                        <a:t> </a:t>
                      </a:r>
                      <a:r>
                        <a:rPr lang="en-US" sz="1000" dirty="0">
                          <a:solidFill>
                            <a:schemeClr val="accent5"/>
                          </a:solidFill>
                        </a:rPr>
                        <a:t>1 of the 2 categories</a:t>
                      </a:r>
                      <a:r>
                        <a:rPr lang="en-US" sz="1000" dirty="0"/>
                        <a:t>) </a:t>
                      </a:r>
                      <a:endParaRPr lang="en-US" sz="1000" dirty="0">
                        <a:solidFill>
                          <a:schemeClr val="tx2"/>
                        </a:solidFill>
                      </a:endParaRPr>
                    </a:p>
                    <a:p>
                      <a:pPr marL="0" indent="0">
                        <a:spcBef>
                          <a:spcPts val="1200"/>
                        </a:spcBef>
                        <a:buFont typeface="Wingdings" panose="05000000000000000000" pitchFamily="2" charset="2"/>
                        <a:buNone/>
                      </a:pPr>
                      <a:r>
                        <a:rPr lang="en-US" sz="1000" b="1" dirty="0">
                          <a:solidFill>
                            <a:schemeClr val="tx2"/>
                          </a:solidFill>
                        </a:rPr>
                        <a:t>Category 1: Tests and documents </a:t>
                      </a:r>
                      <a:r>
                        <a:rPr lang="en-US" sz="1000" b="0" dirty="0">
                          <a:solidFill>
                            <a:schemeClr val="accent5"/>
                          </a:solidFill>
                        </a:rPr>
                        <a:t>Any combination of 2 from the following</a:t>
                      </a:r>
                      <a:r>
                        <a:rPr lang="en-US" sz="1000" b="0" dirty="0">
                          <a:solidFill>
                            <a:schemeClr val="tx2"/>
                          </a:solidFill>
                        </a:rPr>
                        <a:t>:</a:t>
                      </a:r>
                      <a:r>
                        <a:rPr lang="en-US" sz="1000" b="0" dirty="0"/>
                        <a:t> </a:t>
                      </a:r>
                    </a:p>
                    <a:p>
                      <a:pPr marL="274320" indent="-274320">
                        <a:spcBef>
                          <a:spcPts val="1200"/>
                        </a:spcBef>
                        <a:buFont typeface="Wingdings" panose="05000000000000000000" pitchFamily="2" charset="2"/>
                        <a:buChar char="q"/>
                      </a:pPr>
                      <a:r>
                        <a:rPr lang="en-US" sz="1000" dirty="0">
                          <a:solidFill>
                            <a:schemeClr val="tx2"/>
                          </a:solidFill>
                        </a:rPr>
                        <a:t>Review of prior external note(s) from each unique source*; </a:t>
                      </a:r>
                    </a:p>
                    <a:p>
                      <a:pPr marL="274320" indent="-274320">
                        <a:spcBef>
                          <a:spcPts val="1200"/>
                        </a:spcBef>
                        <a:buFont typeface="Wingdings" panose="05000000000000000000" pitchFamily="2" charset="2"/>
                        <a:buChar char="q"/>
                      </a:pPr>
                      <a:r>
                        <a:rPr lang="en-US" sz="1000" dirty="0">
                          <a:solidFill>
                            <a:schemeClr val="tx2"/>
                          </a:solidFill>
                        </a:rPr>
                        <a:t>Review of the result(s) of each unique test*</a:t>
                      </a:r>
                    </a:p>
                    <a:p>
                      <a:pPr marL="274320" indent="-274320">
                        <a:spcBef>
                          <a:spcPts val="1200"/>
                        </a:spcBef>
                        <a:buFont typeface="Wingdings" panose="05000000000000000000" pitchFamily="2" charset="2"/>
                        <a:buChar char="q"/>
                      </a:pPr>
                      <a:r>
                        <a:rPr lang="en-US" sz="1000" dirty="0">
                          <a:solidFill>
                            <a:schemeClr val="tx2"/>
                          </a:solidFill>
                        </a:rPr>
                        <a:t>Ordering of each unique test</a:t>
                      </a:r>
                    </a:p>
                    <a:p>
                      <a:pPr marL="0" indent="0">
                        <a:spcBef>
                          <a:spcPts val="1200"/>
                        </a:spcBef>
                        <a:buFont typeface="Wingdings" panose="05000000000000000000" pitchFamily="2" charset="2"/>
                        <a:buNone/>
                      </a:pPr>
                      <a:r>
                        <a:rPr lang="en-US" sz="1000" b="1" dirty="0">
                          <a:solidFill>
                            <a:schemeClr val="tx2"/>
                          </a:solidFill>
                        </a:rPr>
                        <a:t>OR </a:t>
                      </a:r>
                    </a:p>
                    <a:p>
                      <a:pPr marL="0" indent="0">
                        <a:spcBef>
                          <a:spcPts val="1200"/>
                        </a:spcBef>
                        <a:buFont typeface="Wingdings" panose="05000000000000000000" pitchFamily="2" charset="2"/>
                        <a:buNone/>
                      </a:pPr>
                      <a:r>
                        <a:rPr lang="en-US" sz="1000" b="1" dirty="0">
                          <a:solidFill>
                            <a:schemeClr val="tx2"/>
                          </a:solidFill>
                        </a:rPr>
                        <a:t>Category 2: </a:t>
                      </a:r>
                    </a:p>
                    <a:p>
                      <a:pPr marL="274320" indent="-274320">
                        <a:spcBef>
                          <a:spcPts val="500"/>
                        </a:spcBef>
                        <a:buFont typeface="Wingdings" panose="05000000000000000000" pitchFamily="2" charset="2"/>
                        <a:buChar char="q"/>
                      </a:pPr>
                      <a:r>
                        <a:rPr lang="en-US" sz="1000" dirty="0">
                          <a:solidFill>
                            <a:schemeClr val="tx2"/>
                          </a:solidFill>
                        </a:rPr>
                        <a:t>Assessment requiring an independent historian</a:t>
                      </a:r>
                    </a:p>
                  </a:txBody>
                  <a:tcPr anchor="ctr"/>
                </a:tc>
                <a:extLst>
                  <a:ext uri="{0D108BD9-81ED-4DB2-BD59-A6C34878D82A}">
                    <a16:rowId xmlns:a16="http://schemas.microsoft.com/office/drawing/2014/main" val="1631187429"/>
                  </a:ext>
                </a:extLst>
              </a:tr>
            </a:tbl>
          </a:graphicData>
        </a:graphic>
      </p:graphicFrame>
      <p:sp>
        <p:nvSpPr>
          <p:cNvPr id="10" name="Oval 9">
            <a:extLst>
              <a:ext uri="{FF2B5EF4-FFF2-40B4-BE49-F238E27FC236}">
                <a16:creationId xmlns:a16="http://schemas.microsoft.com/office/drawing/2014/main" id="{3008AF53-7604-4801-BF86-6030B7E45F6A}"/>
              </a:ext>
            </a:extLst>
          </p:cNvPr>
          <p:cNvSpPr/>
          <p:nvPr/>
        </p:nvSpPr>
        <p:spPr>
          <a:xfrm>
            <a:off x="2762865" y="2836744"/>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3" name="Title 12">
            <a:extLst>
              <a:ext uri="{FF2B5EF4-FFF2-40B4-BE49-F238E27FC236}">
                <a16:creationId xmlns:a16="http://schemas.microsoft.com/office/drawing/2014/main" id="{E1B44F95-C4D0-4A5E-82E9-41F538451700}"/>
              </a:ext>
            </a:extLst>
          </p:cNvPr>
          <p:cNvSpPr>
            <a:spLocks noGrp="1"/>
          </p:cNvSpPr>
          <p:nvPr>
            <p:ph type="title"/>
          </p:nvPr>
        </p:nvSpPr>
        <p:spPr>
          <a:xfrm>
            <a:off x="250797" y="1791"/>
            <a:ext cx="8470011" cy="933965"/>
          </a:xfrm>
        </p:spPr>
        <p:txBody>
          <a:bodyPr>
            <a:normAutofit/>
          </a:bodyPr>
          <a:lstStyle/>
          <a:p>
            <a:r>
              <a:rPr lang="en-US" dirty="0"/>
              <a:t>Step 2: Amount and/or Complexity of Data to be Reviewed and Analyzed </a:t>
            </a:r>
          </a:p>
        </p:txBody>
      </p:sp>
      <p:sp>
        <p:nvSpPr>
          <p:cNvPr id="19" name="Oval 18">
            <a:extLst>
              <a:ext uri="{FF2B5EF4-FFF2-40B4-BE49-F238E27FC236}">
                <a16:creationId xmlns:a16="http://schemas.microsoft.com/office/drawing/2014/main" id="{5DCFBAEB-FE0D-4505-9234-DCE61443E7B8}"/>
              </a:ext>
            </a:extLst>
          </p:cNvPr>
          <p:cNvSpPr/>
          <p:nvPr/>
        </p:nvSpPr>
        <p:spPr>
          <a:xfrm>
            <a:off x="2762865" y="3148199"/>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63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24731DA-45ED-43F0-A0F9-81DA88607A02}"/>
              </a:ext>
            </a:extLst>
          </p:cNvPr>
          <p:cNvSpPr>
            <a:spLocks noGrp="1"/>
          </p:cNvSpPr>
          <p:nvPr>
            <p:ph type="title"/>
          </p:nvPr>
        </p:nvSpPr>
        <p:spPr>
          <a:xfrm>
            <a:off x="250797" y="1791"/>
            <a:ext cx="8470011" cy="933965"/>
          </a:xfrm>
        </p:spPr>
        <p:txBody>
          <a:bodyPr>
            <a:normAutofit/>
          </a:bodyPr>
          <a:lstStyle/>
          <a:p>
            <a:r>
              <a:rPr lang="en-US" dirty="0"/>
              <a:t>Step 2: Amount and/or Complexity of Data to be Reviewed or Analyzed</a:t>
            </a:r>
          </a:p>
        </p:txBody>
      </p:sp>
      <p:graphicFrame>
        <p:nvGraphicFramePr>
          <p:cNvPr id="20" name="Table 4">
            <a:extLst>
              <a:ext uri="{FF2B5EF4-FFF2-40B4-BE49-F238E27FC236}">
                <a16:creationId xmlns:a16="http://schemas.microsoft.com/office/drawing/2014/main" id="{8886936A-2E21-4B4E-825F-4534E1AECFD7}"/>
              </a:ext>
            </a:extLst>
          </p:cNvPr>
          <p:cNvGraphicFramePr>
            <a:graphicFrameLocks/>
          </p:cNvGraphicFramePr>
          <p:nvPr>
            <p:extLst>
              <p:ext uri="{D42A27DB-BD31-4B8C-83A1-F6EECF244321}">
                <p14:modId xmlns:p14="http://schemas.microsoft.com/office/powerpoint/2010/main" val="1432942980"/>
              </p:ext>
            </p:extLst>
          </p:nvPr>
        </p:nvGraphicFramePr>
        <p:xfrm>
          <a:off x="0" y="946230"/>
          <a:ext cx="9143999" cy="3989025"/>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Amount and/or Complexity of Data to be Reviewed or Analyzed </a:t>
                      </a:r>
                    </a:p>
                  </a:txBody>
                  <a:tcPr anchor="ctr">
                    <a:solidFill>
                      <a:schemeClr val="tx2"/>
                    </a:solidFill>
                  </a:tcPr>
                </a:tc>
                <a:extLst>
                  <a:ext uri="{0D108BD9-81ED-4DB2-BD59-A6C34878D82A}">
                    <a16:rowId xmlns:a16="http://schemas.microsoft.com/office/drawing/2014/main" val="2819832796"/>
                  </a:ext>
                </a:extLst>
              </a:tr>
              <a:tr h="3564937">
                <a:tc>
                  <a:txBody>
                    <a:bodyPr/>
                    <a:lstStyle/>
                    <a:p>
                      <a:r>
                        <a:rPr lang="en-US" sz="1000" dirty="0"/>
                        <a:t>99204</a:t>
                      </a:r>
                    </a:p>
                    <a:p>
                      <a:r>
                        <a:rPr lang="en-US" sz="1000" dirty="0"/>
                        <a:t>99214</a:t>
                      </a:r>
                    </a:p>
                  </a:txBody>
                  <a:tcPr marL="365760" anchor="ctr"/>
                </a:tc>
                <a:tc>
                  <a:txBody>
                    <a:bodyPr/>
                    <a:lstStyle/>
                    <a:p>
                      <a:r>
                        <a:rPr lang="en-US" sz="1000" dirty="0">
                          <a:solidFill>
                            <a:schemeClr val="tx2"/>
                          </a:solidFill>
                        </a:rPr>
                        <a:t>Moderate</a:t>
                      </a:r>
                    </a:p>
                  </a:txBody>
                  <a:tcPr anchor="ctr"/>
                </a:tc>
                <a:tc>
                  <a:txBody>
                    <a:bodyPr/>
                    <a:lstStyle/>
                    <a:p>
                      <a:pPr marL="274320" indent="-274320">
                        <a:spcBef>
                          <a:spcPts val="500"/>
                        </a:spcBef>
                      </a:pPr>
                      <a:r>
                        <a:rPr lang="en-US" sz="1000" b="1" dirty="0">
                          <a:solidFill>
                            <a:schemeClr val="tx2"/>
                          </a:solidFill>
                        </a:rPr>
                        <a:t>Moderate </a:t>
                      </a:r>
                      <a:r>
                        <a:rPr lang="en-US" sz="1000" dirty="0">
                          <a:solidFill>
                            <a:schemeClr val="tx2"/>
                          </a:solidFill>
                        </a:rPr>
                        <a:t>(Must meet the requirements of at least </a:t>
                      </a:r>
                      <a:r>
                        <a:rPr lang="en-US" sz="1000" dirty="0">
                          <a:solidFill>
                            <a:schemeClr val="accent5"/>
                          </a:solidFill>
                        </a:rPr>
                        <a:t>1 out of 3 categories</a:t>
                      </a:r>
                      <a:r>
                        <a:rPr lang="en-US" sz="1000" dirty="0">
                          <a:solidFill>
                            <a:schemeClr val="tx2"/>
                          </a:solidFill>
                        </a:rPr>
                        <a:t>)</a:t>
                      </a:r>
                    </a:p>
                    <a:p>
                      <a:pPr marL="274320" indent="-274320">
                        <a:spcBef>
                          <a:spcPts val="900"/>
                        </a:spcBef>
                      </a:pPr>
                      <a:r>
                        <a:rPr lang="en-US" sz="1000" b="1" dirty="0">
                          <a:solidFill>
                            <a:schemeClr val="tx2"/>
                          </a:solidFill>
                        </a:rPr>
                        <a:t>Category 1 </a:t>
                      </a:r>
                      <a:r>
                        <a:rPr lang="en-US" sz="1000" dirty="0">
                          <a:solidFill>
                            <a:schemeClr val="tx2"/>
                          </a:solidFill>
                        </a:rPr>
                        <a:t>Tests, documents, or independent historian(s) </a:t>
                      </a:r>
                      <a:r>
                        <a:rPr lang="en-US" sz="1000" dirty="0">
                          <a:solidFill>
                            <a:schemeClr val="accent5"/>
                          </a:solidFill>
                        </a:rPr>
                        <a:t>Any combination of 3 from the following</a:t>
                      </a:r>
                      <a:r>
                        <a:rPr lang="en-US" sz="1000" dirty="0">
                          <a:solidFill>
                            <a:schemeClr val="tx2"/>
                          </a:solidFill>
                        </a:rPr>
                        <a:t>: </a:t>
                      </a:r>
                    </a:p>
                    <a:p>
                      <a:pPr marL="274320" indent="-274320">
                        <a:spcBef>
                          <a:spcPts val="900"/>
                        </a:spcBef>
                        <a:buFont typeface="Wingdings" panose="05000000000000000000" pitchFamily="2" charset="2"/>
                        <a:buChar char="q"/>
                      </a:pPr>
                      <a:r>
                        <a:rPr lang="en-US" sz="1000" dirty="0">
                          <a:solidFill>
                            <a:schemeClr val="tx2"/>
                          </a:solidFill>
                        </a:rPr>
                        <a:t>Review of prior external note(s) from each unique source*; </a:t>
                      </a:r>
                    </a:p>
                    <a:p>
                      <a:pPr marL="274320" indent="-274320">
                        <a:spcBef>
                          <a:spcPts val="900"/>
                        </a:spcBef>
                        <a:buFont typeface="Wingdings" panose="05000000000000000000" pitchFamily="2" charset="2"/>
                        <a:buChar char="q"/>
                      </a:pPr>
                      <a:r>
                        <a:rPr lang="en-US" sz="1000" dirty="0">
                          <a:solidFill>
                            <a:schemeClr val="tx2"/>
                          </a:solidFill>
                        </a:rPr>
                        <a:t>Review of the result(s) of each unique test*;</a:t>
                      </a:r>
                    </a:p>
                    <a:p>
                      <a:pPr marL="274320" indent="-274320">
                        <a:spcBef>
                          <a:spcPts val="900"/>
                        </a:spcBef>
                        <a:buFont typeface="Wingdings" panose="05000000000000000000" pitchFamily="2" charset="2"/>
                        <a:buChar char="q"/>
                      </a:pPr>
                      <a:r>
                        <a:rPr lang="en-US" sz="1000" dirty="0">
                          <a:solidFill>
                            <a:schemeClr val="tx2"/>
                          </a:solidFill>
                        </a:rPr>
                        <a:t>Ordering of each unique test*; </a:t>
                      </a:r>
                    </a:p>
                    <a:p>
                      <a:pPr marL="274320" indent="-274320">
                        <a:spcBef>
                          <a:spcPts val="900"/>
                        </a:spcBef>
                        <a:buFont typeface="Wingdings" panose="05000000000000000000" pitchFamily="2" charset="2"/>
                        <a:buChar char="q"/>
                      </a:pPr>
                      <a:r>
                        <a:rPr lang="en-US" sz="1000" dirty="0">
                          <a:solidFill>
                            <a:schemeClr val="tx2"/>
                          </a:solidFill>
                        </a:rPr>
                        <a:t>Assessment requiring an independent historian </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2: Independent interpretation of tests</a:t>
                      </a:r>
                    </a:p>
                    <a:p>
                      <a:pPr marL="274320" indent="-274320">
                        <a:spcBef>
                          <a:spcPts val="900"/>
                        </a:spcBef>
                        <a:buFont typeface="Wingdings" panose="05000000000000000000" pitchFamily="2" charset="2"/>
                        <a:buChar char="q"/>
                      </a:pPr>
                      <a:r>
                        <a:rPr lang="en-US" sz="1000" dirty="0">
                          <a:solidFill>
                            <a:schemeClr val="tx2"/>
                          </a:solidFill>
                        </a:rPr>
                        <a:t>Independent interpretation of a test performed by another physician/other qualified healthcare professional (not separately reported);</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3: Discussion of management of test interpretation</a:t>
                      </a:r>
                    </a:p>
                    <a:p>
                      <a:pPr marL="274320" indent="-274320">
                        <a:spcBef>
                          <a:spcPts val="900"/>
                        </a:spcBef>
                        <a:buFont typeface="Wingdings" panose="05000000000000000000" pitchFamily="2" charset="2"/>
                        <a:buChar char="q"/>
                      </a:pPr>
                      <a:r>
                        <a:rPr lang="en-US" sz="1000" dirty="0">
                          <a:solidFill>
                            <a:schemeClr val="tx2"/>
                          </a:solidFill>
                        </a:rPr>
                        <a:t>Discussion of management or test interpretation with external physician/other qualified healthcare professional\appropriate source (not separately reported)</a:t>
                      </a:r>
                    </a:p>
                  </a:txBody>
                  <a:tcPr anchor="ctr"/>
                </a:tc>
                <a:extLst>
                  <a:ext uri="{0D108BD9-81ED-4DB2-BD59-A6C34878D82A}">
                    <a16:rowId xmlns:a16="http://schemas.microsoft.com/office/drawing/2014/main" val="2481532587"/>
                  </a:ext>
                </a:extLst>
              </a:tr>
            </a:tbl>
          </a:graphicData>
        </a:graphic>
      </p:graphicFrame>
      <p:sp>
        <p:nvSpPr>
          <p:cNvPr id="21" name="Oval 20">
            <a:extLst>
              <a:ext uri="{FF2B5EF4-FFF2-40B4-BE49-F238E27FC236}">
                <a16:creationId xmlns:a16="http://schemas.microsoft.com/office/drawing/2014/main" id="{321C324C-2001-41B6-B357-65293647C1FF}"/>
              </a:ext>
            </a:extLst>
          </p:cNvPr>
          <p:cNvSpPr/>
          <p:nvPr/>
        </p:nvSpPr>
        <p:spPr>
          <a:xfrm>
            <a:off x="2762865" y="2208949"/>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22" name="Oval 21">
            <a:extLst>
              <a:ext uri="{FF2B5EF4-FFF2-40B4-BE49-F238E27FC236}">
                <a16:creationId xmlns:a16="http://schemas.microsoft.com/office/drawing/2014/main" id="{12D204DD-E139-486B-B290-DB5BB0A99E61}"/>
              </a:ext>
            </a:extLst>
          </p:cNvPr>
          <p:cNvSpPr/>
          <p:nvPr/>
        </p:nvSpPr>
        <p:spPr>
          <a:xfrm>
            <a:off x="2762865" y="248492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23" name="Oval 22">
            <a:extLst>
              <a:ext uri="{FF2B5EF4-FFF2-40B4-BE49-F238E27FC236}">
                <a16:creationId xmlns:a16="http://schemas.microsoft.com/office/drawing/2014/main" id="{D6445D25-82C5-434A-85FE-46EF58454D0D}"/>
              </a:ext>
            </a:extLst>
          </p:cNvPr>
          <p:cNvSpPr/>
          <p:nvPr/>
        </p:nvSpPr>
        <p:spPr>
          <a:xfrm>
            <a:off x="2762865" y="4515166"/>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202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EB74C2-4804-4804-9752-A68BD7A490C5}"/>
              </a:ext>
            </a:extLst>
          </p:cNvPr>
          <p:cNvSpPr>
            <a:spLocks noGrp="1"/>
          </p:cNvSpPr>
          <p:nvPr>
            <p:ph type="title"/>
          </p:nvPr>
        </p:nvSpPr>
        <p:spPr/>
        <p:txBody>
          <a:bodyPr/>
          <a:lstStyle/>
          <a:p>
            <a:r>
              <a:rPr lang="en-US" dirty="0"/>
              <a:t>Step 2: Amount and/or Complexity of Data to be Reviewed or Analyzed</a:t>
            </a:r>
          </a:p>
        </p:txBody>
      </p:sp>
      <p:graphicFrame>
        <p:nvGraphicFramePr>
          <p:cNvPr id="16" name="Table 4">
            <a:extLst>
              <a:ext uri="{FF2B5EF4-FFF2-40B4-BE49-F238E27FC236}">
                <a16:creationId xmlns:a16="http://schemas.microsoft.com/office/drawing/2014/main" id="{7E581DA2-016B-45C8-8869-552FE834ED1A}"/>
              </a:ext>
            </a:extLst>
          </p:cNvPr>
          <p:cNvGraphicFramePr>
            <a:graphicFrameLocks/>
          </p:cNvGraphicFramePr>
          <p:nvPr>
            <p:extLst>
              <p:ext uri="{D42A27DB-BD31-4B8C-83A1-F6EECF244321}">
                <p14:modId xmlns:p14="http://schemas.microsoft.com/office/powerpoint/2010/main" val="3961570282"/>
              </p:ext>
            </p:extLst>
          </p:nvPr>
        </p:nvGraphicFramePr>
        <p:xfrm>
          <a:off x="0" y="946230"/>
          <a:ext cx="9143999" cy="3989025"/>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Amount and/or Complexity of Data to be Reviewed or Analyzed </a:t>
                      </a:r>
                    </a:p>
                  </a:txBody>
                  <a:tcPr anchor="ctr">
                    <a:solidFill>
                      <a:schemeClr val="tx2"/>
                    </a:solidFill>
                  </a:tcPr>
                </a:tc>
                <a:extLst>
                  <a:ext uri="{0D108BD9-81ED-4DB2-BD59-A6C34878D82A}">
                    <a16:rowId xmlns:a16="http://schemas.microsoft.com/office/drawing/2014/main" val="2819832796"/>
                  </a:ext>
                </a:extLst>
              </a:tr>
              <a:tr h="3564937">
                <a:tc>
                  <a:txBody>
                    <a:bodyPr/>
                    <a:lstStyle/>
                    <a:p>
                      <a:r>
                        <a:rPr lang="en-US" sz="1000" dirty="0"/>
                        <a:t>99205</a:t>
                      </a:r>
                    </a:p>
                    <a:p>
                      <a:r>
                        <a:rPr lang="en-US" sz="1000" dirty="0"/>
                        <a:t>99215</a:t>
                      </a:r>
                    </a:p>
                  </a:txBody>
                  <a:tcPr marL="365760" anchor="ctr"/>
                </a:tc>
                <a:tc>
                  <a:txBody>
                    <a:bodyPr/>
                    <a:lstStyle/>
                    <a:p>
                      <a:r>
                        <a:rPr lang="en-US" sz="1000" dirty="0">
                          <a:solidFill>
                            <a:schemeClr val="tx2"/>
                          </a:solidFill>
                        </a:rPr>
                        <a:t>High</a:t>
                      </a:r>
                    </a:p>
                  </a:txBody>
                  <a:tcPr anchor="ctr"/>
                </a:tc>
                <a:tc>
                  <a:txBody>
                    <a:bodyPr/>
                    <a:lstStyle/>
                    <a:p>
                      <a:pPr marL="274320" indent="-274320">
                        <a:spcBef>
                          <a:spcPts val="900"/>
                        </a:spcBef>
                      </a:pPr>
                      <a:r>
                        <a:rPr lang="en-US" sz="1000" dirty="0">
                          <a:solidFill>
                            <a:schemeClr val="tx2"/>
                          </a:solidFill>
                        </a:rPr>
                        <a:t>Extensive (Must meet the requirements of at least </a:t>
                      </a:r>
                      <a:r>
                        <a:rPr lang="en-US" sz="1000" dirty="0">
                          <a:solidFill>
                            <a:schemeClr val="accent5"/>
                          </a:solidFill>
                        </a:rPr>
                        <a:t>2 out of 3 </a:t>
                      </a:r>
                      <a:r>
                        <a:rPr lang="en-US" sz="1000" kern="1200" dirty="0">
                          <a:solidFill>
                            <a:schemeClr val="accent5"/>
                          </a:solidFill>
                          <a:latin typeface="+mn-lt"/>
                          <a:ea typeface="+mn-ea"/>
                          <a:cs typeface="+mn-cs"/>
                        </a:rPr>
                        <a:t>categories</a:t>
                      </a:r>
                      <a:r>
                        <a:rPr lang="en-US" sz="1000" dirty="0">
                          <a:solidFill>
                            <a:schemeClr val="tx2"/>
                          </a:solidFill>
                        </a:rPr>
                        <a:t>) </a:t>
                      </a:r>
                    </a:p>
                    <a:p>
                      <a:pPr marL="274320" indent="-274320">
                        <a:spcBef>
                          <a:spcPts val="900"/>
                        </a:spcBef>
                      </a:pPr>
                      <a:r>
                        <a:rPr lang="en-US" sz="1000" b="1" dirty="0">
                          <a:solidFill>
                            <a:schemeClr val="tx2"/>
                          </a:solidFill>
                        </a:rPr>
                        <a:t>Category 1 </a:t>
                      </a:r>
                      <a:r>
                        <a:rPr lang="en-US" sz="1000" dirty="0">
                          <a:solidFill>
                            <a:schemeClr val="tx2"/>
                          </a:solidFill>
                        </a:rPr>
                        <a:t>Tests, documents, or independent historian(s) </a:t>
                      </a:r>
                      <a:r>
                        <a:rPr lang="en-US" sz="1000" dirty="0">
                          <a:solidFill>
                            <a:schemeClr val="accent5"/>
                          </a:solidFill>
                        </a:rPr>
                        <a:t>Any combination of 3 from the following</a:t>
                      </a:r>
                      <a:r>
                        <a:rPr lang="en-US" sz="1000" dirty="0">
                          <a:solidFill>
                            <a:schemeClr val="tx2"/>
                          </a:solidFill>
                        </a:rPr>
                        <a:t>: </a:t>
                      </a:r>
                    </a:p>
                    <a:p>
                      <a:pPr marL="274320" indent="-274320">
                        <a:spcBef>
                          <a:spcPts val="900"/>
                        </a:spcBef>
                        <a:buFont typeface="Wingdings" panose="05000000000000000000" pitchFamily="2" charset="2"/>
                        <a:buChar char="q"/>
                      </a:pPr>
                      <a:r>
                        <a:rPr lang="en-US" sz="1000" dirty="0">
                          <a:solidFill>
                            <a:schemeClr val="tx2"/>
                          </a:solidFill>
                        </a:rPr>
                        <a:t>Review of prior external note(s) from each unique source*; </a:t>
                      </a:r>
                    </a:p>
                    <a:p>
                      <a:pPr marL="274320" indent="-274320">
                        <a:spcBef>
                          <a:spcPts val="900"/>
                        </a:spcBef>
                        <a:buFont typeface="Wingdings" panose="05000000000000000000" pitchFamily="2" charset="2"/>
                        <a:buChar char="q"/>
                      </a:pPr>
                      <a:r>
                        <a:rPr lang="en-US" sz="1000" dirty="0">
                          <a:solidFill>
                            <a:schemeClr val="tx2"/>
                          </a:solidFill>
                        </a:rPr>
                        <a:t>Review of the result(s) of each unique test*;</a:t>
                      </a:r>
                    </a:p>
                    <a:p>
                      <a:pPr marL="274320" indent="-274320">
                        <a:spcBef>
                          <a:spcPts val="900"/>
                        </a:spcBef>
                        <a:buFont typeface="Wingdings" panose="05000000000000000000" pitchFamily="2" charset="2"/>
                        <a:buChar char="q"/>
                      </a:pPr>
                      <a:r>
                        <a:rPr lang="en-US" sz="1000" dirty="0">
                          <a:solidFill>
                            <a:schemeClr val="tx2"/>
                          </a:solidFill>
                        </a:rPr>
                        <a:t>Ordering of each unique test*; </a:t>
                      </a:r>
                    </a:p>
                    <a:p>
                      <a:pPr marL="274320" indent="-274320">
                        <a:spcBef>
                          <a:spcPts val="900"/>
                        </a:spcBef>
                        <a:buFont typeface="Wingdings" panose="05000000000000000000" pitchFamily="2" charset="2"/>
                        <a:buChar char="q"/>
                      </a:pPr>
                      <a:r>
                        <a:rPr lang="en-US" sz="1000" dirty="0">
                          <a:solidFill>
                            <a:schemeClr val="tx2"/>
                          </a:solidFill>
                        </a:rPr>
                        <a:t>Assessment requiring an independent historian </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2: Independent interpretation of tests</a:t>
                      </a:r>
                    </a:p>
                    <a:p>
                      <a:pPr marL="274320" indent="-274320">
                        <a:spcBef>
                          <a:spcPts val="900"/>
                        </a:spcBef>
                        <a:buFont typeface="Wingdings" panose="05000000000000000000" pitchFamily="2" charset="2"/>
                        <a:buChar char="q"/>
                      </a:pPr>
                      <a:r>
                        <a:rPr lang="en-US" sz="1000" dirty="0">
                          <a:solidFill>
                            <a:schemeClr val="tx2"/>
                          </a:solidFill>
                        </a:rPr>
                        <a:t>Independent interpretation of a test performed by another physician/other qualified healthcare professional (not separately reported);</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3: Discussion of management of test interpretation</a:t>
                      </a:r>
                    </a:p>
                    <a:p>
                      <a:pPr marL="274320" indent="-274320">
                        <a:spcBef>
                          <a:spcPts val="900"/>
                        </a:spcBef>
                        <a:buFont typeface="Wingdings" panose="05000000000000000000" pitchFamily="2" charset="2"/>
                        <a:buChar char="q"/>
                      </a:pPr>
                      <a:r>
                        <a:rPr lang="en-US" sz="1000" dirty="0">
                          <a:solidFill>
                            <a:schemeClr val="tx2"/>
                          </a:solidFill>
                        </a:rPr>
                        <a:t>Discussion of management or test interpretation with external physician/other qualified healthcare professional\appropriate source (not separately reported)</a:t>
                      </a:r>
                    </a:p>
                  </a:txBody>
                  <a:tcPr anchor="ctr"/>
                </a:tc>
                <a:extLst>
                  <a:ext uri="{0D108BD9-81ED-4DB2-BD59-A6C34878D82A}">
                    <a16:rowId xmlns:a16="http://schemas.microsoft.com/office/drawing/2014/main" val="2481532587"/>
                  </a:ext>
                </a:extLst>
              </a:tr>
            </a:tbl>
          </a:graphicData>
        </a:graphic>
      </p:graphicFrame>
      <p:sp>
        <p:nvSpPr>
          <p:cNvPr id="17" name="Oval 16">
            <a:extLst>
              <a:ext uri="{FF2B5EF4-FFF2-40B4-BE49-F238E27FC236}">
                <a16:creationId xmlns:a16="http://schemas.microsoft.com/office/drawing/2014/main" id="{0DE1AD10-D92E-4C49-8929-1AADFFB4AAC3}"/>
              </a:ext>
            </a:extLst>
          </p:cNvPr>
          <p:cNvSpPr/>
          <p:nvPr/>
        </p:nvSpPr>
        <p:spPr>
          <a:xfrm>
            <a:off x="2762865" y="2208949"/>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8" name="Oval 17">
            <a:extLst>
              <a:ext uri="{FF2B5EF4-FFF2-40B4-BE49-F238E27FC236}">
                <a16:creationId xmlns:a16="http://schemas.microsoft.com/office/drawing/2014/main" id="{92A0368F-44D8-45BD-9E00-1915C8141BBC}"/>
              </a:ext>
            </a:extLst>
          </p:cNvPr>
          <p:cNvSpPr/>
          <p:nvPr/>
        </p:nvSpPr>
        <p:spPr>
          <a:xfrm>
            <a:off x="2762865" y="248492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9" name="Oval 18">
            <a:extLst>
              <a:ext uri="{FF2B5EF4-FFF2-40B4-BE49-F238E27FC236}">
                <a16:creationId xmlns:a16="http://schemas.microsoft.com/office/drawing/2014/main" id="{0EC43A2E-B5C8-43EC-A057-9DBF0495F383}"/>
              </a:ext>
            </a:extLst>
          </p:cNvPr>
          <p:cNvSpPr/>
          <p:nvPr/>
        </p:nvSpPr>
        <p:spPr>
          <a:xfrm>
            <a:off x="2762865" y="4515166"/>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641E8F85-A62D-4C3B-B6BB-DBC11B9BB342}"/>
              </a:ext>
            </a:extLst>
          </p:cNvPr>
          <p:cNvSpPr/>
          <p:nvPr/>
        </p:nvSpPr>
        <p:spPr>
          <a:xfrm>
            <a:off x="2762865" y="193779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265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E87100B-C567-4A0F-A579-14239B890911}"/>
              </a:ext>
            </a:extLst>
          </p:cNvPr>
          <p:cNvSpPr>
            <a:spLocks noGrp="1"/>
          </p:cNvSpPr>
          <p:nvPr>
            <p:ph idx="1"/>
          </p:nvPr>
        </p:nvSpPr>
        <p:spPr>
          <a:xfrm>
            <a:off x="1837509" y="1236617"/>
            <a:ext cx="6883299" cy="3441448"/>
          </a:xfrm>
        </p:spPr>
        <p:txBody>
          <a:bodyPr/>
          <a:lstStyle/>
          <a:p>
            <a:r>
              <a:rPr lang="en-US" dirty="0"/>
              <a:t>Step 1: Moderate number and complexity of problems addressed (99204)</a:t>
            </a:r>
          </a:p>
          <a:p>
            <a:r>
              <a:rPr lang="en-US" dirty="0"/>
              <a:t>Step 2: Extensive amount and/or complexity of data reviewed/analyzed (99205) </a:t>
            </a:r>
          </a:p>
        </p:txBody>
      </p:sp>
      <p:sp>
        <p:nvSpPr>
          <p:cNvPr id="5" name="Title 4">
            <a:extLst>
              <a:ext uri="{FF2B5EF4-FFF2-40B4-BE49-F238E27FC236}">
                <a16:creationId xmlns:a16="http://schemas.microsoft.com/office/drawing/2014/main" id="{32182689-4E13-4FA9-A693-D2BBB262CD12}"/>
              </a:ext>
            </a:extLst>
          </p:cNvPr>
          <p:cNvSpPr>
            <a:spLocks noGrp="1"/>
          </p:cNvSpPr>
          <p:nvPr>
            <p:ph type="title"/>
          </p:nvPr>
        </p:nvSpPr>
        <p:spPr>
          <a:xfrm>
            <a:off x="250797" y="1791"/>
            <a:ext cx="8470011" cy="933965"/>
          </a:xfrm>
        </p:spPr>
        <p:txBody>
          <a:bodyPr/>
          <a:lstStyle/>
          <a:p>
            <a:r>
              <a:rPr lang="en-US" dirty="0"/>
              <a:t>MDM</a:t>
            </a:r>
          </a:p>
        </p:txBody>
      </p:sp>
      <p:sp>
        <p:nvSpPr>
          <p:cNvPr id="11" name="Text Placeholder 10">
            <a:extLst>
              <a:ext uri="{FF2B5EF4-FFF2-40B4-BE49-F238E27FC236}">
                <a16:creationId xmlns:a16="http://schemas.microsoft.com/office/drawing/2014/main" id="{5DCA8B44-2235-422B-AFBA-F0FAEFDF73A0}"/>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70020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E76612A-1951-494A-86C0-365F225EBCFA}"/>
              </a:ext>
            </a:extLst>
          </p:cNvPr>
          <p:cNvGraphicFramePr>
            <a:graphicFrameLocks/>
          </p:cNvGraphicFramePr>
          <p:nvPr>
            <p:extLst>
              <p:ext uri="{D42A27DB-BD31-4B8C-83A1-F6EECF244321}">
                <p14:modId xmlns:p14="http://schemas.microsoft.com/office/powerpoint/2010/main" val="476140306"/>
              </p:ext>
            </p:extLst>
          </p:nvPr>
        </p:nvGraphicFramePr>
        <p:xfrm>
          <a:off x="0" y="946229"/>
          <a:ext cx="9143999" cy="3989327"/>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35696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Number and Complexity of Problems Addressed </a:t>
                      </a:r>
                    </a:p>
                  </a:txBody>
                  <a:tcPr anchor="ctr">
                    <a:solidFill>
                      <a:schemeClr val="tx2"/>
                    </a:solidFill>
                  </a:tcPr>
                </a:tc>
                <a:extLst>
                  <a:ext uri="{0D108BD9-81ED-4DB2-BD59-A6C34878D82A}">
                    <a16:rowId xmlns:a16="http://schemas.microsoft.com/office/drawing/2014/main" val="2819832796"/>
                  </a:ext>
                </a:extLst>
              </a:tr>
              <a:tr h="444845">
                <a:tc>
                  <a:txBody>
                    <a:bodyPr/>
                    <a:lstStyle/>
                    <a:p>
                      <a:r>
                        <a:rPr lang="en-US" sz="1000" dirty="0"/>
                        <a:t>99202</a:t>
                      </a:r>
                    </a:p>
                    <a:p>
                      <a:r>
                        <a:rPr lang="en-US" sz="1000" dirty="0"/>
                        <a:t>99212</a:t>
                      </a:r>
                    </a:p>
                  </a:txBody>
                  <a:tcPr marL="365760" anchor="ctr"/>
                </a:tc>
                <a:tc>
                  <a:txBody>
                    <a:bodyPr/>
                    <a:lstStyle/>
                    <a:p>
                      <a:r>
                        <a:rPr lang="en-US" sz="1000" dirty="0">
                          <a:solidFill>
                            <a:schemeClr val="tx2"/>
                          </a:solidFill>
                        </a:rPr>
                        <a:t>Straightforward</a:t>
                      </a:r>
                    </a:p>
                  </a:txBody>
                  <a:tcPr anchor="ctr"/>
                </a:tc>
                <a:tc>
                  <a:txBody>
                    <a:bodyPr/>
                    <a:lstStyle/>
                    <a:p>
                      <a:pPr marL="274320" indent="-274320">
                        <a:spcBef>
                          <a:spcPts val="500"/>
                        </a:spcBef>
                      </a:pPr>
                      <a:r>
                        <a:rPr lang="en-US" sz="1000" b="1" dirty="0">
                          <a:solidFill>
                            <a:schemeClr val="tx2"/>
                          </a:solidFill>
                        </a:rPr>
                        <a:t>Minimal risk of morbidity from additional diagnostic testing or treatment </a:t>
                      </a:r>
                      <a:endParaRPr lang="en-US" sz="2400" b="1" dirty="0">
                        <a:solidFill>
                          <a:schemeClr val="tx2"/>
                        </a:solidFill>
                      </a:endParaRPr>
                    </a:p>
                  </a:txBody>
                  <a:tcPr anchor="ctr"/>
                </a:tc>
                <a:extLst>
                  <a:ext uri="{0D108BD9-81ED-4DB2-BD59-A6C34878D82A}">
                    <a16:rowId xmlns:a16="http://schemas.microsoft.com/office/drawing/2014/main" val="2481532587"/>
                  </a:ext>
                </a:extLst>
              </a:tr>
              <a:tr h="460373">
                <a:tc>
                  <a:txBody>
                    <a:bodyPr/>
                    <a:lstStyle/>
                    <a:p>
                      <a:r>
                        <a:rPr lang="en-US" sz="1000" dirty="0"/>
                        <a:t>99203</a:t>
                      </a:r>
                    </a:p>
                    <a:p>
                      <a:r>
                        <a:rPr lang="en-US" sz="1000" dirty="0"/>
                        <a:t>99212</a:t>
                      </a:r>
                    </a:p>
                  </a:txBody>
                  <a:tcPr marL="365760" anchor="ctr"/>
                </a:tc>
                <a:tc>
                  <a:txBody>
                    <a:bodyPr/>
                    <a:lstStyle/>
                    <a:p>
                      <a:r>
                        <a:rPr lang="en-US" sz="1000" dirty="0">
                          <a:solidFill>
                            <a:schemeClr val="tx2"/>
                          </a:solidFill>
                        </a:rPr>
                        <a:t>Low</a:t>
                      </a:r>
                    </a:p>
                  </a:txBody>
                  <a:tcPr anchor="ctr"/>
                </a:tc>
                <a:tc>
                  <a:txBody>
                    <a:bodyPr/>
                    <a:lstStyle/>
                    <a:p>
                      <a:pPr marL="274320" indent="-274320">
                        <a:spcBef>
                          <a:spcPts val="500"/>
                        </a:spcBef>
                      </a:pPr>
                      <a:r>
                        <a:rPr lang="en-US" sz="1000" b="1" dirty="0">
                          <a:solidFill>
                            <a:schemeClr val="tx2"/>
                          </a:solidFill>
                        </a:rPr>
                        <a:t>Low risk of morbidity from additional diagnostic testing or treatment</a:t>
                      </a:r>
                    </a:p>
                  </a:txBody>
                  <a:tcPr anchor="ctr"/>
                </a:tc>
                <a:extLst>
                  <a:ext uri="{0D108BD9-81ED-4DB2-BD59-A6C34878D82A}">
                    <a16:rowId xmlns:a16="http://schemas.microsoft.com/office/drawing/2014/main" val="1631187429"/>
                  </a:ext>
                </a:extLst>
              </a:tr>
              <a:tr h="1241094">
                <a:tc>
                  <a:txBody>
                    <a:bodyPr/>
                    <a:lstStyle/>
                    <a:p>
                      <a:r>
                        <a:rPr lang="en-US" sz="1000" b="0" dirty="0"/>
                        <a:t>99204</a:t>
                      </a:r>
                    </a:p>
                    <a:p>
                      <a:r>
                        <a:rPr lang="en-US" sz="1000" b="0" dirty="0"/>
                        <a:t>99214</a:t>
                      </a:r>
                    </a:p>
                  </a:txBody>
                  <a:tcPr marL="365760" anchor="ctr"/>
                </a:tc>
                <a:tc>
                  <a:txBody>
                    <a:bodyPr/>
                    <a:lstStyle/>
                    <a:p>
                      <a:r>
                        <a:rPr lang="en-US" sz="1000" b="0" dirty="0">
                          <a:solidFill>
                            <a:schemeClr val="tx2"/>
                          </a:solidFill>
                        </a:rPr>
                        <a:t>Moderate</a:t>
                      </a:r>
                    </a:p>
                  </a:txBody>
                  <a:tcPr anchor="ctr"/>
                </a:tc>
                <a:tc>
                  <a:txBody>
                    <a:bodyPr/>
                    <a:lstStyle/>
                    <a:p>
                      <a:pPr marL="0" indent="0">
                        <a:spcBef>
                          <a:spcPts val="300"/>
                        </a:spcBef>
                        <a:buFont typeface="Wingdings" panose="05000000000000000000" pitchFamily="2" charset="2"/>
                        <a:buNone/>
                      </a:pPr>
                      <a:r>
                        <a:rPr lang="en-US" sz="1000" b="1" dirty="0">
                          <a:solidFill>
                            <a:schemeClr val="tx2"/>
                          </a:solidFill>
                        </a:rPr>
                        <a:t>Moderate risk of morbidity from additional diagnostic testing or treatment</a:t>
                      </a:r>
                      <a:br>
                        <a:rPr lang="en-US" sz="1000" b="1" dirty="0">
                          <a:solidFill>
                            <a:schemeClr val="tx2"/>
                          </a:solidFill>
                        </a:rPr>
                      </a:br>
                      <a:r>
                        <a:rPr lang="en-US" sz="1000" i="1" dirty="0">
                          <a:solidFill>
                            <a:schemeClr val="tx2"/>
                          </a:solidFill>
                        </a:rPr>
                        <a:t>Examples only: </a:t>
                      </a:r>
                    </a:p>
                    <a:p>
                      <a:pPr marL="274320" indent="-274320">
                        <a:spcBef>
                          <a:spcPts val="300"/>
                        </a:spcBef>
                        <a:buFont typeface="Wingdings" panose="05000000000000000000" pitchFamily="2" charset="2"/>
                        <a:buChar char="q"/>
                      </a:pPr>
                      <a:r>
                        <a:rPr lang="en-US" sz="1000" dirty="0">
                          <a:solidFill>
                            <a:schemeClr val="tx2"/>
                          </a:solidFill>
                        </a:rPr>
                        <a:t>Prescription drug management </a:t>
                      </a:r>
                    </a:p>
                    <a:p>
                      <a:pPr marL="274320" indent="-274320">
                        <a:spcBef>
                          <a:spcPts val="300"/>
                        </a:spcBef>
                        <a:buFont typeface="Wingdings" panose="05000000000000000000" pitchFamily="2" charset="2"/>
                        <a:buChar char="q"/>
                      </a:pPr>
                      <a:r>
                        <a:rPr lang="en-US" sz="1000" dirty="0">
                          <a:solidFill>
                            <a:schemeClr val="tx2"/>
                          </a:solidFill>
                        </a:rPr>
                        <a:t>Decision regarding minor surgery with identified patient or procedure risk factors </a:t>
                      </a:r>
                    </a:p>
                    <a:p>
                      <a:pPr marL="274320" indent="-274320">
                        <a:spcBef>
                          <a:spcPts val="300"/>
                        </a:spcBef>
                        <a:buFont typeface="Wingdings" panose="05000000000000000000" pitchFamily="2" charset="2"/>
                        <a:buChar char="q"/>
                      </a:pPr>
                      <a:r>
                        <a:rPr lang="en-US" sz="1000" dirty="0">
                          <a:solidFill>
                            <a:schemeClr val="tx2"/>
                          </a:solidFill>
                        </a:rPr>
                        <a:t>Decision regarding elective major surgery without identified patient or procedure risk factors </a:t>
                      </a:r>
                    </a:p>
                    <a:p>
                      <a:pPr marL="274320" indent="-274320">
                        <a:spcBef>
                          <a:spcPts val="300"/>
                        </a:spcBef>
                        <a:buFont typeface="Wingdings" panose="05000000000000000000" pitchFamily="2" charset="2"/>
                        <a:buChar char="q"/>
                      </a:pPr>
                      <a:r>
                        <a:rPr lang="en-US" sz="1000" dirty="0">
                          <a:solidFill>
                            <a:schemeClr val="tx2"/>
                          </a:solidFill>
                        </a:rPr>
                        <a:t>Diagnosis or treatment significantly limited by social determinants of health</a:t>
                      </a:r>
                    </a:p>
                  </a:txBody>
                  <a:tcPr anchor="ctr"/>
                </a:tc>
                <a:extLst>
                  <a:ext uri="{0D108BD9-81ED-4DB2-BD59-A6C34878D82A}">
                    <a16:rowId xmlns:a16="http://schemas.microsoft.com/office/drawing/2014/main" val="627746983"/>
                  </a:ext>
                </a:extLst>
              </a:tr>
              <a:tr h="1486047">
                <a:tc>
                  <a:txBody>
                    <a:bodyPr/>
                    <a:lstStyle/>
                    <a:p>
                      <a:r>
                        <a:rPr lang="en-US" sz="1000" dirty="0"/>
                        <a:t>99205</a:t>
                      </a:r>
                    </a:p>
                    <a:p>
                      <a:r>
                        <a:rPr lang="en-US" sz="1000" dirty="0"/>
                        <a:t>99215</a:t>
                      </a:r>
                    </a:p>
                  </a:txBody>
                  <a:tcPr marL="365760" anchor="ctr"/>
                </a:tc>
                <a:tc>
                  <a:txBody>
                    <a:bodyPr/>
                    <a:lstStyle/>
                    <a:p>
                      <a:r>
                        <a:rPr lang="en-US" sz="1000" dirty="0">
                          <a:solidFill>
                            <a:schemeClr val="tx2"/>
                          </a:solidFill>
                        </a:rPr>
                        <a:t>High </a:t>
                      </a:r>
                    </a:p>
                  </a:txBody>
                  <a:tcPr anchor="ctr"/>
                </a:tc>
                <a:tc>
                  <a:txBody>
                    <a:bodyPr/>
                    <a:lstStyle/>
                    <a:p>
                      <a:pPr marL="274320" indent="-274320">
                        <a:spcBef>
                          <a:spcPts val="300"/>
                        </a:spcBef>
                      </a:pPr>
                      <a:r>
                        <a:rPr lang="en-US" sz="1000" b="1" dirty="0">
                          <a:solidFill>
                            <a:schemeClr val="tx2"/>
                          </a:solidFill>
                        </a:rPr>
                        <a:t>High risk of morbidity from additional diagnostic testing or treatment</a:t>
                      </a:r>
                    </a:p>
                    <a:p>
                      <a:pPr>
                        <a:spcBef>
                          <a:spcPts val="300"/>
                        </a:spcBef>
                      </a:pPr>
                      <a:r>
                        <a:rPr lang="en-US" sz="1000" b="0" i="1" dirty="0">
                          <a:solidFill>
                            <a:schemeClr val="tx2"/>
                          </a:solidFill>
                        </a:rPr>
                        <a:t>Examples Only:</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Drug therapy requiring intensive monitoring for toxicity </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regarding elective major surgery with identified patient or procedure risk factors</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regarding emergency major surgery</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regarding hospitalization </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not to resuscitate or to de-escalate care because of poor prognosis</a:t>
                      </a:r>
                    </a:p>
                  </a:txBody>
                  <a:tcPr anchor="ctr"/>
                </a:tc>
                <a:extLst>
                  <a:ext uri="{0D108BD9-81ED-4DB2-BD59-A6C34878D82A}">
                    <a16:rowId xmlns:a16="http://schemas.microsoft.com/office/drawing/2014/main" val="4144218488"/>
                  </a:ext>
                </a:extLst>
              </a:tr>
            </a:tbl>
          </a:graphicData>
        </a:graphic>
      </p:graphicFrame>
      <p:sp>
        <p:nvSpPr>
          <p:cNvPr id="7" name="Oval 6">
            <a:extLst>
              <a:ext uri="{FF2B5EF4-FFF2-40B4-BE49-F238E27FC236}">
                <a16:creationId xmlns:a16="http://schemas.microsoft.com/office/drawing/2014/main" id="{D83BAD6B-339B-445A-8B12-6FC1C1194EF8}"/>
              </a:ext>
            </a:extLst>
          </p:cNvPr>
          <p:cNvSpPr/>
          <p:nvPr/>
        </p:nvSpPr>
        <p:spPr>
          <a:xfrm>
            <a:off x="1880047" y="271641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1" name="Title 10">
            <a:extLst>
              <a:ext uri="{FF2B5EF4-FFF2-40B4-BE49-F238E27FC236}">
                <a16:creationId xmlns:a16="http://schemas.microsoft.com/office/drawing/2014/main" id="{BBD4AB6E-2DCD-41D4-AFA6-F69F07E4EE3C}"/>
              </a:ext>
            </a:extLst>
          </p:cNvPr>
          <p:cNvSpPr>
            <a:spLocks noGrp="1"/>
          </p:cNvSpPr>
          <p:nvPr>
            <p:ph type="title"/>
          </p:nvPr>
        </p:nvSpPr>
        <p:spPr>
          <a:xfrm>
            <a:off x="250797" y="1791"/>
            <a:ext cx="8470011" cy="933965"/>
          </a:xfrm>
        </p:spPr>
        <p:txBody>
          <a:bodyPr/>
          <a:lstStyle/>
          <a:p>
            <a:r>
              <a:rPr lang="en-US" dirty="0"/>
              <a:t>Step 3: Risk of Complications and/or Morbidity or Mortality of Patient Management </a:t>
            </a:r>
          </a:p>
        </p:txBody>
      </p:sp>
    </p:spTree>
    <p:extLst>
      <p:ext uri="{BB962C8B-B14F-4D97-AF65-F5344CB8AC3E}">
        <p14:creationId xmlns:p14="http://schemas.microsoft.com/office/powerpoint/2010/main" val="419262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EF62-E14E-1F40-B301-4B9BCD4684F3}"/>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r>
              <a:rPr lang="en-US" dirty="0"/>
              <a:t>Based on MDM, what could you code for this patient?</a:t>
            </a:r>
          </a:p>
        </p:txBody>
      </p:sp>
      <p:sp>
        <p:nvSpPr>
          <p:cNvPr id="4" name="Content Placeholder 3">
            <a:extLst>
              <a:ext uri="{FF2B5EF4-FFF2-40B4-BE49-F238E27FC236}">
                <a16:creationId xmlns:a16="http://schemas.microsoft.com/office/drawing/2014/main" id="{87DE804F-60F0-4CF0-B9C1-2611A0174B8F}"/>
              </a:ext>
            </a:extLst>
          </p:cNvPr>
          <p:cNvSpPr>
            <a:spLocks noGrp="1"/>
          </p:cNvSpPr>
          <p:nvPr>
            <p:ph sz="half" idx="2"/>
          </p:nvPr>
        </p:nvSpPr>
        <p:spPr>
          <a:xfrm>
            <a:off x="3108891" y="1208938"/>
            <a:ext cx="5582264" cy="3595235"/>
          </a:xfrm>
        </p:spPr>
        <p:txBody>
          <a:bodyPr/>
          <a:lstStyle/>
          <a:p>
            <a:r>
              <a:rPr lang="en-US" dirty="0"/>
              <a:t>99203</a:t>
            </a:r>
          </a:p>
          <a:p>
            <a:r>
              <a:rPr lang="en-US" dirty="0"/>
              <a:t>99204</a:t>
            </a:r>
          </a:p>
          <a:p>
            <a:r>
              <a:rPr lang="en-US" dirty="0"/>
              <a:t>99214</a:t>
            </a:r>
          </a:p>
          <a:p>
            <a:r>
              <a:rPr lang="en-US" dirty="0"/>
              <a:t>99205</a:t>
            </a:r>
          </a:p>
          <a:p>
            <a:r>
              <a:rPr lang="en-US" dirty="0"/>
              <a:t>99215</a:t>
            </a:r>
          </a:p>
          <a:p>
            <a:endParaRPr lang="en-US" dirty="0"/>
          </a:p>
        </p:txBody>
      </p:sp>
      <p:sp>
        <p:nvSpPr>
          <p:cNvPr id="5" name="Slide Number Placeholder 4">
            <a:extLst>
              <a:ext uri="{FF2B5EF4-FFF2-40B4-BE49-F238E27FC236}">
                <a16:creationId xmlns:a16="http://schemas.microsoft.com/office/drawing/2014/main" id="{973C0295-AA19-9E4A-BA4D-574023E210B6}"/>
              </a:ext>
            </a:extLst>
          </p:cNvPr>
          <p:cNvSpPr>
            <a:spLocks noGrp="1"/>
          </p:cNvSpPr>
          <p:nvPr>
            <p:ph type="sldNum" sz="quarter" idx="4"/>
          </p:nvPr>
        </p:nvSpPr>
        <p:spPr>
          <a:xfrm>
            <a:off x="8297613" y="4945317"/>
            <a:ext cx="811254" cy="200050"/>
          </a:xfrm>
        </p:spPr>
        <p:txBody>
          <a:bodyPr vert="horz" lIns="91440" tIns="45720" rIns="91440" bIns="45720" rtlCol="0" anchor="ctr"/>
          <a:lstStyle>
            <a:defPPr>
              <a:defRPr lang="en-US"/>
            </a:defPPr>
            <a:lvl1pPr marL="0" algn="r" defTabSz="914400" rtl="0" eaLnBrk="1" latinLnBrk="0" hangingPunct="1">
              <a:defRPr sz="1200" kern="1200">
                <a:solidFill>
                  <a:schemeClr val="accent6">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610A28-A13C-4144-B795-47763EF99F79}" type="slidenum">
              <a:rPr lang="en-US" smtClean="0"/>
              <a:pPr/>
              <a:t>57</a:t>
            </a:fld>
            <a:endParaRPr lang="en-US" dirty="0"/>
          </a:p>
        </p:txBody>
      </p:sp>
    </p:spTree>
    <p:extLst>
      <p:ext uri="{BB962C8B-B14F-4D97-AF65-F5344CB8AC3E}">
        <p14:creationId xmlns:p14="http://schemas.microsoft.com/office/powerpoint/2010/main" val="4217280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E2FF3D0-DB19-4EE0-8A1B-F401A665F7B1}"/>
              </a:ext>
            </a:extLst>
          </p:cNvPr>
          <p:cNvSpPr>
            <a:spLocks noGrp="1"/>
          </p:cNvSpPr>
          <p:nvPr>
            <p:ph idx="1"/>
          </p:nvPr>
        </p:nvSpPr>
        <p:spPr>
          <a:xfrm>
            <a:off x="1837509" y="1236617"/>
            <a:ext cx="6883299" cy="3441448"/>
          </a:xfrm>
        </p:spPr>
        <p:txBody>
          <a:bodyPr/>
          <a:lstStyle/>
          <a:p>
            <a:r>
              <a:rPr lang="en-US" dirty="0"/>
              <a:t>Step 1: </a:t>
            </a:r>
            <a:r>
              <a:rPr lang="en-US" dirty="0">
                <a:solidFill>
                  <a:schemeClr val="accent2"/>
                </a:solidFill>
              </a:rPr>
              <a:t>Moderate</a:t>
            </a:r>
            <a:r>
              <a:rPr lang="en-US" dirty="0"/>
              <a:t> number and complexity of problems addressed (99204)</a:t>
            </a:r>
          </a:p>
          <a:p>
            <a:r>
              <a:rPr lang="en-US" dirty="0"/>
              <a:t>Step 2: </a:t>
            </a:r>
            <a:r>
              <a:rPr lang="en-US" dirty="0">
                <a:solidFill>
                  <a:schemeClr val="accent2"/>
                </a:solidFill>
              </a:rPr>
              <a:t>Extensive</a:t>
            </a:r>
            <a:r>
              <a:rPr lang="en-US" dirty="0"/>
              <a:t> amount and/or complexity of data reviewed/analyzed (99205) </a:t>
            </a:r>
          </a:p>
          <a:p>
            <a:r>
              <a:rPr lang="en-US" dirty="0"/>
              <a:t>Step 3: </a:t>
            </a:r>
            <a:r>
              <a:rPr lang="en-US" dirty="0">
                <a:solidFill>
                  <a:schemeClr val="accent2"/>
                </a:solidFill>
              </a:rPr>
              <a:t>Moderate</a:t>
            </a:r>
            <a:r>
              <a:rPr lang="en-US" dirty="0"/>
              <a:t> risk (99204)</a:t>
            </a:r>
          </a:p>
          <a:p>
            <a:pPr lvl="1"/>
            <a:endParaRPr lang="en-US" dirty="0"/>
          </a:p>
          <a:p>
            <a:pPr marL="0" indent="0">
              <a:buNone/>
            </a:pPr>
            <a:r>
              <a:rPr lang="en-US" b="1" i="1" dirty="0"/>
              <a:t>Based on MDM, this would be billed as a </a:t>
            </a:r>
            <a:r>
              <a:rPr lang="en-US" b="1" i="1" dirty="0">
                <a:solidFill>
                  <a:schemeClr val="accent2"/>
                </a:solidFill>
              </a:rPr>
              <a:t>99204</a:t>
            </a:r>
          </a:p>
        </p:txBody>
      </p:sp>
      <p:sp>
        <p:nvSpPr>
          <p:cNvPr id="5" name="Title 4">
            <a:extLst>
              <a:ext uri="{FF2B5EF4-FFF2-40B4-BE49-F238E27FC236}">
                <a16:creationId xmlns:a16="http://schemas.microsoft.com/office/drawing/2014/main" id="{9478C77D-4BB5-4A73-94FD-8FA113FBA9CD}"/>
              </a:ext>
            </a:extLst>
          </p:cNvPr>
          <p:cNvSpPr>
            <a:spLocks noGrp="1"/>
          </p:cNvSpPr>
          <p:nvPr>
            <p:ph type="title"/>
          </p:nvPr>
        </p:nvSpPr>
        <p:spPr>
          <a:xfrm>
            <a:off x="250797" y="1791"/>
            <a:ext cx="8470011" cy="933965"/>
          </a:xfrm>
        </p:spPr>
        <p:txBody>
          <a:bodyPr/>
          <a:lstStyle/>
          <a:p>
            <a:r>
              <a:rPr lang="en-US" dirty="0"/>
              <a:t>MDM</a:t>
            </a:r>
          </a:p>
        </p:txBody>
      </p:sp>
    </p:spTree>
    <p:extLst>
      <p:ext uri="{BB962C8B-B14F-4D97-AF65-F5344CB8AC3E}">
        <p14:creationId xmlns:p14="http://schemas.microsoft.com/office/powerpoint/2010/main" val="1748834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4C503-D5E8-443A-A6EB-7E39E549133B}"/>
              </a:ext>
            </a:extLst>
          </p:cNvPr>
          <p:cNvSpPr>
            <a:spLocks noGrp="1"/>
          </p:cNvSpPr>
          <p:nvPr>
            <p:ph type="ctrTitle"/>
          </p:nvPr>
        </p:nvSpPr>
        <p:spPr/>
        <p:txBody>
          <a:bodyPr/>
          <a:lstStyle/>
          <a:p>
            <a:r>
              <a:rPr lang="en-US" dirty="0"/>
              <a:t>…How Much Time Was Spent?</a:t>
            </a:r>
          </a:p>
        </p:txBody>
      </p:sp>
    </p:spTree>
    <p:extLst>
      <p:ext uri="{BB962C8B-B14F-4D97-AF65-F5344CB8AC3E}">
        <p14:creationId xmlns:p14="http://schemas.microsoft.com/office/powerpoint/2010/main" val="196170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BF162C-080A-4ADA-96B6-FF0CAA280F93}"/>
              </a:ext>
            </a:extLst>
          </p:cNvPr>
          <p:cNvSpPr>
            <a:spLocks noGrp="1"/>
          </p:cNvSpPr>
          <p:nvPr>
            <p:ph idx="1"/>
          </p:nvPr>
        </p:nvSpPr>
        <p:spPr>
          <a:xfrm>
            <a:off x="250797" y="1063914"/>
            <a:ext cx="8470011" cy="3614151"/>
          </a:xfrm>
        </p:spPr>
        <p:txBody>
          <a:bodyPr/>
          <a:lstStyle/>
          <a:p>
            <a:pPr marL="0" indent="0">
              <a:buNone/>
            </a:pPr>
            <a:r>
              <a:rPr lang="en-US" b="1" dirty="0"/>
              <a:t>Post-Test and Evaluation</a:t>
            </a:r>
          </a:p>
          <a:p>
            <a:r>
              <a:rPr lang="en-US" dirty="0"/>
              <a:t>After completion of this webinar, please go to Module 9 of the course in AAPA’s Learning Central to complete the </a:t>
            </a:r>
            <a:r>
              <a:rPr lang="en-US" b="1" dirty="0"/>
              <a:t>post-test</a:t>
            </a:r>
            <a:r>
              <a:rPr lang="en-US" dirty="0"/>
              <a:t> and </a:t>
            </a:r>
            <a:r>
              <a:rPr lang="en-US" b="1" dirty="0"/>
              <a:t>evaluation</a:t>
            </a:r>
            <a:r>
              <a:rPr lang="en-US" dirty="0"/>
              <a:t> to obtain credit for this activity.</a:t>
            </a:r>
          </a:p>
        </p:txBody>
      </p:sp>
      <p:sp>
        <p:nvSpPr>
          <p:cNvPr id="6" name="Title 5">
            <a:extLst>
              <a:ext uri="{FF2B5EF4-FFF2-40B4-BE49-F238E27FC236}">
                <a16:creationId xmlns:a16="http://schemas.microsoft.com/office/drawing/2014/main" id="{600CFA29-40D3-BB47-8EF9-7215C8B8C9B0}"/>
              </a:ext>
            </a:extLst>
          </p:cNvPr>
          <p:cNvSpPr>
            <a:spLocks noGrp="1"/>
          </p:cNvSpPr>
          <p:nvPr>
            <p:ph type="title"/>
          </p:nvPr>
        </p:nvSpPr>
        <p:spPr>
          <a:xfrm>
            <a:off x="250797" y="1791"/>
            <a:ext cx="8470011" cy="933965"/>
          </a:xfrm>
        </p:spPr>
        <p:txBody>
          <a:bodyPr/>
          <a:lstStyle/>
          <a:p>
            <a:r>
              <a:rPr lang="en-US" dirty="0"/>
              <a:t>AAPA Learning Central: Module 9</a:t>
            </a:r>
          </a:p>
        </p:txBody>
      </p:sp>
      <p:sp>
        <p:nvSpPr>
          <p:cNvPr id="11" name="Slide Number Placeholder 10">
            <a:extLst>
              <a:ext uri="{FF2B5EF4-FFF2-40B4-BE49-F238E27FC236}">
                <a16:creationId xmlns:a16="http://schemas.microsoft.com/office/drawing/2014/main" id="{8DE8F5B0-59A5-6C48-BB27-5812D2A88CE8}"/>
              </a:ext>
            </a:extLst>
          </p:cNvPr>
          <p:cNvSpPr>
            <a:spLocks noGrp="1"/>
          </p:cNvSpPr>
          <p:nvPr>
            <p:ph type="sldNum" sz="quarter" idx="4"/>
          </p:nvPr>
        </p:nvSpPr>
        <p:spPr>
          <a:xfrm>
            <a:off x="8297613" y="4945317"/>
            <a:ext cx="811254" cy="200050"/>
          </a:xfrm>
        </p:spPr>
        <p:txBody>
          <a:bodyPr vert="horz" lIns="91440" tIns="45720" rIns="91440" bIns="45720" rtlCol="0" anchor="ctr"/>
          <a:lstStyle>
            <a:defPPr>
              <a:defRPr lang="en-US"/>
            </a:defPPr>
            <a:lvl1pPr marL="0" algn="r" defTabSz="914378" rtl="0" eaLnBrk="1" latinLnBrk="0" hangingPunct="1">
              <a:defRPr sz="1200" kern="1200">
                <a:solidFill>
                  <a:schemeClr val="accent6">
                    <a:lumMod val="50000"/>
                  </a:schemeClr>
                </a:solidFill>
                <a:latin typeface="Arial" panose="020B0604020202020204" pitchFamily="34" charset="0"/>
                <a:ea typeface="+mn-ea"/>
                <a:cs typeface="Arial" panose="020B0604020202020204" pitchFamily="34" charset="0"/>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fld id="{B1610A28-A13C-4144-B795-47763EF99F79}" type="slidenum">
              <a:rPr lang="en-US"/>
              <a:pPr/>
              <a:t>6</a:t>
            </a:fld>
            <a:endParaRPr lang="en-US" dirty="0"/>
          </a:p>
        </p:txBody>
      </p:sp>
      <p:sp>
        <p:nvSpPr>
          <p:cNvPr id="19" name="Slide Number Placeholder 5">
            <a:extLst>
              <a:ext uri="{FF2B5EF4-FFF2-40B4-BE49-F238E27FC236}">
                <a16:creationId xmlns:a16="http://schemas.microsoft.com/office/drawing/2014/main" id="{F3922AA5-2D3B-3D4C-9932-3B9D0BF1711F}"/>
              </a:ext>
            </a:extLst>
          </p:cNvPr>
          <p:cNvSpPr txBox="1">
            <a:spLocks/>
          </p:cNvSpPr>
          <p:nvPr/>
        </p:nvSpPr>
        <p:spPr>
          <a:xfrm>
            <a:off x="8297613" y="4924770"/>
            <a:ext cx="811254" cy="2000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endParaRPr lang="en-US" dirty="0">
              <a:solidFill>
                <a:srgbClr val="155383"/>
              </a:solidFill>
              <a:latin typeface="Calibri" panose="020F0502020204030204"/>
            </a:endParaRPr>
          </a:p>
        </p:txBody>
      </p:sp>
      <p:pic>
        <p:nvPicPr>
          <p:cNvPr id="4" name="Picture 3">
            <a:extLst>
              <a:ext uri="{FF2B5EF4-FFF2-40B4-BE49-F238E27FC236}">
                <a16:creationId xmlns:a16="http://schemas.microsoft.com/office/drawing/2014/main" id="{3B4D35A7-2A52-6B41-940B-7399002961AA}"/>
              </a:ext>
            </a:extLst>
          </p:cNvPr>
          <p:cNvPicPr>
            <a:picLocks noChangeAspect="1"/>
          </p:cNvPicPr>
          <p:nvPr/>
        </p:nvPicPr>
        <p:blipFill>
          <a:blip r:embed="rId3"/>
          <a:stretch>
            <a:fillRect/>
          </a:stretch>
        </p:blipFill>
        <p:spPr>
          <a:xfrm>
            <a:off x="0" y="2792627"/>
            <a:ext cx="9144000" cy="709714"/>
          </a:xfrm>
          <a:prstGeom prst="rect">
            <a:avLst/>
          </a:prstGeom>
        </p:spPr>
      </p:pic>
    </p:spTree>
    <p:extLst>
      <p:ext uri="{BB962C8B-B14F-4D97-AF65-F5344CB8AC3E}">
        <p14:creationId xmlns:p14="http://schemas.microsoft.com/office/powerpoint/2010/main" val="24400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D9250DC6-374A-4637-9E51-E5308BC5BBCC}"/>
              </a:ext>
            </a:extLst>
          </p:cNvPr>
          <p:cNvSpPr>
            <a:spLocks noGrp="1"/>
          </p:cNvSpPr>
          <p:nvPr>
            <p:ph type="title"/>
          </p:nvPr>
        </p:nvSpPr>
        <p:spPr>
          <a:xfrm>
            <a:off x="346075" y="428625"/>
            <a:ext cx="2762250" cy="4295775"/>
          </a:xfrm>
        </p:spPr>
        <p:txBody>
          <a:bodyPr vert="horz" lIns="91440" tIns="45720" rIns="91440" bIns="0" rtlCol="0" anchor="ctr" anchorCtr="0">
            <a:noAutofit/>
          </a:bodyPr>
          <a:lstStyle/>
          <a:p>
            <a:pPr lvl="0"/>
            <a:r>
              <a:rPr lang="en-US" sz="2000" b="1" dirty="0"/>
              <a:t>Total time spent on </a:t>
            </a:r>
            <a:br>
              <a:rPr lang="en-US" sz="2000" b="1" dirty="0"/>
            </a:br>
            <a:r>
              <a:rPr lang="en-US" sz="2000" b="1" dirty="0"/>
              <a:t>date of encounter was 90 minutes, including preparing to see patient (review of tests), obtaining/reviewing intake form, performing medical evaluation, counseling and education, ordering test/medication, and documenting of clinical information. </a:t>
            </a:r>
          </a:p>
        </p:txBody>
      </p:sp>
      <p:sp>
        <p:nvSpPr>
          <p:cNvPr id="15" name="Content Placeholder 5">
            <a:extLst>
              <a:ext uri="{FF2B5EF4-FFF2-40B4-BE49-F238E27FC236}">
                <a16:creationId xmlns:a16="http://schemas.microsoft.com/office/drawing/2014/main" id="{026E6BD9-CFB9-4B02-9B9C-E8DE163B587F}"/>
              </a:ext>
            </a:extLst>
          </p:cNvPr>
          <p:cNvSpPr>
            <a:spLocks noGrp="1"/>
          </p:cNvSpPr>
          <p:nvPr>
            <p:ph sz="half" idx="2"/>
          </p:nvPr>
        </p:nvSpPr>
        <p:spPr>
          <a:xfrm>
            <a:off x="3481330" y="428625"/>
            <a:ext cx="5210233" cy="4295775"/>
          </a:xfrm>
        </p:spPr>
        <p:txBody>
          <a:bodyPr>
            <a:noAutofit/>
          </a:bodyPr>
          <a:lstStyle/>
          <a:p>
            <a:pPr marL="176213" lvl="0" indent="-176213">
              <a:spcBef>
                <a:spcPts val="700"/>
              </a:spcBef>
              <a:buFont typeface="Arial" panose="020B0604020202020204" pitchFamily="34" charset="0"/>
              <a:buChar char="•"/>
            </a:pPr>
            <a:r>
              <a:rPr lang="en-US" sz="1600" dirty="0"/>
              <a:t>Preparing to see the patient (eg, review of tests):</a:t>
            </a:r>
            <a:br>
              <a:rPr lang="en-US" sz="1600" dirty="0"/>
            </a:br>
            <a:r>
              <a:rPr lang="en-US" sz="1600" b="1" dirty="0">
                <a:solidFill>
                  <a:schemeClr val="accent2"/>
                </a:solidFill>
              </a:rPr>
              <a:t>10 minutes </a:t>
            </a:r>
            <a:r>
              <a:rPr lang="en-US" sz="1600" dirty="0"/>
              <a:t>reviewing intake form (7:50-8:00am)</a:t>
            </a:r>
          </a:p>
          <a:p>
            <a:pPr marL="176213" lvl="0" indent="-176213">
              <a:spcBef>
                <a:spcPts val="700"/>
              </a:spcBef>
              <a:buFont typeface="Arial" panose="020B0604020202020204" pitchFamily="34" charset="0"/>
              <a:buChar char="•"/>
            </a:pPr>
            <a:r>
              <a:rPr lang="en-US" sz="1600" dirty="0"/>
              <a:t>Obtaining and/or reviewing separately obtained history: </a:t>
            </a:r>
            <a:r>
              <a:rPr lang="en-US" sz="1600" b="1" dirty="0">
                <a:solidFill>
                  <a:schemeClr val="accent2"/>
                </a:solidFill>
              </a:rPr>
              <a:t>10 minutes </a:t>
            </a:r>
            <a:r>
              <a:rPr lang="en-US" sz="1600" dirty="0"/>
              <a:t>reviewing past records (8:00-8:10am)</a:t>
            </a:r>
          </a:p>
          <a:p>
            <a:pPr marL="176213" lvl="0" indent="-176213">
              <a:spcBef>
                <a:spcPts val="700"/>
              </a:spcBef>
              <a:buFont typeface="Arial" panose="020B0604020202020204" pitchFamily="34" charset="0"/>
              <a:buChar char="•"/>
            </a:pPr>
            <a:r>
              <a:rPr lang="en-US" sz="1600" dirty="0"/>
              <a:t>Performing a medically appropriate examination and/or evaluation/counseling and educating the patient/</a:t>
            </a:r>
            <a:br>
              <a:rPr lang="en-US" sz="1600" dirty="0"/>
            </a:br>
            <a:r>
              <a:rPr lang="en-US" sz="1600" dirty="0"/>
              <a:t>family/caregiver: </a:t>
            </a:r>
            <a:r>
              <a:rPr lang="en-US" sz="1600" b="1" dirty="0">
                <a:solidFill>
                  <a:schemeClr val="accent2"/>
                </a:solidFill>
              </a:rPr>
              <a:t>40 minutes face to face </a:t>
            </a:r>
            <a:r>
              <a:rPr lang="en-US" sz="1600" dirty="0"/>
              <a:t>(8:30-9:10am)</a:t>
            </a:r>
          </a:p>
          <a:p>
            <a:pPr marL="176213" lvl="0" indent="-176213">
              <a:spcBef>
                <a:spcPts val="700"/>
              </a:spcBef>
              <a:buFont typeface="Arial" panose="020B0604020202020204" pitchFamily="34" charset="0"/>
              <a:buChar char="•"/>
            </a:pPr>
            <a:r>
              <a:rPr lang="en-US" sz="1600" dirty="0"/>
              <a:t>Ordering medications, tests, or procedures: </a:t>
            </a:r>
            <a:br>
              <a:rPr lang="en-US" sz="1600" dirty="0"/>
            </a:br>
            <a:r>
              <a:rPr lang="en-US" sz="1600" b="1" dirty="0">
                <a:solidFill>
                  <a:schemeClr val="accent2"/>
                </a:solidFill>
              </a:rPr>
              <a:t>5 minutes  </a:t>
            </a:r>
            <a:r>
              <a:rPr lang="en-US" sz="1600" dirty="0"/>
              <a:t>(12:10-12:15pm)</a:t>
            </a:r>
          </a:p>
          <a:p>
            <a:pPr marL="176213" lvl="0" indent="-176213">
              <a:spcBef>
                <a:spcPts val="700"/>
              </a:spcBef>
              <a:buFont typeface="Arial" panose="020B0604020202020204" pitchFamily="34" charset="0"/>
              <a:buChar char="•"/>
            </a:pPr>
            <a:r>
              <a:rPr lang="en-US" sz="1600" dirty="0"/>
              <a:t>Referring and communicating with other healthcare professionals (when not separately reported): </a:t>
            </a:r>
            <a:br>
              <a:rPr lang="en-US" sz="1600" dirty="0"/>
            </a:br>
            <a:r>
              <a:rPr lang="en-US" sz="1600" b="1" dirty="0">
                <a:solidFill>
                  <a:schemeClr val="accent2"/>
                </a:solidFill>
              </a:rPr>
              <a:t>10 minutes</a:t>
            </a:r>
            <a:r>
              <a:rPr lang="en-US" sz="1600" dirty="0"/>
              <a:t> (12:00-12:10pm)</a:t>
            </a:r>
          </a:p>
          <a:p>
            <a:pPr marL="176213" lvl="0" indent="-176213">
              <a:spcBef>
                <a:spcPts val="700"/>
              </a:spcBef>
              <a:buFont typeface="Arial" panose="020B0604020202020204" pitchFamily="34" charset="0"/>
              <a:buChar char="•"/>
            </a:pPr>
            <a:r>
              <a:rPr lang="en-US" sz="1600" dirty="0"/>
              <a:t>Documenting clinical information in the electronic or other health record: </a:t>
            </a:r>
            <a:r>
              <a:rPr lang="en-US" sz="1600" b="1" dirty="0">
                <a:solidFill>
                  <a:schemeClr val="accent2"/>
                </a:solidFill>
              </a:rPr>
              <a:t>15 minutes </a:t>
            </a:r>
            <a:r>
              <a:rPr lang="en-US" sz="1600" dirty="0"/>
              <a:t>(4:30-4:45pm) </a:t>
            </a:r>
          </a:p>
        </p:txBody>
      </p:sp>
    </p:spTree>
    <p:extLst>
      <p:ext uri="{BB962C8B-B14F-4D97-AF65-F5344CB8AC3E}">
        <p14:creationId xmlns:p14="http://schemas.microsoft.com/office/powerpoint/2010/main" val="2191003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D71F34-6448-4BDA-960D-87556F3AB60B}"/>
              </a:ext>
            </a:extLst>
          </p:cNvPr>
          <p:cNvGrpSpPr/>
          <p:nvPr/>
        </p:nvGrpSpPr>
        <p:grpSpPr>
          <a:xfrm>
            <a:off x="397138" y="1068635"/>
            <a:ext cx="8240085" cy="3745735"/>
            <a:chOff x="397138" y="1153299"/>
            <a:chExt cx="8240085" cy="3661071"/>
          </a:xfrm>
        </p:grpSpPr>
        <p:sp>
          <p:nvSpPr>
            <p:cNvPr id="8" name="Freeform: Shape 7">
              <a:extLst>
                <a:ext uri="{FF2B5EF4-FFF2-40B4-BE49-F238E27FC236}">
                  <a16:creationId xmlns:a16="http://schemas.microsoft.com/office/drawing/2014/main" id="{69ECDBDC-CAFB-4D5E-A1B4-43C96FAA4959}"/>
                </a:ext>
              </a:extLst>
            </p:cNvPr>
            <p:cNvSpPr/>
            <p:nvPr/>
          </p:nvSpPr>
          <p:spPr>
            <a:xfrm>
              <a:off x="397138" y="1153299"/>
              <a:ext cx="6344866" cy="658992"/>
            </a:xfrm>
            <a:custGeom>
              <a:avLst/>
              <a:gdLst>
                <a:gd name="connsiteX0" fmla="*/ 0 w 6344866"/>
                <a:gd name="connsiteY0" fmla="*/ 65899 h 658992"/>
                <a:gd name="connsiteX1" fmla="*/ 65899 w 6344866"/>
                <a:gd name="connsiteY1" fmla="*/ 0 h 658992"/>
                <a:gd name="connsiteX2" fmla="*/ 6278967 w 6344866"/>
                <a:gd name="connsiteY2" fmla="*/ 0 h 658992"/>
                <a:gd name="connsiteX3" fmla="*/ 6344866 w 6344866"/>
                <a:gd name="connsiteY3" fmla="*/ 65899 h 658992"/>
                <a:gd name="connsiteX4" fmla="*/ 6344866 w 6344866"/>
                <a:gd name="connsiteY4" fmla="*/ 593093 h 658992"/>
                <a:gd name="connsiteX5" fmla="*/ 6278967 w 6344866"/>
                <a:gd name="connsiteY5" fmla="*/ 658992 h 658992"/>
                <a:gd name="connsiteX6" fmla="*/ 65899 w 6344866"/>
                <a:gd name="connsiteY6" fmla="*/ 658992 h 658992"/>
                <a:gd name="connsiteX7" fmla="*/ 0 w 6344866"/>
                <a:gd name="connsiteY7" fmla="*/ 593093 h 658992"/>
                <a:gd name="connsiteX8" fmla="*/ 0 w 6344866"/>
                <a:gd name="connsiteY8" fmla="*/ 65899 h 6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4866" h="658992">
                  <a:moveTo>
                    <a:pt x="0" y="65899"/>
                  </a:moveTo>
                  <a:cubicBezTo>
                    <a:pt x="0" y="29504"/>
                    <a:pt x="29504" y="0"/>
                    <a:pt x="65899" y="0"/>
                  </a:cubicBezTo>
                  <a:lnTo>
                    <a:pt x="6278967" y="0"/>
                  </a:lnTo>
                  <a:cubicBezTo>
                    <a:pt x="6315362" y="0"/>
                    <a:pt x="6344866" y="29504"/>
                    <a:pt x="6344866" y="65899"/>
                  </a:cubicBezTo>
                  <a:lnTo>
                    <a:pt x="6344866" y="593093"/>
                  </a:lnTo>
                  <a:cubicBezTo>
                    <a:pt x="6344866" y="629488"/>
                    <a:pt x="6315362" y="658992"/>
                    <a:pt x="6278967" y="658992"/>
                  </a:cubicBezTo>
                  <a:lnTo>
                    <a:pt x="65899" y="658992"/>
                  </a:lnTo>
                  <a:cubicBezTo>
                    <a:pt x="29504" y="658992"/>
                    <a:pt x="0" y="629488"/>
                    <a:pt x="0" y="593093"/>
                  </a:cubicBezTo>
                  <a:lnTo>
                    <a:pt x="0" y="65899"/>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4071" tIns="84071" rIns="833676" bIns="84071" numCol="1" spcCol="1270" anchor="ctr" anchorCtr="0">
              <a:noAutofit/>
            </a:bodyPr>
            <a:lstStyle/>
            <a:p>
              <a:pPr marL="0" lvl="0" indent="0" algn="l" defTabSz="755650">
                <a:lnSpc>
                  <a:spcPct val="90000"/>
                </a:lnSpc>
                <a:spcBef>
                  <a:spcPct val="0"/>
                </a:spcBef>
                <a:spcAft>
                  <a:spcPct val="35000"/>
                </a:spcAft>
                <a:buNone/>
              </a:pPr>
              <a:r>
                <a:rPr lang="en-US" sz="1700" b="1" i="0" kern="1200" baseline="0" dirty="0"/>
                <a:t>New Patient </a:t>
              </a:r>
              <a:r>
                <a:rPr lang="en-US" sz="1700" b="1" i="1" kern="1200" baseline="0" dirty="0"/>
                <a:t>(Total time on the date of the encounter)</a:t>
              </a:r>
              <a:r>
                <a:rPr lang="en-US" sz="1700" b="1" i="0" kern="1200" baseline="0" dirty="0"/>
                <a:t> </a:t>
              </a:r>
              <a:r>
                <a:rPr lang="en-US" sz="1700" b="0" i="0" kern="1200" baseline="0" dirty="0"/>
                <a:t>	</a:t>
              </a:r>
              <a:endParaRPr lang="en-US" sz="1700" kern="1200" dirty="0"/>
            </a:p>
          </p:txBody>
        </p:sp>
        <p:sp>
          <p:nvSpPr>
            <p:cNvPr id="9" name="Freeform: Shape 8">
              <a:extLst>
                <a:ext uri="{FF2B5EF4-FFF2-40B4-BE49-F238E27FC236}">
                  <a16:creationId xmlns:a16="http://schemas.microsoft.com/office/drawing/2014/main" id="{FFD476EF-4362-4DEC-87FD-E30A63BCECDD}"/>
                </a:ext>
              </a:extLst>
            </p:cNvPr>
            <p:cNvSpPr/>
            <p:nvPr/>
          </p:nvSpPr>
          <p:spPr>
            <a:xfrm>
              <a:off x="870942" y="1903818"/>
              <a:ext cx="6344866" cy="658992"/>
            </a:xfrm>
            <a:custGeom>
              <a:avLst/>
              <a:gdLst>
                <a:gd name="connsiteX0" fmla="*/ 0 w 6344866"/>
                <a:gd name="connsiteY0" fmla="*/ 65899 h 658992"/>
                <a:gd name="connsiteX1" fmla="*/ 65899 w 6344866"/>
                <a:gd name="connsiteY1" fmla="*/ 0 h 658992"/>
                <a:gd name="connsiteX2" fmla="*/ 6278967 w 6344866"/>
                <a:gd name="connsiteY2" fmla="*/ 0 h 658992"/>
                <a:gd name="connsiteX3" fmla="*/ 6344866 w 6344866"/>
                <a:gd name="connsiteY3" fmla="*/ 65899 h 658992"/>
                <a:gd name="connsiteX4" fmla="*/ 6344866 w 6344866"/>
                <a:gd name="connsiteY4" fmla="*/ 593093 h 658992"/>
                <a:gd name="connsiteX5" fmla="*/ 6278967 w 6344866"/>
                <a:gd name="connsiteY5" fmla="*/ 658992 h 658992"/>
                <a:gd name="connsiteX6" fmla="*/ 65899 w 6344866"/>
                <a:gd name="connsiteY6" fmla="*/ 658992 h 658992"/>
                <a:gd name="connsiteX7" fmla="*/ 0 w 6344866"/>
                <a:gd name="connsiteY7" fmla="*/ 593093 h 658992"/>
                <a:gd name="connsiteX8" fmla="*/ 0 w 6344866"/>
                <a:gd name="connsiteY8" fmla="*/ 65899 h 6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4866" h="658992">
                  <a:moveTo>
                    <a:pt x="0" y="65899"/>
                  </a:moveTo>
                  <a:cubicBezTo>
                    <a:pt x="0" y="29504"/>
                    <a:pt x="29504" y="0"/>
                    <a:pt x="65899" y="0"/>
                  </a:cubicBezTo>
                  <a:lnTo>
                    <a:pt x="6278967" y="0"/>
                  </a:lnTo>
                  <a:cubicBezTo>
                    <a:pt x="6315362" y="0"/>
                    <a:pt x="6344866" y="29504"/>
                    <a:pt x="6344866" y="65899"/>
                  </a:cubicBezTo>
                  <a:lnTo>
                    <a:pt x="6344866" y="593093"/>
                  </a:lnTo>
                  <a:cubicBezTo>
                    <a:pt x="6344866" y="629488"/>
                    <a:pt x="6315362" y="658992"/>
                    <a:pt x="6278967" y="658992"/>
                  </a:cubicBezTo>
                  <a:lnTo>
                    <a:pt x="65899" y="658992"/>
                  </a:lnTo>
                  <a:cubicBezTo>
                    <a:pt x="29504" y="658992"/>
                    <a:pt x="0" y="629488"/>
                    <a:pt x="0" y="593093"/>
                  </a:cubicBezTo>
                  <a:lnTo>
                    <a:pt x="0" y="65899"/>
                  </a:lnTo>
                  <a:close/>
                </a:path>
              </a:pathLst>
            </a:custGeom>
          </p:spPr>
          <p:style>
            <a:lnRef idx="0">
              <a:schemeClr val="lt1">
                <a:hueOff val="0"/>
                <a:satOff val="0"/>
                <a:lumOff val="0"/>
                <a:alphaOff val="0"/>
              </a:schemeClr>
            </a:lnRef>
            <a:fillRef idx="3">
              <a:schemeClr val="accent2">
                <a:hueOff val="-4435749"/>
                <a:satOff val="-7608"/>
                <a:lumOff val="9412"/>
                <a:alphaOff val="0"/>
              </a:schemeClr>
            </a:fillRef>
            <a:effectRef idx="2">
              <a:schemeClr val="accent2">
                <a:hueOff val="-4435749"/>
                <a:satOff val="-7608"/>
                <a:lumOff val="9412"/>
                <a:alphaOff val="0"/>
              </a:schemeClr>
            </a:effectRef>
            <a:fontRef idx="minor">
              <a:schemeClr val="lt1"/>
            </a:fontRef>
          </p:style>
          <p:txBody>
            <a:bodyPr spcFirstLastPara="0" vert="horz" wrap="square" lIns="84071" tIns="84071" rIns="986222" bIns="84071"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99202	20 minutes	15-29 minutes	</a:t>
              </a:r>
              <a:endParaRPr lang="en-US" sz="1700" kern="1200" dirty="0"/>
            </a:p>
          </p:txBody>
        </p:sp>
        <p:sp>
          <p:nvSpPr>
            <p:cNvPr id="10" name="Freeform: Shape 9">
              <a:extLst>
                <a:ext uri="{FF2B5EF4-FFF2-40B4-BE49-F238E27FC236}">
                  <a16:creationId xmlns:a16="http://schemas.microsoft.com/office/drawing/2014/main" id="{746E36C2-0939-4261-91A3-2C7AADAC7D4C}"/>
                </a:ext>
              </a:extLst>
            </p:cNvPr>
            <p:cNvSpPr/>
            <p:nvPr/>
          </p:nvSpPr>
          <p:spPr>
            <a:xfrm>
              <a:off x="1344747" y="2654338"/>
              <a:ext cx="6344866" cy="658992"/>
            </a:xfrm>
            <a:custGeom>
              <a:avLst/>
              <a:gdLst>
                <a:gd name="connsiteX0" fmla="*/ 0 w 6344866"/>
                <a:gd name="connsiteY0" fmla="*/ 65899 h 658992"/>
                <a:gd name="connsiteX1" fmla="*/ 65899 w 6344866"/>
                <a:gd name="connsiteY1" fmla="*/ 0 h 658992"/>
                <a:gd name="connsiteX2" fmla="*/ 6278967 w 6344866"/>
                <a:gd name="connsiteY2" fmla="*/ 0 h 658992"/>
                <a:gd name="connsiteX3" fmla="*/ 6344866 w 6344866"/>
                <a:gd name="connsiteY3" fmla="*/ 65899 h 658992"/>
                <a:gd name="connsiteX4" fmla="*/ 6344866 w 6344866"/>
                <a:gd name="connsiteY4" fmla="*/ 593093 h 658992"/>
                <a:gd name="connsiteX5" fmla="*/ 6278967 w 6344866"/>
                <a:gd name="connsiteY5" fmla="*/ 658992 h 658992"/>
                <a:gd name="connsiteX6" fmla="*/ 65899 w 6344866"/>
                <a:gd name="connsiteY6" fmla="*/ 658992 h 658992"/>
                <a:gd name="connsiteX7" fmla="*/ 0 w 6344866"/>
                <a:gd name="connsiteY7" fmla="*/ 593093 h 658992"/>
                <a:gd name="connsiteX8" fmla="*/ 0 w 6344866"/>
                <a:gd name="connsiteY8" fmla="*/ 65899 h 6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4866" h="658992">
                  <a:moveTo>
                    <a:pt x="0" y="65899"/>
                  </a:moveTo>
                  <a:cubicBezTo>
                    <a:pt x="0" y="29504"/>
                    <a:pt x="29504" y="0"/>
                    <a:pt x="65899" y="0"/>
                  </a:cubicBezTo>
                  <a:lnTo>
                    <a:pt x="6278967" y="0"/>
                  </a:lnTo>
                  <a:cubicBezTo>
                    <a:pt x="6315362" y="0"/>
                    <a:pt x="6344866" y="29504"/>
                    <a:pt x="6344866" y="65899"/>
                  </a:cubicBezTo>
                  <a:lnTo>
                    <a:pt x="6344866" y="593093"/>
                  </a:lnTo>
                  <a:cubicBezTo>
                    <a:pt x="6344866" y="629488"/>
                    <a:pt x="6315362" y="658992"/>
                    <a:pt x="6278967" y="658992"/>
                  </a:cubicBezTo>
                  <a:lnTo>
                    <a:pt x="65899" y="658992"/>
                  </a:lnTo>
                  <a:cubicBezTo>
                    <a:pt x="29504" y="658992"/>
                    <a:pt x="0" y="629488"/>
                    <a:pt x="0" y="593093"/>
                  </a:cubicBezTo>
                  <a:lnTo>
                    <a:pt x="0" y="65899"/>
                  </a:lnTo>
                  <a:close/>
                </a:path>
              </a:pathLst>
            </a:custGeom>
          </p:spPr>
          <p:style>
            <a:lnRef idx="0">
              <a:schemeClr val="lt1">
                <a:hueOff val="0"/>
                <a:satOff val="0"/>
                <a:lumOff val="0"/>
                <a:alphaOff val="0"/>
              </a:schemeClr>
            </a:lnRef>
            <a:fillRef idx="3">
              <a:schemeClr val="accent2">
                <a:hueOff val="-8871497"/>
                <a:satOff val="-15216"/>
                <a:lumOff val="18823"/>
                <a:alphaOff val="0"/>
              </a:schemeClr>
            </a:fillRef>
            <a:effectRef idx="2">
              <a:schemeClr val="accent2">
                <a:hueOff val="-8871497"/>
                <a:satOff val="-15216"/>
                <a:lumOff val="18823"/>
                <a:alphaOff val="0"/>
              </a:schemeClr>
            </a:effectRef>
            <a:fontRef idx="minor">
              <a:schemeClr val="lt1"/>
            </a:fontRef>
          </p:style>
          <p:txBody>
            <a:bodyPr spcFirstLastPara="0" vert="horz" wrap="square" lIns="84071" tIns="84071" rIns="986222" bIns="84071"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99203	30 minutes	30-44 minutes	</a:t>
              </a:r>
              <a:endParaRPr lang="en-US" sz="1700" kern="1200" dirty="0"/>
            </a:p>
          </p:txBody>
        </p:sp>
        <p:sp>
          <p:nvSpPr>
            <p:cNvPr id="11" name="Freeform: Shape 10">
              <a:extLst>
                <a:ext uri="{FF2B5EF4-FFF2-40B4-BE49-F238E27FC236}">
                  <a16:creationId xmlns:a16="http://schemas.microsoft.com/office/drawing/2014/main" id="{9ABFEB64-2C85-4785-A0BE-6C8559C109C8}"/>
                </a:ext>
              </a:extLst>
            </p:cNvPr>
            <p:cNvSpPr/>
            <p:nvPr/>
          </p:nvSpPr>
          <p:spPr>
            <a:xfrm>
              <a:off x="1818552" y="3404858"/>
              <a:ext cx="6344866" cy="658992"/>
            </a:xfrm>
            <a:custGeom>
              <a:avLst/>
              <a:gdLst>
                <a:gd name="connsiteX0" fmla="*/ 0 w 6344866"/>
                <a:gd name="connsiteY0" fmla="*/ 65899 h 658992"/>
                <a:gd name="connsiteX1" fmla="*/ 65899 w 6344866"/>
                <a:gd name="connsiteY1" fmla="*/ 0 h 658992"/>
                <a:gd name="connsiteX2" fmla="*/ 6278967 w 6344866"/>
                <a:gd name="connsiteY2" fmla="*/ 0 h 658992"/>
                <a:gd name="connsiteX3" fmla="*/ 6344866 w 6344866"/>
                <a:gd name="connsiteY3" fmla="*/ 65899 h 658992"/>
                <a:gd name="connsiteX4" fmla="*/ 6344866 w 6344866"/>
                <a:gd name="connsiteY4" fmla="*/ 593093 h 658992"/>
                <a:gd name="connsiteX5" fmla="*/ 6278967 w 6344866"/>
                <a:gd name="connsiteY5" fmla="*/ 658992 h 658992"/>
                <a:gd name="connsiteX6" fmla="*/ 65899 w 6344866"/>
                <a:gd name="connsiteY6" fmla="*/ 658992 h 658992"/>
                <a:gd name="connsiteX7" fmla="*/ 0 w 6344866"/>
                <a:gd name="connsiteY7" fmla="*/ 593093 h 658992"/>
                <a:gd name="connsiteX8" fmla="*/ 0 w 6344866"/>
                <a:gd name="connsiteY8" fmla="*/ 65899 h 6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4866" h="658992">
                  <a:moveTo>
                    <a:pt x="0" y="65899"/>
                  </a:moveTo>
                  <a:cubicBezTo>
                    <a:pt x="0" y="29504"/>
                    <a:pt x="29504" y="0"/>
                    <a:pt x="65899" y="0"/>
                  </a:cubicBezTo>
                  <a:lnTo>
                    <a:pt x="6278967" y="0"/>
                  </a:lnTo>
                  <a:cubicBezTo>
                    <a:pt x="6315362" y="0"/>
                    <a:pt x="6344866" y="29504"/>
                    <a:pt x="6344866" y="65899"/>
                  </a:cubicBezTo>
                  <a:lnTo>
                    <a:pt x="6344866" y="593093"/>
                  </a:lnTo>
                  <a:cubicBezTo>
                    <a:pt x="6344866" y="629488"/>
                    <a:pt x="6315362" y="658992"/>
                    <a:pt x="6278967" y="658992"/>
                  </a:cubicBezTo>
                  <a:lnTo>
                    <a:pt x="65899" y="658992"/>
                  </a:lnTo>
                  <a:cubicBezTo>
                    <a:pt x="29504" y="658992"/>
                    <a:pt x="0" y="629488"/>
                    <a:pt x="0" y="593093"/>
                  </a:cubicBezTo>
                  <a:lnTo>
                    <a:pt x="0" y="65899"/>
                  </a:lnTo>
                  <a:close/>
                </a:path>
              </a:pathLst>
            </a:custGeom>
          </p:spPr>
          <p:style>
            <a:lnRef idx="0">
              <a:schemeClr val="lt1">
                <a:hueOff val="0"/>
                <a:satOff val="0"/>
                <a:lumOff val="0"/>
                <a:alphaOff val="0"/>
              </a:schemeClr>
            </a:lnRef>
            <a:fillRef idx="3">
              <a:schemeClr val="accent2">
                <a:hueOff val="-13307247"/>
                <a:satOff val="-22824"/>
                <a:lumOff val="28235"/>
                <a:alphaOff val="0"/>
              </a:schemeClr>
            </a:fillRef>
            <a:effectRef idx="2">
              <a:schemeClr val="accent2">
                <a:hueOff val="-13307247"/>
                <a:satOff val="-22824"/>
                <a:lumOff val="28235"/>
                <a:alphaOff val="0"/>
              </a:schemeClr>
            </a:effectRef>
            <a:fontRef idx="minor">
              <a:schemeClr val="lt1"/>
            </a:fontRef>
          </p:style>
          <p:txBody>
            <a:bodyPr spcFirstLastPara="0" vert="horz" wrap="square" lIns="84071" tIns="84071" rIns="986222" bIns="84071"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99204	45 minutes	45-59 minutes	</a:t>
              </a:r>
              <a:endParaRPr lang="en-US" sz="1700" kern="1200" dirty="0"/>
            </a:p>
          </p:txBody>
        </p:sp>
        <p:sp>
          <p:nvSpPr>
            <p:cNvPr id="12" name="Freeform: Shape 11">
              <a:extLst>
                <a:ext uri="{FF2B5EF4-FFF2-40B4-BE49-F238E27FC236}">
                  <a16:creationId xmlns:a16="http://schemas.microsoft.com/office/drawing/2014/main" id="{C1019889-3FA2-404C-88EA-40E760A8E894}"/>
                </a:ext>
              </a:extLst>
            </p:cNvPr>
            <p:cNvSpPr/>
            <p:nvPr/>
          </p:nvSpPr>
          <p:spPr>
            <a:xfrm>
              <a:off x="2292357" y="4155378"/>
              <a:ext cx="6344866" cy="658992"/>
            </a:xfrm>
            <a:custGeom>
              <a:avLst/>
              <a:gdLst>
                <a:gd name="connsiteX0" fmla="*/ 0 w 6344866"/>
                <a:gd name="connsiteY0" fmla="*/ 65899 h 658992"/>
                <a:gd name="connsiteX1" fmla="*/ 65899 w 6344866"/>
                <a:gd name="connsiteY1" fmla="*/ 0 h 658992"/>
                <a:gd name="connsiteX2" fmla="*/ 6278967 w 6344866"/>
                <a:gd name="connsiteY2" fmla="*/ 0 h 658992"/>
                <a:gd name="connsiteX3" fmla="*/ 6344866 w 6344866"/>
                <a:gd name="connsiteY3" fmla="*/ 65899 h 658992"/>
                <a:gd name="connsiteX4" fmla="*/ 6344866 w 6344866"/>
                <a:gd name="connsiteY4" fmla="*/ 593093 h 658992"/>
                <a:gd name="connsiteX5" fmla="*/ 6278967 w 6344866"/>
                <a:gd name="connsiteY5" fmla="*/ 658992 h 658992"/>
                <a:gd name="connsiteX6" fmla="*/ 65899 w 6344866"/>
                <a:gd name="connsiteY6" fmla="*/ 658992 h 658992"/>
                <a:gd name="connsiteX7" fmla="*/ 0 w 6344866"/>
                <a:gd name="connsiteY7" fmla="*/ 593093 h 658992"/>
                <a:gd name="connsiteX8" fmla="*/ 0 w 6344866"/>
                <a:gd name="connsiteY8" fmla="*/ 65899 h 6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4866" h="658992">
                  <a:moveTo>
                    <a:pt x="0" y="65899"/>
                  </a:moveTo>
                  <a:cubicBezTo>
                    <a:pt x="0" y="29504"/>
                    <a:pt x="29504" y="0"/>
                    <a:pt x="65899" y="0"/>
                  </a:cubicBezTo>
                  <a:lnTo>
                    <a:pt x="6278967" y="0"/>
                  </a:lnTo>
                  <a:cubicBezTo>
                    <a:pt x="6315362" y="0"/>
                    <a:pt x="6344866" y="29504"/>
                    <a:pt x="6344866" y="65899"/>
                  </a:cubicBezTo>
                  <a:lnTo>
                    <a:pt x="6344866" y="593093"/>
                  </a:lnTo>
                  <a:cubicBezTo>
                    <a:pt x="6344866" y="629488"/>
                    <a:pt x="6315362" y="658992"/>
                    <a:pt x="6278967" y="658992"/>
                  </a:cubicBezTo>
                  <a:lnTo>
                    <a:pt x="65899" y="658992"/>
                  </a:lnTo>
                  <a:cubicBezTo>
                    <a:pt x="29504" y="658992"/>
                    <a:pt x="0" y="629488"/>
                    <a:pt x="0" y="593093"/>
                  </a:cubicBezTo>
                  <a:lnTo>
                    <a:pt x="0" y="65899"/>
                  </a:lnTo>
                  <a:close/>
                </a:path>
              </a:pathLst>
            </a:custGeom>
          </p:spPr>
          <p:style>
            <a:lnRef idx="0">
              <a:schemeClr val="lt1">
                <a:hueOff val="0"/>
                <a:satOff val="0"/>
                <a:lumOff val="0"/>
                <a:alphaOff val="0"/>
              </a:schemeClr>
            </a:lnRef>
            <a:fillRef idx="3">
              <a:schemeClr val="accent2">
                <a:hueOff val="-17742995"/>
                <a:satOff val="-30432"/>
                <a:lumOff val="37647"/>
                <a:alphaOff val="0"/>
              </a:schemeClr>
            </a:fillRef>
            <a:effectRef idx="2">
              <a:schemeClr val="accent2">
                <a:hueOff val="-17742995"/>
                <a:satOff val="-30432"/>
                <a:lumOff val="37647"/>
                <a:alphaOff val="0"/>
              </a:schemeClr>
            </a:effectRef>
            <a:fontRef idx="minor">
              <a:schemeClr val="lt1"/>
            </a:fontRef>
          </p:style>
          <p:txBody>
            <a:bodyPr spcFirstLastPara="0" vert="horz" wrap="square" lIns="84071" tIns="84071" rIns="986222" bIns="84071"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99205	60 minutes	60-74 minutes	</a:t>
              </a:r>
              <a:endParaRPr lang="en-US" sz="1700" kern="1200" dirty="0"/>
            </a:p>
          </p:txBody>
        </p:sp>
        <p:sp>
          <p:nvSpPr>
            <p:cNvPr id="13" name="Freeform: Shape 12">
              <a:extLst>
                <a:ext uri="{FF2B5EF4-FFF2-40B4-BE49-F238E27FC236}">
                  <a16:creationId xmlns:a16="http://schemas.microsoft.com/office/drawing/2014/main" id="{30C1CFF4-D7FA-4A55-83ED-FFEBDFCC4B1E}"/>
                </a:ext>
              </a:extLst>
            </p:cNvPr>
            <p:cNvSpPr/>
            <p:nvPr/>
          </p:nvSpPr>
          <p:spPr>
            <a:xfrm>
              <a:off x="6313658" y="1634729"/>
              <a:ext cx="428345" cy="428345"/>
            </a:xfrm>
            <a:custGeom>
              <a:avLst/>
              <a:gdLst>
                <a:gd name="connsiteX0" fmla="*/ 0 w 428345"/>
                <a:gd name="connsiteY0" fmla="*/ 235590 h 428345"/>
                <a:gd name="connsiteX1" fmla="*/ 96378 w 428345"/>
                <a:gd name="connsiteY1" fmla="*/ 235590 h 428345"/>
                <a:gd name="connsiteX2" fmla="*/ 96378 w 428345"/>
                <a:gd name="connsiteY2" fmla="*/ 0 h 428345"/>
                <a:gd name="connsiteX3" fmla="*/ 331967 w 428345"/>
                <a:gd name="connsiteY3" fmla="*/ 0 h 428345"/>
                <a:gd name="connsiteX4" fmla="*/ 331967 w 428345"/>
                <a:gd name="connsiteY4" fmla="*/ 235590 h 428345"/>
                <a:gd name="connsiteX5" fmla="*/ 428345 w 428345"/>
                <a:gd name="connsiteY5" fmla="*/ 235590 h 428345"/>
                <a:gd name="connsiteX6" fmla="*/ 214173 w 428345"/>
                <a:gd name="connsiteY6" fmla="*/ 428345 h 428345"/>
                <a:gd name="connsiteX7" fmla="*/ 0 w 428345"/>
                <a:gd name="connsiteY7" fmla="*/ 235590 h 42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345" h="428345">
                  <a:moveTo>
                    <a:pt x="0" y="235590"/>
                  </a:moveTo>
                  <a:lnTo>
                    <a:pt x="96378" y="235590"/>
                  </a:lnTo>
                  <a:lnTo>
                    <a:pt x="96378" y="0"/>
                  </a:lnTo>
                  <a:lnTo>
                    <a:pt x="331967" y="0"/>
                  </a:lnTo>
                  <a:lnTo>
                    <a:pt x="331967" y="235590"/>
                  </a:lnTo>
                  <a:lnTo>
                    <a:pt x="428345" y="235590"/>
                  </a:lnTo>
                  <a:lnTo>
                    <a:pt x="214173" y="428345"/>
                  </a:lnTo>
                  <a:lnTo>
                    <a:pt x="0" y="23559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0508" tIns="24130" rIns="120508" bIns="130145"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14" name="Freeform: Shape 13">
              <a:extLst>
                <a:ext uri="{FF2B5EF4-FFF2-40B4-BE49-F238E27FC236}">
                  <a16:creationId xmlns:a16="http://schemas.microsoft.com/office/drawing/2014/main" id="{AD36219C-B130-4C38-8F15-958F5525197A}"/>
                </a:ext>
              </a:extLst>
            </p:cNvPr>
            <p:cNvSpPr/>
            <p:nvPr/>
          </p:nvSpPr>
          <p:spPr>
            <a:xfrm>
              <a:off x="6787463" y="2385249"/>
              <a:ext cx="428345" cy="428345"/>
            </a:xfrm>
            <a:custGeom>
              <a:avLst/>
              <a:gdLst>
                <a:gd name="connsiteX0" fmla="*/ 0 w 428345"/>
                <a:gd name="connsiteY0" fmla="*/ 235590 h 428345"/>
                <a:gd name="connsiteX1" fmla="*/ 96378 w 428345"/>
                <a:gd name="connsiteY1" fmla="*/ 235590 h 428345"/>
                <a:gd name="connsiteX2" fmla="*/ 96378 w 428345"/>
                <a:gd name="connsiteY2" fmla="*/ 0 h 428345"/>
                <a:gd name="connsiteX3" fmla="*/ 331967 w 428345"/>
                <a:gd name="connsiteY3" fmla="*/ 0 h 428345"/>
                <a:gd name="connsiteX4" fmla="*/ 331967 w 428345"/>
                <a:gd name="connsiteY4" fmla="*/ 235590 h 428345"/>
                <a:gd name="connsiteX5" fmla="*/ 428345 w 428345"/>
                <a:gd name="connsiteY5" fmla="*/ 235590 h 428345"/>
                <a:gd name="connsiteX6" fmla="*/ 214173 w 428345"/>
                <a:gd name="connsiteY6" fmla="*/ 428345 h 428345"/>
                <a:gd name="connsiteX7" fmla="*/ 0 w 428345"/>
                <a:gd name="connsiteY7" fmla="*/ 235590 h 42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345" h="428345">
                  <a:moveTo>
                    <a:pt x="0" y="235590"/>
                  </a:moveTo>
                  <a:lnTo>
                    <a:pt x="96378" y="235590"/>
                  </a:lnTo>
                  <a:lnTo>
                    <a:pt x="96378" y="0"/>
                  </a:lnTo>
                  <a:lnTo>
                    <a:pt x="331967" y="0"/>
                  </a:lnTo>
                  <a:lnTo>
                    <a:pt x="331967" y="235590"/>
                  </a:lnTo>
                  <a:lnTo>
                    <a:pt x="428345" y="235590"/>
                  </a:lnTo>
                  <a:lnTo>
                    <a:pt x="214173" y="428345"/>
                  </a:lnTo>
                  <a:lnTo>
                    <a:pt x="0" y="235590"/>
                  </a:lnTo>
                  <a:close/>
                </a:path>
              </a:pathLst>
            </a:custGeom>
          </p:spPr>
          <p:style>
            <a:lnRef idx="1">
              <a:schemeClr val="accent2">
                <a:tint val="40000"/>
                <a:alpha val="90000"/>
                <a:hueOff val="-5886674"/>
                <a:satOff val="-1498"/>
                <a:lumOff val="2266"/>
                <a:alphaOff val="0"/>
              </a:schemeClr>
            </a:lnRef>
            <a:fillRef idx="1">
              <a:schemeClr val="accent2">
                <a:tint val="40000"/>
                <a:alpha val="90000"/>
                <a:hueOff val="-5886674"/>
                <a:satOff val="-1498"/>
                <a:lumOff val="2266"/>
                <a:alphaOff val="0"/>
              </a:schemeClr>
            </a:fillRef>
            <a:effectRef idx="0">
              <a:schemeClr val="accent2">
                <a:tint val="40000"/>
                <a:alpha val="90000"/>
                <a:hueOff val="-5886674"/>
                <a:satOff val="-1498"/>
                <a:lumOff val="2266"/>
                <a:alphaOff val="0"/>
              </a:schemeClr>
            </a:effectRef>
            <a:fontRef idx="minor">
              <a:schemeClr val="dk1">
                <a:hueOff val="0"/>
                <a:satOff val="0"/>
                <a:lumOff val="0"/>
                <a:alphaOff val="0"/>
              </a:schemeClr>
            </a:fontRef>
          </p:style>
          <p:txBody>
            <a:bodyPr spcFirstLastPara="0" vert="horz" wrap="square" lIns="120508" tIns="24130" rIns="120508" bIns="130145"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15" name="Freeform: Shape 14">
              <a:extLst>
                <a:ext uri="{FF2B5EF4-FFF2-40B4-BE49-F238E27FC236}">
                  <a16:creationId xmlns:a16="http://schemas.microsoft.com/office/drawing/2014/main" id="{5884242A-B23D-497E-965E-5405F8A31F85}"/>
                </a:ext>
              </a:extLst>
            </p:cNvPr>
            <p:cNvSpPr/>
            <p:nvPr/>
          </p:nvSpPr>
          <p:spPr>
            <a:xfrm>
              <a:off x="7261268" y="3124786"/>
              <a:ext cx="428345" cy="428345"/>
            </a:xfrm>
            <a:custGeom>
              <a:avLst/>
              <a:gdLst>
                <a:gd name="connsiteX0" fmla="*/ 0 w 428345"/>
                <a:gd name="connsiteY0" fmla="*/ 235590 h 428345"/>
                <a:gd name="connsiteX1" fmla="*/ 96378 w 428345"/>
                <a:gd name="connsiteY1" fmla="*/ 235590 h 428345"/>
                <a:gd name="connsiteX2" fmla="*/ 96378 w 428345"/>
                <a:gd name="connsiteY2" fmla="*/ 0 h 428345"/>
                <a:gd name="connsiteX3" fmla="*/ 331967 w 428345"/>
                <a:gd name="connsiteY3" fmla="*/ 0 h 428345"/>
                <a:gd name="connsiteX4" fmla="*/ 331967 w 428345"/>
                <a:gd name="connsiteY4" fmla="*/ 235590 h 428345"/>
                <a:gd name="connsiteX5" fmla="*/ 428345 w 428345"/>
                <a:gd name="connsiteY5" fmla="*/ 235590 h 428345"/>
                <a:gd name="connsiteX6" fmla="*/ 214173 w 428345"/>
                <a:gd name="connsiteY6" fmla="*/ 428345 h 428345"/>
                <a:gd name="connsiteX7" fmla="*/ 0 w 428345"/>
                <a:gd name="connsiteY7" fmla="*/ 235590 h 42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345" h="428345">
                  <a:moveTo>
                    <a:pt x="0" y="235590"/>
                  </a:moveTo>
                  <a:lnTo>
                    <a:pt x="96378" y="235590"/>
                  </a:lnTo>
                  <a:lnTo>
                    <a:pt x="96378" y="0"/>
                  </a:lnTo>
                  <a:lnTo>
                    <a:pt x="331967" y="0"/>
                  </a:lnTo>
                  <a:lnTo>
                    <a:pt x="331967" y="235590"/>
                  </a:lnTo>
                  <a:lnTo>
                    <a:pt x="428345" y="235590"/>
                  </a:lnTo>
                  <a:lnTo>
                    <a:pt x="214173" y="428345"/>
                  </a:lnTo>
                  <a:lnTo>
                    <a:pt x="0" y="235590"/>
                  </a:lnTo>
                  <a:close/>
                </a:path>
              </a:pathLst>
            </a:custGeom>
          </p:spPr>
          <p:style>
            <a:lnRef idx="1">
              <a:schemeClr val="accent2">
                <a:tint val="40000"/>
                <a:alpha val="90000"/>
                <a:hueOff val="-11773348"/>
                <a:satOff val="-2995"/>
                <a:lumOff val="4532"/>
                <a:alphaOff val="0"/>
              </a:schemeClr>
            </a:lnRef>
            <a:fillRef idx="1">
              <a:schemeClr val="accent2">
                <a:tint val="40000"/>
                <a:alpha val="90000"/>
                <a:hueOff val="-11773348"/>
                <a:satOff val="-2995"/>
                <a:lumOff val="4532"/>
                <a:alphaOff val="0"/>
              </a:schemeClr>
            </a:fillRef>
            <a:effectRef idx="0">
              <a:schemeClr val="accent2">
                <a:tint val="40000"/>
                <a:alpha val="90000"/>
                <a:hueOff val="-11773348"/>
                <a:satOff val="-2995"/>
                <a:lumOff val="4532"/>
                <a:alphaOff val="0"/>
              </a:schemeClr>
            </a:effectRef>
            <a:fontRef idx="minor">
              <a:schemeClr val="dk1">
                <a:hueOff val="0"/>
                <a:satOff val="0"/>
                <a:lumOff val="0"/>
                <a:alphaOff val="0"/>
              </a:schemeClr>
            </a:fontRef>
          </p:style>
          <p:txBody>
            <a:bodyPr spcFirstLastPara="0" vert="horz" wrap="square" lIns="120508" tIns="24130" rIns="120508" bIns="130145"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sp>
          <p:nvSpPr>
            <p:cNvPr id="16" name="Freeform: Shape 15">
              <a:extLst>
                <a:ext uri="{FF2B5EF4-FFF2-40B4-BE49-F238E27FC236}">
                  <a16:creationId xmlns:a16="http://schemas.microsoft.com/office/drawing/2014/main" id="{67A98484-20BD-45A8-8A50-6A3194DD41E2}"/>
                </a:ext>
              </a:extLst>
            </p:cNvPr>
            <p:cNvSpPr/>
            <p:nvPr/>
          </p:nvSpPr>
          <p:spPr>
            <a:xfrm>
              <a:off x="7735073" y="3882628"/>
              <a:ext cx="428345" cy="428345"/>
            </a:xfrm>
            <a:custGeom>
              <a:avLst/>
              <a:gdLst>
                <a:gd name="connsiteX0" fmla="*/ 0 w 428345"/>
                <a:gd name="connsiteY0" fmla="*/ 235590 h 428345"/>
                <a:gd name="connsiteX1" fmla="*/ 96378 w 428345"/>
                <a:gd name="connsiteY1" fmla="*/ 235590 h 428345"/>
                <a:gd name="connsiteX2" fmla="*/ 96378 w 428345"/>
                <a:gd name="connsiteY2" fmla="*/ 0 h 428345"/>
                <a:gd name="connsiteX3" fmla="*/ 331967 w 428345"/>
                <a:gd name="connsiteY3" fmla="*/ 0 h 428345"/>
                <a:gd name="connsiteX4" fmla="*/ 331967 w 428345"/>
                <a:gd name="connsiteY4" fmla="*/ 235590 h 428345"/>
                <a:gd name="connsiteX5" fmla="*/ 428345 w 428345"/>
                <a:gd name="connsiteY5" fmla="*/ 235590 h 428345"/>
                <a:gd name="connsiteX6" fmla="*/ 214173 w 428345"/>
                <a:gd name="connsiteY6" fmla="*/ 428345 h 428345"/>
                <a:gd name="connsiteX7" fmla="*/ 0 w 428345"/>
                <a:gd name="connsiteY7" fmla="*/ 235590 h 42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345" h="428345">
                  <a:moveTo>
                    <a:pt x="0" y="235590"/>
                  </a:moveTo>
                  <a:lnTo>
                    <a:pt x="96378" y="235590"/>
                  </a:lnTo>
                  <a:lnTo>
                    <a:pt x="96378" y="0"/>
                  </a:lnTo>
                  <a:lnTo>
                    <a:pt x="331967" y="0"/>
                  </a:lnTo>
                  <a:lnTo>
                    <a:pt x="331967" y="235590"/>
                  </a:lnTo>
                  <a:lnTo>
                    <a:pt x="428345" y="235590"/>
                  </a:lnTo>
                  <a:lnTo>
                    <a:pt x="214173" y="428345"/>
                  </a:lnTo>
                  <a:lnTo>
                    <a:pt x="0" y="235590"/>
                  </a:lnTo>
                  <a:close/>
                </a:path>
              </a:pathLst>
            </a:custGeom>
          </p:spPr>
          <p:style>
            <a:lnRef idx="1">
              <a:schemeClr val="accent2">
                <a:tint val="40000"/>
                <a:alpha val="90000"/>
                <a:hueOff val="-17660023"/>
                <a:satOff val="-4493"/>
                <a:lumOff val="6798"/>
                <a:alphaOff val="0"/>
              </a:schemeClr>
            </a:lnRef>
            <a:fillRef idx="1">
              <a:schemeClr val="accent2">
                <a:tint val="40000"/>
                <a:alpha val="90000"/>
                <a:hueOff val="-17660023"/>
                <a:satOff val="-4493"/>
                <a:lumOff val="6798"/>
                <a:alphaOff val="0"/>
              </a:schemeClr>
            </a:fillRef>
            <a:effectRef idx="0">
              <a:schemeClr val="accent2">
                <a:tint val="40000"/>
                <a:alpha val="90000"/>
                <a:hueOff val="-17660023"/>
                <a:satOff val="-4493"/>
                <a:lumOff val="6798"/>
                <a:alphaOff val="0"/>
              </a:schemeClr>
            </a:effectRef>
            <a:fontRef idx="minor">
              <a:schemeClr val="dk1">
                <a:hueOff val="0"/>
                <a:satOff val="0"/>
                <a:lumOff val="0"/>
                <a:alphaOff val="0"/>
              </a:schemeClr>
            </a:fontRef>
          </p:style>
          <p:txBody>
            <a:bodyPr spcFirstLastPara="0" vert="horz" wrap="square" lIns="120508" tIns="24130" rIns="120508" bIns="130145" numCol="1" spcCol="1270" anchor="ctr" anchorCtr="0">
              <a:noAutofit/>
            </a:bodyPr>
            <a:lstStyle/>
            <a:p>
              <a:pPr marL="0" lvl="0" indent="0" algn="ctr" defTabSz="844550">
                <a:lnSpc>
                  <a:spcPct val="90000"/>
                </a:lnSpc>
                <a:spcBef>
                  <a:spcPct val="0"/>
                </a:spcBef>
                <a:spcAft>
                  <a:spcPct val="35000"/>
                </a:spcAft>
                <a:buNone/>
              </a:pPr>
              <a:endParaRPr lang="en-US" sz="1900" kern="1200" dirty="0"/>
            </a:p>
          </p:txBody>
        </p:sp>
      </p:grpSp>
      <p:sp>
        <p:nvSpPr>
          <p:cNvPr id="4" name="Title 3">
            <a:extLst>
              <a:ext uri="{FF2B5EF4-FFF2-40B4-BE49-F238E27FC236}">
                <a16:creationId xmlns:a16="http://schemas.microsoft.com/office/drawing/2014/main" id="{3C5987B0-DB2C-4B30-A4E5-C36695CF36EF}"/>
              </a:ext>
            </a:extLst>
          </p:cNvPr>
          <p:cNvSpPr>
            <a:spLocks noGrp="1"/>
          </p:cNvSpPr>
          <p:nvPr>
            <p:ph type="title"/>
          </p:nvPr>
        </p:nvSpPr>
        <p:spPr>
          <a:xfrm>
            <a:off x="250797" y="1791"/>
            <a:ext cx="8470011" cy="933965"/>
          </a:xfrm>
        </p:spPr>
        <p:txBody>
          <a:bodyPr/>
          <a:lstStyle/>
          <a:p>
            <a:r>
              <a:rPr lang="en-US" dirty="0"/>
              <a:t>Time Based </a:t>
            </a:r>
          </a:p>
        </p:txBody>
      </p:sp>
    </p:spTree>
    <p:extLst>
      <p:ext uri="{BB962C8B-B14F-4D97-AF65-F5344CB8AC3E}">
        <p14:creationId xmlns:p14="http://schemas.microsoft.com/office/powerpoint/2010/main" val="2915373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6751281-4CE3-4BED-ACB3-F821E00F8F7D}"/>
              </a:ext>
            </a:extLst>
          </p:cNvPr>
          <p:cNvSpPr>
            <a:spLocks noGrp="1"/>
          </p:cNvSpPr>
          <p:nvPr>
            <p:ph idx="1"/>
          </p:nvPr>
        </p:nvSpPr>
        <p:spPr>
          <a:xfrm>
            <a:off x="250797" y="1063914"/>
            <a:ext cx="8470011" cy="3614151"/>
          </a:xfrm>
        </p:spPr>
        <p:txBody>
          <a:bodyPr/>
          <a:lstStyle/>
          <a:p>
            <a:endParaRPr lang="en-US" dirty="0"/>
          </a:p>
          <a:p>
            <a:endParaRPr lang="en-US" dirty="0"/>
          </a:p>
          <a:p>
            <a:pPr>
              <a:tabLst>
                <a:tab pos="2743200" algn="l"/>
              </a:tabLst>
            </a:pPr>
            <a:r>
              <a:rPr lang="en-US" dirty="0"/>
              <a:t>Less than 75 minutes:	Not reported separately	</a:t>
            </a:r>
          </a:p>
          <a:p>
            <a:pPr>
              <a:tabLst>
                <a:tab pos="2743200" algn="l"/>
              </a:tabLst>
            </a:pPr>
            <a:r>
              <a:rPr lang="en-US" dirty="0"/>
              <a:t>89 minutes:   	99205 X 1 and 99417 X 1	</a:t>
            </a:r>
          </a:p>
          <a:p>
            <a:pPr>
              <a:tabLst>
                <a:tab pos="2743200" algn="l"/>
              </a:tabLst>
            </a:pPr>
            <a:r>
              <a:rPr lang="en-US" dirty="0"/>
              <a:t>104 minutes	99205 X 1 and 99417 X 2	</a:t>
            </a:r>
          </a:p>
        </p:txBody>
      </p:sp>
      <p:sp>
        <p:nvSpPr>
          <p:cNvPr id="3" name="Title 2">
            <a:extLst>
              <a:ext uri="{FF2B5EF4-FFF2-40B4-BE49-F238E27FC236}">
                <a16:creationId xmlns:a16="http://schemas.microsoft.com/office/drawing/2014/main" id="{EF574013-3C30-4AF3-8255-2C418BCA572C}"/>
              </a:ext>
            </a:extLst>
          </p:cNvPr>
          <p:cNvSpPr>
            <a:spLocks noGrp="1"/>
          </p:cNvSpPr>
          <p:nvPr>
            <p:ph type="title"/>
          </p:nvPr>
        </p:nvSpPr>
        <p:spPr>
          <a:xfrm>
            <a:off x="250797" y="1791"/>
            <a:ext cx="8470011" cy="933965"/>
          </a:xfrm>
        </p:spPr>
        <p:txBody>
          <a:bodyPr>
            <a:normAutofit/>
          </a:bodyPr>
          <a:lstStyle/>
          <a:p>
            <a:r>
              <a:rPr lang="en-US" dirty="0"/>
              <a:t>Prolonged Service Code </a:t>
            </a:r>
          </a:p>
        </p:txBody>
      </p:sp>
      <p:sp>
        <p:nvSpPr>
          <p:cNvPr id="6" name="Rectangle: Rounded Corners 5">
            <a:extLst>
              <a:ext uri="{FF2B5EF4-FFF2-40B4-BE49-F238E27FC236}">
                <a16:creationId xmlns:a16="http://schemas.microsoft.com/office/drawing/2014/main" id="{1F187FB8-0046-487B-9306-B2C25A51AE7D}"/>
              </a:ext>
            </a:extLst>
          </p:cNvPr>
          <p:cNvSpPr/>
          <p:nvPr/>
        </p:nvSpPr>
        <p:spPr>
          <a:xfrm>
            <a:off x="355084" y="1159011"/>
            <a:ext cx="8412480" cy="546364"/>
          </a:xfrm>
          <a:prstGeom prst="roundRect">
            <a:avLst/>
          </a:pr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6483" tIns="126483" rIns="126483" bIns="126483" numCol="1" spcCol="1270" anchor="ctr" anchorCtr="0">
            <a:noAutofit/>
          </a:bodyPr>
          <a:lstStyle/>
          <a:p>
            <a:pPr marL="0" lvl="0" indent="0" algn="l" defTabSz="977900">
              <a:lnSpc>
                <a:spcPct val="90000"/>
              </a:lnSpc>
              <a:spcBef>
                <a:spcPct val="0"/>
              </a:spcBef>
              <a:spcAft>
                <a:spcPct val="35000"/>
              </a:spcAft>
              <a:buNone/>
            </a:pPr>
            <a:r>
              <a:rPr lang="en-US" sz="2000" kern="1200" dirty="0"/>
              <a:t>Prolonged Service Code - 99417</a:t>
            </a:r>
          </a:p>
        </p:txBody>
      </p:sp>
      <p:sp>
        <p:nvSpPr>
          <p:cNvPr id="8" name="Rectangle: Rounded Corners 7">
            <a:extLst>
              <a:ext uri="{FF2B5EF4-FFF2-40B4-BE49-F238E27FC236}">
                <a16:creationId xmlns:a16="http://schemas.microsoft.com/office/drawing/2014/main" id="{77FF304B-BD3C-460A-A1A5-710B4F182877}"/>
              </a:ext>
            </a:extLst>
          </p:cNvPr>
          <p:cNvSpPr/>
          <p:nvPr/>
        </p:nvSpPr>
        <p:spPr>
          <a:xfrm>
            <a:off x="355084" y="3194177"/>
            <a:ext cx="8412480" cy="546364"/>
          </a:xfrm>
          <a:prstGeom prst="roundRect">
            <a:avLst/>
          </a:pr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6483" tIns="126483" rIns="126483" bIns="126483" numCol="1" spcCol="1270" anchor="ctr" anchorCtr="0">
            <a:noAutofit/>
          </a:bodyPr>
          <a:lstStyle/>
          <a:p>
            <a:pPr marL="0" lvl="0" indent="0" algn="l" defTabSz="977900">
              <a:lnSpc>
                <a:spcPct val="90000"/>
              </a:lnSpc>
              <a:spcBef>
                <a:spcPct val="0"/>
              </a:spcBef>
              <a:spcAft>
                <a:spcPct val="35000"/>
              </a:spcAft>
              <a:buNone/>
            </a:pPr>
            <a:r>
              <a:rPr lang="en-US" sz="2000" i="1" kern="1200" dirty="0"/>
              <a:t>In order to bill 99417, the entire 15 minutes will need to be completed/used</a:t>
            </a:r>
            <a:r>
              <a:rPr lang="en-US" sz="2000" kern="1200" dirty="0"/>
              <a:t>.</a:t>
            </a:r>
          </a:p>
        </p:txBody>
      </p:sp>
      <p:sp>
        <p:nvSpPr>
          <p:cNvPr id="9" name="Rectangle: Rounded Corners 8">
            <a:extLst>
              <a:ext uri="{FF2B5EF4-FFF2-40B4-BE49-F238E27FC236}">
                <a16:creationId xmlns:a16="http://schemas.microsoft.com/office/drawing/2014/main" id="{344C25A2-78A0-4695-86FA-66DFD8612B4B}"/>
              </a:ext>
            </a:extLst>
          </p:cNvPr>
          <p:cNvSpPr/>
          <p:nvPr/>
        </p:nvSpPr>
        <p:spPr>
          <a:xfrm>
            <a:off x="355084" y="3966237"/>
            <a:ext cx="8412480" cy="546364"/>
          </a:xfrm>
          <a:prstGeom prst="roundRect">
            <a:avLst/>
          </a:pr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6483" tIns="126483" rIns="126483" bIns="126483" numCol="1" spcCol="1270" anchor="ctr" anchorCtr="0">
            <a:noAutofit/>
          </a:bodyPr>
          <a:lstStyle/>
          <a:p>
            <a:pPr marL="0" lvl="0" indent="0" algn="l" defTabSz="977900">
              <a:lnSpc>
                <a:spcPct val="90000"/>
              </a:lnSpc>
              <a:spcBef>
                <a:spcPct val="0"/>
              </a:spcBef>
              <a:spcAft>
                <a:spcPct val="35000"/>
              </a:spcAft>
              <a:buNone/>
            </a:pPr>
            <a:r>
              <a:rPr lang="en-US" sz="2000" i="1" kern="1200" dirty="0"/>
              <a:t>Remember, pending payer will impact billing of prolonged service code.</a:t>
            </a:r>
            <a:r>
              <a:rPr lang="en-US" sz="2000" kern="1200" dirty="0"/>
              <a:t> </a:t>
            </a:r>
          </a:p>
        </p:txBody>
      </p:sp>
    </p:spTree>
    <p:extLst>
      <p:ext uri="{BB962C8B-B14F-4D97-AF65-F5344CB8AC3E}">
        <p14:creationId xmlns:p14="http://schemas.microsoft.com/office/powerpoint/2010/main" val="3916091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726390-969B-481D-AC0C-05190706B669}"/>
              </a:ext>
            </a:extLst>
          </p:cNvPr>
          <p:cNvSpPr>
            <a:spLocks noGrp="1"/>
          </p:cNvSpPr>
          <p:nvPr>
            <p:ph type="title"/>
          </p:nvPr>
        </p:nvSpPr>
        <p:spPr>
          <a:xfrm>
            <a:off x="250797" y="1791"/>
            <a:ext cx="8470011" cy="933965"/>
          </a:xfrm>
        </p:spPr>
        <p:txBody>
          <a:bodyPr>
            <a:normAutofit/>
          </a:bodyPr>
          <a:lstStyle/>
          <a:p>
            <a:r>
              <a:rPr lang="en-US" dirty="0"/>
              <a:t>Time Based </a:t>
            </a:r>
          </a:p>
        </p:txBody>
      </p:sp>
      <p:graphicFrame>
        <p:nvGraphicFramePr>
          <p:cNvPr id="4" name="Content Placeholder 3">
            <a:extLst>
              <a:ext uri="{FF2B5EF4-FFF2-40B4-BE49-F238E27FC236}">
                <a16:creationId xmlns:a16="http://schemas.microsoft.com/office/drawing/2014/main" id="{F9E825F1-052E-4D78-8867-78F98CFBAF31}"/>
              </a:ext>
            </a:extLst>
          </p:cNvPr>
          <p:cNvGraphicFramePr>
            <a:graphicFrameLocks noGrp="1"/>
          </p:cNvGraphicFramePr>
          <p:nvPr>
            <p:ph idx="4294967295"/>
            <p:extLst>
              <p:ext uri="{D42A27DB-BD31-4B8C-83A1-F6EECF244321}">
                <p14:modId xmlns:p14="http://schemas.microsoft.com/office/powerpoint/2010/main" val="597321445"/>
              </p:ext>
            </p:extLst>
          </p:nvPr>
        </p:nvGraphicFramePr>
        <p:xfrm>
          <a:off x="349978" y="1196995"/>
          <a:ext cx="8370160" cy="3474156"/>
        </p:xfrm>
        <a:graphic>
          <a:graphicData uri="http://schemas.openxmlformats.org/drawingml/2006/table">
            <a:tbl>
              <a:tblPr firstRow="1" bandRow="1">
                <a:tableStyleId>{C083E6E3-FA7D-4D7B-A595-EF9225AFEA82}</a:tableStyleId>
              </a:tblPr>
              <a:tblGrid>
                <a:gridCol w="1988829">
                  <a:extLst>
                    <a:ext uri="{9D8B030D-6E8A-4147-A177-3AD203B41FA5}">
                      <a16:colId xmlns:a16="http://schemas.microsoft.com/office/drawing/2014/main" val="3942778957"/>
                    </a:ext>
                  </a:extLst>
                </a:gridCol>
                <a:gridCol w="1740729">
                  <a:extLst>
                    <a:ext uri="{9D8B030D-6E8A-4147-A177-3AD203B41FA5}">
                      <a16:colId xmlns:a16="http://schemas.microsoft.com/office/drawing/2014/main" val="1674808477"/>
                    </a:ext>
                  </a:extLst>
                </a:gridCol>
                <a:gridCol w="4640602">
                  <a:extLst>
                    <a:ext uri="{9D8B030D-6E8A-4147-A177-3AD203B41FA5}">
                      <a16:colId xmlns:a16="http://schemas.microsoft.com/office/drawing/2014/main" val="3336118417"/>
                    </a:ext>
                  </a:extLst>
                </a:gridCol>
              </a:tblGrid>
              <a:tr h="496308">
                <a:tc>
                  <a:txBody>
                    <a:bodyPr/>
                    <a:lstStyle/>
                    <a:p>
                      <a:pPr algn="l"/>
                      <a:r>
                        <a:rPr lang="en-US" sz="1600" b="1" dirty="0">
                          <a:solidFill>
                            <a:schemeClr val="bg1"/>
                          </a:solidFill>
                          <a:effectLst/>
                        </a:rPr>
                        <a:t>CODES</a:t>
                      </a:r>
                      <a:endParaRPr lang="en-US" sz="1600" dirty="0">
                        <a:solidFill>
                          <a:schemeClr val="bg1"/>
                        </a:solidFill>
                        <a:effectLst/>
                      </a:endParaRPr>
                    </a:p>
                  </a:txBody>
                  <a:tcPr marL="39211" marR="39211" marT="39211" marB="39211" anchor="ctr">
                    <a:solidFill>
                      <a:schemeClr val="accent1"/>
                    </a:solidFill>
                  </a:tcPr>
                </a:tc>
                <a:tc>
                  <a:txBody>
                    <a:bodyPr/>
                    <a:lstStyle/>
                    <a:p>
                      <a:pPr algn="l"/>
                      <a:r>
                        <a:rPr lang="en-US" sz="1600" b="1" dirty="0">
                          <a:solidFill>
                            <a:schemeClr val="bg1"/>
                          </a:solidFill>
                          <a:effectLst/>
                        </a:rPr>
                        <a:t>MINUTES</a:t>
                      </a:r>
                      <a:endParaRPr lang="en-US" sz="1600" dirty="0">
                        <a:solidFill>
                          <a:schemeClr val="bg1"/>
                        </a:solidFill>
                        <a:effectLst/>
                      </a:endParaRPr>
                    </a:p>
                  </a:txBody>
                  <a:tcPr marL="39211" marR="39211" marT="39211" marB="39211" anchor="ctr">
                    <a:solidFill>
                      <a:schemeClr val="accent1"/>
                    </a:solidFill>
                  </a:tcPr>
                </a:tc>
                <a:tc>
                  <a:txBody>
                    <a:bodyPr/>
                    <a:lstStyle/>
                    <a:p>
                      <a:pPr algn="l"/>
                      <a:r>
                        <a:rPr lang="en-US" sz="1600" b="1" dirty="0">
                          <a:solidFill>
                            <a:schemeClr val="bg1"/>
                          </a:solidFill>
                          <a:effectLst/>
                        </a:rPr>
                        <a:t>PAYER</a:t>
                      </a:r>
                      <a:endParaRPr lang="en-US" sz="1600" dirty="0">
                        <a:solidFill>
                          <a:schemeClr val="bg1"/>
                        </a:solidFill>
                        <a:effectLst/>
                      </a:endParaRPr>
                    </a:p>
                  </a:txBody>
                  <a:tcPr marL="39211" marR="39211" marT="39211" marB="39211" anchor="ctr">
                    <a:solidFill>
                      <a:schemeClr val="accent1"/>
                    </a:solidFill>
                  </a:tcPr>
                </a:tc>
                <a:extLst>
                  <a:ext uri="{0D108BD9-81ED-4DB2-BD59-A6C34878D82A}">
                    <a16:rowId xmlns:a16="http://schemas.microsoft.com/office/drawing/2014/main" val="1514863780"/>
                  </a:ext>
                </a:extLst>
              </a:tr>
              <a:tr h="496308">
                <a:tc>
                  <a:txBody>
                    <a:bodyPr/>
                    <a:lstStyle/>
                    <a:p>
                      <a:pPr algn="l" fontAlgn="ctr"/>
                      <a:r>
                        <a:rPr lang="en-US" sz="1600" u="none" strike="noStrike" dirty="0">
                          <a:solidFill>
                            <a:srgbClr val="4F226C"/>
                          </a:solidFill>
                          <a:effectLst/>
                          <a:hlinkClick r:id="rId2" tooltip="CPT code"/>
                        </a:rPr>
                        <a:t>99205</a:t>
                      </a:r>
                      <a:endParaRPr lang="en-US" sz="1600" dirty="0">
                        <a:effectLst/>
                      </a:endParaRPr>
                    </a:p>
                  </a:txBody>
                  <a:tcPr marL="39211" marR="39211" marT="39211" marB="39211" anchor="ctr"/>
                </a:tc>
                <a:tc>
                  <a:txBody>
                    <a:bodyPr/>
                    <a:lstStyle/>
                    <a:p>
                      <a:pPr algn="l" fontAlgn="ctr"/>
                      <a:r>
                        <a:rPr lang="en-US" sz="1600" dirty="0">
                          <a:solidFill>
                            <a:schemeClr val="tx2"/>
                          </a:solidFill>
                          <a:effectLst/>
                        </a:rPr>
                        <a:t>60-74</a:t>
                      </a:r>
                    </a:p>
                  </a:txBody>
                  <a:tcPr marL="39211" marR="39211" marT="39211" marB="39211" anchor="ctr"/>
                </a:tc>
                <a:tc>
                  <a:txBody>
                    <a:bodyPr/>
                    <a:lstStyle/>
                    <a:p>
                      <a:pPr algn="l" fontAlgn="ctr"/>
                      <a:r>
                        <a:rPr lang="en-US" sz="1600" dirty="0">
                          <a:solidFill>
                            <a:schemeClr val="tx2"/>
                          </a:solidFill>
                          <a:effectLst/>
                        </a:rPr>
                        <a:t>All</a:t>
                      </a:r>
                    </a:p>
                  </a:txBody>
                  <a:tcPr marL="39211" marR="39211" marT="39211" marB="39211" anchor="ctr"/>
                </a:tc>
                <a:extLst>
                  <a:ext uri="{0D108BD9-81ED-4DB2-BD59-A6C34878D82A}">
                    <a16:rowId xmlns:a16="http://schemas.microsoft.com/office/drawing/2014/main" val="2571211607"/>
                  </a:ext>
                </a:extLst>
              </a:tr>
              <a:tr h="496308">
                <a:tc>
                  <a:txBody>
                    <a:bodyPr/>
                    <a:lstStyle/>
                    <a:p>
                      <a:pPr algn="l" fontAlgn="ctr"/>
                      <a:r>
                        <a:rPr lang="en-US" sz="1600" u="none" strike="noStrike" dirty="0">
                          <a:solidFill>
                            <a:srgbClr val="4F226C"/>
                          </a:solidFill>
                          <a:effectLst/>
                          <a:hlinkClick r:id="rId2" tooltip="CPT code"/>
                        </a:rPr>
                        <a:t>99205</a:t>
                      </a:r>
                      <a:r>
                        <a:rPr lang="en-US" sz="1600" dirty="0">
                          <a:effectLst/>
                        </a:rPr>
                        <a:t> + </a:t>
                      </a:r>
                      <a:r>
                        <a:rPr lang="en-US" sz="1600" u="none" strike="noStrike" dirty="0">
                          <a:solidFill>
                            <a:srgbClr val="4F226C"/>
                          </a:solidFill>
                          <a:effectLst/>
                          <a:hlinkClick r:id="rId3" tooltip="CPT code"/>
                        </a:rPr>
                        <a:t>99417</a:t>
                      </a:r>
                      <a:endParaRPr lang="en-US" sz="1600" dirty="0">
                        <a:effectLst/>
                      </a:endParaRPr>
                    </a:p>
                  </a:txBody>
                  <a:tcPr marL="39211" marR="39211" marT="39211" marB="39211" anchor="ctr"/>
                </a:tc>
                <a:tc>
                  <a:txBody>
                    <a:bodyPr/>
                    <a:lstStyle/>
                    <a:p>
                      <a:pPr algn="l" fontAlgn="ctr"/>
                      <a:r>
                        <a:rPr lang="en-US" sz="1600" dirty="0">
                          <a:solidFill>
                            <a:schemeClr val="tx2"/>
                          </a:solidFill>
                          <a:effectLst/>
                        </a:rPr>
                        <a:t>89</a:t>
                      </a:r>
                    </a:p>
                  </a:txBody>
                  <a:tcPr marL="39211" marR="39211" marT="39211" marB="39211" anchor="ctr"/>
                </a:tc>
                <a:tc>
                  <a:txBody>
                    <a:bodyPr/>
                    <a:lstStyle/>
                    <a:p>
                      <a:pPr algn="l" fontAlgn="ctr"/>
                      <a:r>
                        <a:rPr lang="en-US" sz="1600" dirty="0">
                          <a:solidFill>
                            <a:schemeClr val="tx2"/>
                          </a:solidFill>
                          <a:effectLst/>
                        </a:rPr>
                        <a:t>Non-Medicare Payers</a:t>
                      </a:r>
                    </a:p>
                  </a:txBody>
                  <a:tcPr marL="39211" marR="39211" marT="39211" marB="39211" anchor="ctr"/>
                </a:tc>
                <a:extLst>
                  <a:ext uri="{0D108BD9-81ED-4DB2-BD59-A6C34878D82A}">
                    <a16:rowId xmlns:a16="http://schemas.microsoft.com/office/drawing/2014/main" val="598918226"/>
                  </a:ext>
                </a:extLst>
              </a:tr>
              <a:tr h="496308">
                <a:tc>
                  <a:txBody>
                    <a:bodyPr/>
                    <a:lstStyle/>
                    <a:p>
                      <a:pPr algn="l" fontAlgn="ctr"/>
                      <a:r>
                        <a:rPr lang="en-US" sz="1600" u="none" strike="noStrike" dirty="0">
                          <a:solidFill>
                            <a:srgbClr val="4F226C"/>
                          </a:solidFill>
                          <a:effectLst/>
                          <a:hlinkClick r:id="rId2" tooltip="CPT code"/>
                        </a:rPr>
                        <a:t>99205</a:t>
                      </a:r>
                      <a:r>
                        <a:rPr lang="en-US" sz="1600" dirty="0">
                          <a:effectLst/>
                        </a:rPr>
                        <a:t> + </a:t>
                      </a:r>
                      <a:r>
                        <a:rPr lang="en-US" sz="1600" u="none" strike="noStrike" dirty="0">
                          <a:solidFill>
                            <a:srgbClr val="4F226C"/>
                          </a:solidFill>
                          <a:effectLst/>
                          <a:hlinkClick r:id="rId4" tooltip="Prolonged office or other outpatient evaluation and management service(s) beyond the maximum required time of the primary procedure which has been selected using total time on the date of the primary service; each additional 15 minutes by the physician or qualified healthcare professional, with or without direct patient contact (list separately in addition to cpt codes 99205, 99215 for office or other outpatient evaluation and management services) (do not report g2212 on the same date of service as  99354, 99355, 99358, 99359, 99415, 99416). (do not report g2212 for any time unit less than 15 minutes)"/>
                        </a:rPr>
                        <a:t>G2212</a:t>
                      </a:r>
                      <a:endParaRPr lang="en-US" sz="1600" dirty="0">
                        <a:effectLst/>
                      </a:endParaRPr>
                    </a:p>
                  </a:txBody>
                  <a:tcPr marL="39211" marR="39211" marT="39211" marB="39211" anchor="ctr"/>
                </a:tc>
                <a:tc>
                  <a:txBody>
                    <a:bodyPr/>
                    <a:lstStyle/>
                    <a:p>
                      <a:pPr algn="l" fontAlgn="ctr"/>
                      <a:r>
                        <a:rPr lang="en-US" sz="1600" dirty="0">
                          <a:solidFill>
                            <a:schemeClr val="tx2"/>
                          </a:solidFill>
                          <a:effectLst/>
                        </a:rPr>
                        <a:t>89-103</a:t>
                      </a:r>
                    </a:p>
                  </a:txBody>
                  <a:tcPr marL="39211" marR="39211" marT="39211" marB="39211" anchor="ctr"/>
                </a:tc>
                <a:tc>
                  <a:txBody>
                    <a:bodyPr/>
                    <a:lstStyle/>
                    <a:p>
                      <a:pPr algn="l" fontAlgn="ctr"/>
                      <a:r>
                        <a:rPr lang="en-US" sz="1600" dirty="0">
                          <a:solidFill>
                            <a:schemeClr val="tx2"/>
                          </a:solidFill>
                          <a:effectLst/>
                        </a:rPr>
                        <a:t>Medicare and Payers Adopting Medicare Guidelines</a:t>
                      </a:r>
                    </a:p>
                  </a:txBody>
                  <a:tcPr marL="39211" marR="39211" marT="39211" marB="39211" anchor="ctr"/>
                </a:tc>
                <a:extLst>
                  <a:ext uri="{0D108BD9-81ED-4DB2-BD59-A6C34878D82A}">
                    <a16:rowId xmlns:a16="http://schemas.microsoft.com/office/drawing/2014/main" val="3904580684"/>
                  </a:ext>
                </a:extLst>
              </a:tr>
              <a:tr h="496308">
                <a:tc>
                  <a:txBody>
                    <a:bodyPr/>
                    <a:lstStyle/>
                    <a:p>
                      <a:pPr algn="l" fontAlgn="ctr"/>
                      <a:r>
                        <a:rPr lang="en-US" sz="1600" u="none" strike="noStrike" dirty="0">
                          <a:solidFill>
                            <a:srgbClr val="4F226C"/>
                          </a:solidFill>
                          <a:effectLst/>
                          <a:hlinkClick r:id="rId5" tooltip="CPT code"/>
                        </a:rPr>
                        <a:t>99215</a:t>
                      </a:r>
                      <a:endParaRPr lang="en-US" sz="1600" dirty="0">
                        <a:effectLst/>
                      </a:endParaRPr>
                    </a:p>
                  </a:txBody>
                  <a:tcPr marL="39211" marR="39211" marT="39211" marB="39211" anchor="ctr"/>
                </a:tc>
                <a:tc>
                  <a:txBody>
                    <a:bodyPr/>
                    <a:lstStyle/>
                    <a:p>
                      <a:pPr algn="l" fontAlgn="ctr"/>
                      <a:r>
                        <a:rPr lang="en-US" sz="1600" dirty="0">
                          <a:solidFill>
                            <a:schemeClr val="tx2"/>
                          </a:solidFill>
                          <a:effectLst/>
                        </a:rPr>
                        <a:t>40-54</a:t>
                      </a:r>
                    </a:p>
                  </a:txBody>
                  <a:tcPr marL="39211" marR="39211" marT="39211" marB="39211" anchor="ctr"/>
                </a:tc>
                <a:tc>
                  <a:txBody>
                    <a:bodyPr/>
                    <a:lstStyle/>
                    <a:p>
                      <a:pPr algn="l" fontAlgn="ctr"/>
                      <a:r>
                        <a:rPr lang="en-US" sz="1600" dirty="0">
                          <a:solidFill>
                            <a:schemeClr val="tx2"/>
                          </a:solidFill>
                          <a:effectLst/>
                        </a:rPr>
                        <a:t>All</a:t>
                      </a:r>
                    </a:p>
                  </a:txBody>
                  <a:tcPr marL="39211" marR="39211" marT="39211" marB="39211" anchor="ctr"/>
                </a:tc>
                <a:extLst>
                  <a:ext uri="{0D108BD9-81ED-4DB2-BD59-A6C34878D82A}">
                    <a16:rowId xmlns:a16="http://schemas.microsoft.com/office/drawing/2014/main" val="3175255009"/>
                  </a:ext>
                </a:extLst>
              </a:tr>
              <a:tr h="496308">
                <a:tc>
                  <a:txBody>
                    <a:bodyPr/>
                    <a:lstStyle/>
                    <a:p>
                      <a:pPr algn="l" fontAlgn="ctr"/>
                      <a:r>
                        <a:rPr lang="en-US" sz="1600" u="none" strike="noStrike" dirty="0">
                          <a:solidFill>
                            <a:srgbClr val="4F226C"/>
                          </a:solidFill>
                          <a:effectLst/>
                          <a:hlinkClick r:id="rId5" tooltip="CPT code"/>
                        </a:rPr>
                        <a:t>99215</a:t>
                      </a:r>
                      <a:r>
                        <a:rPr lang="en-US" sz="1600" dirty="0">
                          <a:effectLst/>
                        </a:rPr>
                        <a:t> + </a:t>
                      </a:r>
                      <a:r>
                        <a:rPr lang="en-US" sz="1600" u="none" strike="noStrike" dirty="0">
                          <a:solidFill>
                            <a:srgbClr val="4F226C"/>
                          </a:solidFill>
                          <a:effectLst/>
                          <a:hlinkClick r:id="rId3" tooltip="CPT code"/>
                        </a:rPr>
                        <a:t>99417</a:t>
                      </a:r>
                      <a:endParaRPr lang="en-US" sz="1600" dirty="0">
                        <a:effectLst/>
                      </a:endParaRPr>
                    </a:p>
                  </a:txBody>
                  <a:tcPr marL="39211" marR="39211" marT="39211" marB="39211" anchor="ctr"/>
                </a:tc>
                <a:tc>
                  <a:txBody>
                    <a:bodyPr/>
                    <a:lstStyle/>
                    <a:p>
                      <a:pPr algn="l" fontAlgn="ctr"/>
                      <a:r>
                        <a:rPr lang="en-US" sz="1600" dirty="0">
                          <a:solidFill>
                            <a:schemeClr val="tx2"/>
                          </a:solidFill>
                          <a:effectLst/>
                        </a:rPr>
                        <a:t>69</a:t>
                      </a:r>
                    </a:p>
                  </a:txBody>
                  <a:tcPr marL="39211" marR="39211" marT="39211" marB="39211" anchor="ctr"/>
                </a:tc>
                <a:tc>
                  <a:txBody>
                    <a:bodyPr/>
                    <a:lstStyle/>
                    <a:p>
                      <a:pPr algn="l" fontAlgn="ctr"/>
                      <a:r>
                        <a:rPr lang="en-US" sz="1600" dirty="0">
                          <a:solidFill>
                            <a:schemeClr val="tx2"/>
                          </a:solidFill>
                          <a:effectLst/>
                        </a:rPr>
                        <a:t>Non-Medicare Payers</a:t>
                      </a:r>
                    </a:p>
                  </a:txBody>
                  <a:tcPr marL="39211" marR="39211" marT="39211" marB="39211" anchor="ctr"/>
                </a:tc>
                <a:extLst>
                  <a:ext uri="{0D108BD9-81ED-4DB2-BD59-A6C34878D82A}">
                    <a16:rowId xmlns:a16="http://schemas.microsoft.com/office/drawing/2014/main" val="3964829212"/>
                  </a:ext>
                </a:extLst>
              </a:tr>
              <a:tr h="496308">
                <a:tc>
                  <a:txBody>
                    <a:bodyPr/>
                    <a:lstStyle/>
                    <a:p>
                      <a:pPr algn="l" fontAlgn="ctr"/>
                      <a:r>
                        <a:rPr lang="en-US" sz="1600" u="none" strike="noStrike" dirty="0">
                          <a:solidFill>
                            <a:srgbClr val="4F226C"/>
                          </a:solidFill>
                          <a:effectLst/>
                          <a:hlinkClick r:id="rId5" tooltip="CPT code"/>
                        </a:rPr>
                        <a:t>99215</a:t>
                      </a:r>
                      <a:r>
                        <a:rPr lang="en-US" sz="1600" dirty="0">
                          <a:effectLst/>
                        </a:rPr>
                        <a:t> + </a:t>
                      </a:r>
                      <a:r>
                        <a:rPr lang="en-US" sz="1600" u="none" strike="noStrike" dirty="0">
                          <a:solidFill>
                            <a:srgbClr val="4F226C"/>
                          </a:solidFill>
                          <a:effectLst/>
                          <a:hlinkClick r:id="rId4" tooltip="Prolonged office or other outpatient evaluation and management service(s) beyond the maximum required time of the primary procedure which has been selected using total time on the date of the primary service; each additional 15 minutes by the physician or qualified healthcare professional, with or without direct patient contact (list separately in addition to cpt codes 99205, 99215 for office or other outpatient evaluation and management services) (do not report g2212 on the same date of service as  99354, 99355, 99358, 99359, 99415, 99416). (do not report g2212 for any time unit less than 15 minutes)"/>
                        </a:rPr>
                        <a:t>G2212</a:t>
                      </a:r>
                      <a:endParaRPr lang="en-US" sz="1600" dirty="0">
                        <a:effectLst/>
                      </a:endParaRPr>
                    </a:p>
                  </a:txBody>
                  <a:tcPr marL="39211" marR="39211" marT="39211" marB="39211" anchor="ctr"/>
                </a:tc>
                <a:tc>
                  <a:txBody>
                    <a:bodyPr/>
                    <a:lstStyle/>
                    <a:p>
                      <a:pPr algn="l" fontAlgn="ctr"/>
                      <a:r>
                        <a:rPr lang="en-US" sz="1600" dirty="0">
                          <a:solidFill>
                            <a:schemeClr val="tx2"/>
                          </a:solidFill>
                          <a:effectLst/>
                        </a:rPr>
                        <a:t>83</a:t>
                      </a:r>
                    </a:p>
                  </a:txBody>
                  <a:tcPr marL="39211" marR="39211" marT="39211" marB="39211" anchor="ctr"/>
                </a:tc>
                <a:tc>
                  <a:txBody>
                    <a:bodyPr/>
                    <a:lstStyle/>
                    <a:p>
                      <a:pPr algn="l" fontAlgn="ctr"/>
                      <a:r>
                        <a:rPr lang="en-US" sz="1600" dirty="0">
                          <a:solidFill>
                            <a:schemeClr val="tx2"/>
                          </a:solidFill>
                          <a:effectLst/>
                        </a:rPr>
                        <a:t>Medicare and Payers Adopting Medicare Guidelines</a:t>
                      </a:r>
                    </a:p>
                  </a:txBody>
                  <a:tcPr marL="39211" marR="39211" marT="39211" marB="39211" anchor="ctr"/>
                </a:tc>
                <a:extLst>
                  <a:ext uri="{0D108BD9-81ED-4DB2-BD59-A6C34878D82A}">
                    <a16:rowId xmlns:a16="http://schemas.microsoft.com/office/drawing/2014/main" val="2547657255"/>
                  </a:ext>
                </a:extLst>
              </a:tr>
            </a:tbl>
          </a:graphicData>
        </a:graphic>
      </p:graphicFrame>
    </p:spTree>
    <p:extLst>
      <p:ext uri="{BB962C8B-B14F-4D97-AF65-F5344CB8AC3E}">
        <p14:creationId xmlns:p14="http://schemas.microsoft.com/office/powerpoint/2010/main" val="2228523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6D4E02F-7528-4966-8034-AB83025C9D7B}"/>
              </a:ext>
            </a:extLst>
          </p:cNvPr>
          <p:cNvSpPr>
            <a:spLocks noGrp="1"/>
          </p:cNvSpPr>
          <p:nvPr>
            <p:ph type="title"/>
          </p:nvPr>
        </p:nvSpPr>
        <p:spPr>
          <a:xfrm>
            <a:off x="3076575" y="0"/>
            <a:ext cx="4771060" cy="956330"/>
          </a:xfrm>
        </p:spPr>
        <p:txBody>
          <a:bodyPr>
            <a:normAutofit/>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r>
              <a:rPr lang="en-US" dirty="0"/>
              <a:t>Based on time, what could you code for this patient with private insurance?</a:t>
            </a:r>
          </a:p>
        </p:txBody>
      </p:sp>
      <p:sp>
        <p:nvSpPr>
          <p:cNvPr id="7" name="Content Placeholder 6">
            <a:extLst>
              <a:ext uri="{FF2B5EF4-FFF2-40B4-BE49-F238E27FC236}">
                <a16:creationId xmlns:a16="http://schemas.microsoft.com/office/drawing/2014/main" id="{324F4E44-8BBB-47EE-B813-7D6C9A7BBA71}"/>
              </a:ext>
            </a:extLst>
          </p:cNvPr>
          <p:cNvSpPr>
            <a:spLocks noGrp="1"/>
          </p:cNvSpPr>
          <p:nvPr>
            <p:ph sz="half" idx="2"/>
          </p:nvPr>
        </p:nvSpPr>
        <p:spPr>
          <a:xfrm>
            <a:off x="3108891" y="1208938"/>
            <a:ext cx="5582264" cy="3595235"/>
          </a:xfrm>
        </p:spPr>
        <p:txBody>
          <a:bodyPr/>
          <a:lstStyle/>
          <a:p>
            <a:r>
              <a:rPr lang="en-US" dirty="0"/>
              <a:t>99205, 99417 x 4</a:t>
            </a:r>
          </a:p>
          <a:p>
            <a:r>
              <a:rPr lang="en-US" dirty="0"/>
              <a:t>99205, 99417 x 3</a:t>
            </a:r>
          </a:p>
          <a:p>
            <a:r>
              <a:rPr lang="en-US" dirty="0"/>
              <a:t>99205, 99417 x 2</a:t>
            </a:r>
          </a:p>
          <a:p>
            <a:r>
              <a:rPr lang="en-US" dirty="0"/>
              <a:t>99205, 99417 x 1</a:t>
            </a:r>
          </a:p>
        </p:txBody>
      </p:sp>
      <p:sp>
        <p:nvSpPr>
          <p:cNvPr id="5" name="Slide Number Placeholder 4">
            <a:extLst>
              <a:ext uri="{FF2B5EF4-FFF2-40B4-BE49-F238E27FC236}">
                <a16:creationId xmlns:a16="http://schemas.microsoft.com/office/drawing/2014/main" id="{973C0295-AA19-9E4A-BA4D-574023E210B6}"/>
              </a:ext>
            </a:extLst>
          </p:cNvPr>
          <p:cNvSpPr>
            <a:spLocks noGrp="1"/>
          </p:cNvSpPr>
          <p:nvPr>
            <p:ph type="sldNum" sz="quarter" idx="4"/>
          </p:nvPr>
        </p:nvSpPr>
        <p:spPr>
          <a:xfrm>
            <a:off x="8297613" y="4945317"/>
            <a:ext cx="811254" cy="200050"/>
          </a:xfrm>
        </p:spPr>
        <p:txBody>
          <a:bodyPr vert="horz" lIns="91440" tIns="45720" rIns="91440" bIns="45720" rtlCol="0" anchor="ctr"/>
          <a:lstStyle>
            <a:defPPr>
              <a:defRPr lang="en-US"/>
            </a:defPPr>
            <a:lvl1pPr marL="0" algn="r" defTabSz="914400" rtl="0" eaLnBrk="1" latinLnBrk="0" hangingPunct="1">
              <a:defRPr sz="1200" kern="1200">
                <a:solidFill>
                  <a:schemeClr val="accent6">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610A28-A13C-4144-B795-47763EF99F79}" type="slidenum">
              <a:rPr lang="en-US" smtClean="0"/>
              <a:pPr/>
              <a:t>64</a:t>
            </a:fld>
            <a:endParaRPr lang="en-US" dirty="0"/>
          </a:p>
        </p:txBody>
      </p:sp>
    </p:spTree>
    <p:extLst>
      <p:ext uri="{BB962C8B-B14F-4D97-AF65-F5344CB8AC3E}">
        <p14:creationId xmlns:p14="http://schemas.microsoft.com/office/powerpoint/2010/main" val="16478898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EF62-E14E-1F40-B301-4B9BCD4684F3}"/>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r>
              <a:rPr lang="en-US" dirty="0"/>
              <a:t>Which code would you use for </a:t>
            </a:r>
            <a:br>
              <a:rPr lang="en-US" dirty="0"/>
            </a:br>
            <a:r>
              <a:rPr lang="en-US" dirty="0"/>
              <a:t>this patient?</a:t>
            </a:r>
          </a:p>
          <a:p>
            <a:endParaRPr lang="en-US" dirty="0"/>
          </a:p>
        </p:txBody>
      </p:sp>
      <p:sp>
        <p:nvSpPr>
          <p:cNvPr id="7" name="Content Placeholder 6">
            <a:extLst>
              <a:ext uri="{FF2B5EF4-FFF2-40B4-BE49-F238E27FC236}">
                <a16:creationId xmlns:a16="http://schemas.microsoft.com/office/drawing/2014/main" id="{6481D512-3E51-42BA-A05F-503649CB4CA5}"/>
              </a:ext>
            </a:extLst>
          </p:cNvPr>
          <p:cNvSpPr>
            <a:spLocks noGrp="1"/>
          </p:cNvSpPr>
          <p:nvPr>
            <p:ph sz="half" idx="2"/>
          </p:nvPr>
        </p:nvSpPr>
        <p:spPr>
          <a:xfrm>
            <a:off x="3108891" y="1208938"/>
            <a:ext cx="5582264" cy="3595235"/>
          </a:xfrm>
        </p:spPr>
        <p:txBody>
          <a:bodyPr/>
          <a:lstStyle/>
          <a:p>
            <a:r>
              <a:rPr lang="en-US" dirty="0"/>
              <a:t>MDM</a:t>
            </a:r>
          </a:p>
          <a:p>
            <a:r>
              <a:rPr lang="en-US" dirty="0"/>
              <a:t>Time</a:t>
            </a:r>
          </a:p>
        </p:txBody>
      </p:sp>
      <p:sp>
        <p:nvSpPr>
          <p:cNvPr id="5" name="Slide Number Placeholder 4">
            <a:extLst>
              <a:ext uri="{FF2B5EF4-FFF2-40B4-BE49-F238E27FC236}">
                <a16:creationId xmlns:a16="http://schemas.microsoft.com/office/drawing/2014/main" id="{973C0295-AA19-9E4A-BA4D-574023E210B6}"/>
              </a:ext>
            </a:extLst>
          </p:cNvPr>
          <p:cNvSpPr>
            <a:spLocks noGrp="1"/>
          </p:cNvSpPr>
          <p:nvPr>
            <p:ph type="sldNum" sz="quarter" idx="4"/>
          </p:nvPr>
        </p:nvSpPr>
        <p:spPr>
          <a:xfrm>
            <a:off x="8297613" y="4945317"/>
            <a:ext cx="811254" cy="200050"/>
          </a:xfrm>
        </p:spPr>
        <p:txBody>
          <a:bodyPr vert="horz" lIns="91440" tIns="45720" rIns="91440" bIns="45720" rtlCol="0" anchor="ctr"/>
          <a:lstStyle>
            <a:defPPr>
              <a:defRPr lang="en-US"/>
            </a:defPPr>
            <a:lvl1pPr marL="0" algn="r" defTabSz="914400" rtl="0" eaLnBrk="1" latinLnBrk="0" hangingPunct="1">
              <a:defRPr sz="1200" kern="1200">
                <a:solidFill>
                  <a:schemeClr val="accent6">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610A28-A13C-4144-B795-47763EF99F79}" type="slidenum">
              <a:rPr lang="en-US" smtClean="0"/>
              <a:pPr/>
              <a:t>65</a:t>
            </a:fld>
            <a:endParaRPr lang="en-US" dirty="0"/>
          </a:p>
        </p:txBody>
      </p:sp>
    </p:spTree>
    <p:extLst>
      <p:ext uri="{BB962C8B-B14F-4D97-AF65-F5344CB8AC3E}">
        <p14:creationId xmlns:p14="http://schemas.microsoft.com/office/powerpoint/2010/main" val="77242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FA6690D-9EE8-4628-A590-D08AABD37783}"/>
              </a:ext>
            </a:extLst>
          </p:cNvPr>
          <p:cNvSpPr>
            <a:spLocks noGrp="1"/>
          </p:cNvSpPr>
          <p:nvPr>
            <p:ph idx="1"/>
          </p:nvPr>
        </p:nvSpPr>
        <p:spPr/>
        <p:txBody>
          <a:bodyPr/>
          <a:lstStyle/>
          <a:p>
            <a:r>
              <a:rPr lang="en-US" dirty="0"/>
              <a:t>Based on MDM, the code for this patient’s care was 99204.</a:t>
            </a:r>
          </a:p>
          <a:p>
            <a:r>
              <a:rPr lang="en-US" dirty="0"/>
              <a:t>Based on time, the code for this patient’s care was 99205 x 99417.  </a:t>
            </a:r>
          </a:p>
          <a:p>
            <a:endParaRPr lang="en-US" dirty="0"/>
          </a:p>
        </p:txBody>
      </p:sp>
      <p:sp>
        <p:nvSpPr>
          <p:cNvPr id="8" name="Title 7">
            <a:extLst>
              <a:ext uri="{FF2B5EF4-FFF2-40B4-BE49-F238E27FC236}">
                <a16:creationId xmlns:a16="http://schemas.microsoft.com/office/drawing/2014/main" id="{1239D159-0F64-44B3-B7E2-67960C0677A0}"/>
              </a:ext>
            </a:extLst>
          </p:cNvPr>
          <p:cNvSpPr>
            <a:spLocks noGrp="1"/>
          </p:cNvSpPr>
          <p:nvPr>
            <p:ph type="title"/>
          </p:nvPr>
        </p:nvSpPr>
        <p:spPr/>
        <p:txBody>
          <a:bodyPr/>
          <a:lstStyle/>
          <a:p>
            <a:r>
              <a:rPr lang="en-US" dirty="0"/>
              <a:t>MDM or Time Based</a:t>
            </a:r>
          </a:p>
        </p:txBody>
      </p:sp>
    </p:spTree>
    <p:extLst>
      <p:ext uri="{BB962C8B-B14F-4D97-AF65-F5344CB8AC3E}">
        <p14:creationId xmlns:p14="http://schemas.microsoft.com/office/powerpoint/2010/main" val="3321755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49D532-77E8-4DA9-9271-BCA0A5E7E1BB}"/>
              </a:ext>
            </a:extLst>
          </p:cNvPr>
          <p:cNvSpPr>
            <a:spLocks noGrp="1"/>
          </p:cNvSpPr>
          <p:nvPr>
            <p:ph type="ctrTitle"/>
          </p:nvPr>
        </p:nvSpPr>
        <p:spPr>
          <a:xfrm>
            <a:off x="1143000" y="1742632"/>
            <a:ext cx="6858000" cy="1790700"/>
          </a:xfrm>
        </p:spPr>
        <p:txBody>
          <a:bodyPr/>
          <a:lstStyle/>
          <a:p>
            <a:r>
              <a:rPr lang="en-US" dirty="0"/>
              <a:t>Case 2</a:t>
            </a:r>
          </a:p>
        </p:txBody>
      </p:sp>
    </p:spTree>
    <p:extLst>
      <p:ext uri="{BB962C8B-B14F-4D97-AF65-F5344CB8AC3E}">
        <p14:creationId xmlns:p14="http://schemas.microsoft.com/office/powerpoint/2010/main" val="3071224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C5E2F-06ED-43E2-BD49-5CA315139D24}"/>
              </a:ext>
            </a:extLst>
          </p:cNvPr>
          <p:cNvSpPr>
            <a:spLocks noGrp="1"/>
          </p:cNvSpPr>
          <p:nvPr>
            <p:ph type="title"/>
          </p:nvPr>
        </p:nvSpPr>
        <p:spPr>
          <a:xfrm>
            <a:off x="346096" y="428625"/>
            <a:ext cx="2762795" cy="4295775"/>
          </a:xfrm>
        </p:spPr>
        <p:txBody>
          <a:bodyPr anchor="t">
            <a:normAutofit/>
          </a:bodyPr>
          <a:lstStyle/>
          <a:p>
            <a:r>
              <a:rPr lang="en-US" dirty="0"/>
              <a:t>Case 2 </a:t>
            </a:r>
          </a:p>
        </p:txBody>
      </p:sp>
      <p:sp>
        <p:nvSpPr>
          <p:cNvPr id="9" name="Straight Connector 8">
            <a:extLst>
              <a:ext uri="{FF2B5EF4-FFF2-40B4-BE49-F238E27FC236}">
                <a16:creationId xmlns:a16="http://schemas.microsoft.com/office/drawing/2014/main" id="{AD658FEB-26A2-488E-A7FE-77DBA6372C39}"/>
              </a:ext>
            </a:extLst>
          </p:cNvPr>
          <p:cNvSpPr/>
          <p:nvPr/>
        </p:nvSpPr>
        <p:spPr>
          <a:xfrm>
            <a:off x="3556089" y="916308"/>
            <a:ext cx="5100638" cy="0"/>
          </a:xfrm>
          <a:prstGeom prst="line">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0"/>
          <a:lstStyle/>
          <a:p>
            <a:endParaRPr lang="en-US" dirty="0"/>
          </a:p>
        </p:txBody>
      </p:sp>
      <p:sp>
        <p:nvSpPr>
          <p:cNvPr id="10" name="Freeform: Shape 9">
            <a:extLst>
              <a:ext uri="{FF2B5EF4-FFF2-40B4-BE49-F238E27FC236}">
                <a16:creationId xmlns:a16="http://schemas.microsoft.com/office/drawing/2014/main" id="{1F3A2FAD-AECE-4A73-A1E0-542F9DE4A85B}"/>
              </a:ext>
            </a:extLst>
          </p:cNvPr>
          <p:cNvSpPr/>
          <p:nvPr/>
        </p:nvSpPr>
        <p:spPr>
          <a:xfrm>
            <a:off x="3556089" y="992778"/>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Visit Type: </a:t>
            </a:r>
            <a:r>
              <a:rPr lang="en-US" kern="1200" dirty="0">
                <a:solidFill>
                  <a:schemeClr val="tx2"/>
                </a:solidFill>
              </a:rPr>
              <a:t>New Patient</a:t>
            </a:r>
          </a:p>
        </p:txBody>
      </p:sp>
      <p:sp>
        <p:nvSpPr>
          <p:cNvPr id="11" name="Straight Connector 10">
            <a:extLst>
              <a:ext uri="{FF2B5EF4-FFF2-40B4-BE49-F238E27FC236}">
                <a16:creationId xmlns:a16="http://schemas.microsoft.com/office/drawing/2014/main" id="{4A397D5A-7612-4D32-B531-668427783A0B}"/>
              </a:ext>
            </a:extLst>
          </p:cNvPr>
          <p:cNvSpPr/>
          <p:nvPr/>
        </p:nvSpPr>
        <p:spPr>
          <a:xfrm>
            <a:off x="3556089" y="1728994"/>
            <a:ext cx="5100638" cy="0"/>
          </a:xfrm>
          <a:prstGeom prst="line">
            <a:avLst/>
          </a:prstGeom>
        </p:spPr>
        <p:style>
          <a:lnRef idx="1">
            <a:schemeClr val="accent2">
              <a:hueOff val="-5914332"/>
              <a:satOff val="-10144"/>
              <a:lumOff val="12549"/>
              <a:alphaOff val="0"/>
            </a:schemeClr>
          </a:lnRef>
          <a:fillRef idx="3">
            <a:schemeClr val="accent2">
              <a:hueOff val="-5914332"/>
              <a:satOff val="-10144"/>
              <a:lumOff val="12549"/>
              <a:alphaOff val="0"/>
            </a:schemeClr>
          </a:fillRef>
          <a:effectRef idx="2">
            <a:schemeClr val="accent2">
              <a:hueOff val="-5914332"/>
              <a:satOff val="-10144"/>
              <a:lumOff val="12549"/>
              <a:alphaOff val="0"/>
            </a:schemeClr>
          </a:effectRef>
          <a:fontRef idx="minor">
            <a:schemeClr val="lt1"/>
          </a:fontRef>
        </p:style>
        <p:txBody>
          <a:bodyPr lIns="0"/>
          <a:lstStyle/>
          <a:p>
            <a:endParaRPr lang="en-US" dirty="0"/>
          </a:p>
        </p:txBody>
      </p:sp>
      <p:sp>
        <p:nvSpPr>
          <p:cNvPr id="12" name="Freeform: Shape 11">
            <a:extLst>
              <a:ext uri="{FF2B5EF4-FFF2-40B4-BE49-F238E27FC236}">
                <a16:creationId xmlns:a16="http://schemas.microsoft.com/office/drawing/2014/main" id="{2771DF25-F009-4C5E-9216-F7FA0B8A67EA}"/>
              </a:ext>
            </a:extLst>
          </p:cNvPr>
          <p:cNvSpPr/>
          <p:nvPr/>
        </p:nvSpPr>
        <p:spPr>
          <a:xfrm>
            <a:off x="3556089" y="1742155"/>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Chief Complaint: </a:t>
            </a:r>
            <a:r>
              <a:rPr lang="en-US" kern="1200" dirty="0">
                <a:solidFill>
                  <a:schemeClr val="tx2"/>
                </a:solidFill>
              </a:rPr>
              <a:t>Establish care for abnormal weight gain and obesity</a:t>
            </a:r>
          </a:p>
        </p:txBody>
      </p:sp>
      <p:sp>
        <p:nvSpPr>
          <p:cNvPr id="13" name="Straight Connector 12">
            <a:extLst>
              <a:ext uri="{FF2B5EF4-FFF2-40B4-BE49-F238E27FC236}">
                <a16:creationId xmlns:a16="http://schemas.microsoft.com/office/drawing/2014/main" id="{BCB05897-EE8D-4872-97B1-A8DE6817C161}"/>
              </a:ext>
            </a:extLst>
          </p:cNvPr>
          <p:cNvSpPr/>
          <p:nvPr/>
        </p:nvSpPr>
        <p:spPr>
          <a:xfrm>
            <a:off x="3556089" y="2715848"/>
            <a:ext cx="5100638" cy="0"/>
          </a:xfrm>
          <a:prstGeom prst="line">
            <a:avLst/>
          </a:prstGeom>
        </p:spPr>
        <p:style>
          <a:lnRef idx="1">
            <a:schemeClr val="accent2">
              <a:hueOff val="-11828664"/>
              <a:satOff val="-20288"/>
              <a:lumOff val="25098"/>
              <a:alphaOff val="0"/>
            </a:schemeClr>
          </a:lnRef>
          <a:fillRef idx="3">
            <a:schemeClr val="accent2">
              <a:hueOff val="-11828664"/>
              <a:satOff val="-20288"/>
              <a:lumOff val="25098"/>
              <a:alphaOff val="0"/>
            </a:schemeClr>
          </a:fillRef>
          <a:effectRef idx="2">
            <a:schemeClr val="accent2">
              <a:hueOff val="-11828664"/>
              <a:satOff val="-20288"/>
              <a:lumOff val="25098"/>
              <a:alphaOff val="0"/>
            </a:schemeClr>
          </a:effectRef>
          <a:fontRef idx="minor">
            <a:schemeClr val="lt1"/>
          </a:fontRef>
        </p:style>
        <p:txBody>
          <a:bodyPr lIns="0"/>
          <a:lstStyle/>
          <a:p>
            <a:endParaRPr lang="en-US" dirty="0"/>
          </a:p>
        </p:txBody>
      </p:sp>
      <p:sp>
        <p:nvSpPr>
          <p:cNvPr id="14" name="Freeform: Shape 13">
            <a:extLst>
              <a:ext uri="{FF2B5EF4-FFF2-40B4-BE49-F238E27FC236}">
                <a16:creationId xmlns:a16="http://schemas.microsoft.com/office/drawing/2014/main" id="{22AC38C3-D9AE-4C09-A922-AC284BC3EF43}"/>
              </a:ext>
            </a:extLst>
          </p:cNvPr>
          <p:cNvSpPr/>
          <p:nvPr/>
        </p:nvSpPr>
        <p:spPr>
          <a:xfrm>
            <a:off x="3556089" y="2729010"/>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711200">
              <a:lnSpc>
                <a:spcPct val="90000"/>
              </a:lnSpc>
              <a:spcBef>
                <a:spcPct val="0"/>
              </a:spcBef>
              <a:spcAft>
                <a:spcPct val="35000"/>
              </a:spcAft>
              <a:buNone/>
            </a:pPr>
            <a:r>
              <a:rPr lang="en-US" b="1" kern="1200" dirty="0">
                <a:solidFill>
                  <a:schemeClr val="tx2"/>
                </a:solidFill>
              </a:rPr>
              <a:t>Medication</a:t>
            </a:r>
            <a:r>
              <a:rPr lang="en-US" kern="1200" dirty="0">
                <a:solidFill>
                  <a:schemeClr val="tx2"/>
                </a:solidFill>
              </a:rPr>
              <a:t>: </a:t>
            </a:r>
            <a:r>
              <a:rPr lang="en-US" dirty="0">
                <a:solidFill>
                  <a:schemeClr val="tx2"/>
                </a:solidFill>
              </a:rPr>
              <a:t>metformin 500 mg oral tablet – one po bid, duloxetine HCL – 90 mg nightly, semaglutide 3 mg </a:t>
            </a:r>
          </a:p>
        </p:txBody>
      </p:sp>
      <p:sp>
        <p:nvSpPr>
          <p:cNvPr id="15" name="Straight Connector 14">
            <a:extLst>
              <a:ext uri="{FF2B5EF4-FFF2-40B4-BE49-F238E27FC236}">
                <a16:creationId xmlns:a16="http://schemas.microsoft.com/office/drawing/2014/main" id="{ED7D82BD-0602-485F-B3AF-52CD8D07BEC6}"/>
              </a:ext>
            </a:extLst>
          </p:cNvPr>
          <p:cNvSpPr/>
          <p:nvPr/>
        </p:nvSpPr>
        <p:spPr>
          <a:xfrm>
            <a:off x="3556089" y="3676579"/>
            <a:ext cx="5100638" cy="0"/>
          </a:xfrm>
          <a:prstGeom prst="line">
            <a:avLst/>
          </a:prstGeom>
        </p:spPr>
        <p:style>
          <a:lnRef idx="1">
            <a:schemeClr val="accent2">
              <a:hueOff val="-17742995"/>
              <a:satOff val="-30432"/>
              <a:lumOff val="37647"/>
              <a:alphaOff val="0"/>
            </a:schemeClr>
          </a:lnRef>
          <a:fillRef idx="3">
            <a:schemeClr val="accent2">
              <a:hueOff val="-17742995"/>
              <a:satOff val="-30432"/>
              <a:lumOff val="37647"/>
              <a:alphaOff val="0"/>
            </a:schemeClr>
          </a:fillRef>
          <a:effectRef idx="2">
            <a:schemeClr val="accent2">
              <a:hueOff val="-17742995"/>
              <a:satOff val="-30432"/>
              <a:lumOff val="37647"/>
              <a:alphaOff val="0"/>
            </a:schemeClr>
          </a:effectRef>
          <a:fontRef idx="minor">
            <a:schemeClr val="lt1"/>
          </a:fontRef>
        </p:style>
        <p:txBody>
          <a:bodyPr lIns="0"/>
          <a:lstStyle/>
          <a:p>
            <a:endParaRPr lang="en-US" dirty="0"/>
          </a:p>
        </p:txBody>
      </p:sp>
      <p:sp>
        <p:nvSpPr>
          <p:cNvPr id="16" name="Freeform: Shape 15">
            <a:extLst>
              <a:ext uri="{FF2B5EF4-FFF2-40B4-BE49-F238E27FC236}">
                <a16:creationId xmlns:a16="http://schemas.microsoft.com/office/drawing/2014/main" id="{7095BA32-113A-4C92-85B1-736BD6F9D438}"/>
              </a:ext>
            </a:extLst>
          </p:cNvPr>
          <p:cNvSpPr/>
          <p:nvPr/>
        </p:nvSpPr>
        <p:spPr>
          <a:xfrm>
            <a:off x="3556089" y="3707157"/>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711200">
              <a:lnSpc>
                <a:spcPct val="90000"/>
              </a:lnSpc>
              <a:spcBef>
                <a:spcPct val="0"/>
              </a:spcBef>
              <a:spcAft>
                <a:spcPct val="35000"/>
              </a:spcAft>
              <a:buNone/>
            </a:pPr>
            <a:r>
              <a:rPr lang="en-US" b="1" kern="1200" dirty="0">
                <a:solidFill>
                  <a:schemeClr val="tx2"/>
                </a:solidFill>
              </a:rPr>
              <a:t>Vitals</a:t>
            </a:r>
            <a:r>
              <a:rPr lang="en-US" kern="1200" dirty="0">
                <a:solidFill>
                  <a:schemeClr val="tx2"/>
                </a:solidFill>
              </a:rPr>
              <a:t>: </a:t>
            </a:r>
            <a:r>
              <a:rPr lang="en-US" sz="1800" kern="1200" dirty="0">
                <a:solidFill>
                  <a:schemeClr val="tx2"/>
                </a:solidFill>
              </a:rPr>
              <a:t>Height 5 ft 0 ins, Weight 226 lbs, BMI 44.13 kg/m</a:t>
            </a:r>
            <a:r>
              <a:rPr lang="en-US" sz="1800" kern="1200" baseline="30000" dirty="0">
                <a:solidFill>
                  <a:schemeClr val="tx2"/>
                </a:solidFill>
              </a:rPr>
              <a:t>2</a:t>
            </a:r>
            <a:r>
              <a:rPr lang="en-US" sz="1800" kern="1200" dirty="0">
                <a:solidFill>
                  <a:schemeClr val="tx2"/>
                </a:solidFill>
              </a:rPr>
              <a:t>, BP 128/77 mmHg, Pulse 76 bpm</a:t>
            </a:r>
          </a:p>
        </p:txBody>
      </p:sp>
    </p:spTree>
    <p:extLst>
      <p:ext uri="{BB962C8B-B14F-4D97-AF65-F5344CB8AC3E}">
        <p14:creationId xmlns:p14="http://schemas.microsoft.com/office/powerpoint/2010/main" val="3927408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278C8-1AF7-4D53-956A-BA76A840A7CD}"/>
              </a:ext>
            </a:extLst>
          </p:cNvPr>
          <p:cNvSpPr>
            <a:spLocks noGrp="1"/>
          </p:cNvSpPr>
          <p:nvPr>
            <p:ph type="title"/>
          </p:nvPr>
        </p:nvSpPr>
        <p:spPr>
          <a:xfrm>
            <a:off x="346096" y="428625"/>
            <a:ext cx="2762795" cy="4295775"/>
          </a:xfrm>
        </p:spPr>
        <p:txBody>
          <a:bodyPr anchor="t">
            <a:normAutofit/>
          </a:bodyPr>
          <a:lstStyle/>
          <a:p>
            <a:r>
              <a:rPr lang="en-US" dirty="0"/>
              <a:t>HPI </a:t>
            </a:r>
          </a:p>
        </p:txBody>
      </p:sp>
      <p:grpSp>
        <p:nvGrpSpPr>
          <p:cNvPr id="6" name="Group 5">
            <a:extLst>
              <a:ext uri="{FF2B5EF4-FFF2-40B4-BE49-F238E27FC236}">
                <a16:creationId xmlns:a16="http://schemas.microsoft.com/office/drawing/2014/main" id="{83385F70-A2A1-4A7D-AEFD-E3E77F5C3789}"/>
              </a:ext>
            </a:extLst>
          </p:cNvPr>
          <p:cNvGrpSpPr/>
          <p:nvPr/>
        </p:nvGrpSpPr>
        <p:grpSpPr>
          <a:xfrm>
            <a:off x="3393195" y="320552"/>
            <a:ext cx="5298368" cy="4199867"/>
            <a:chOff x="3393195" y="320552"/>
            <a:chExt cx="5298368" cy="4199867"/>
          </a:xfrm>
        </p:grpSpPr>
        <p:sp>
          <p:nvSpPr>
            <p:cNvPr id="7" name="Straight Connector 6">
              <a:extLst>
                <a:ext uri="{FF2B5EF4-FFF2-40B4-BE49-F238E27FC236}">
                  <a16:creationId xmlns:a16="http://schemas.microsoft.com/office/drawing/2014/main" id="{1D8DFC8C-DB3E-438C-92E1-A1D9872DA113}"/>
                </a:ext>
              </a:extLst>
            </p:cNvPr>
            <p:cNvSpPr/>
            <p:nvPr/>
          </p:nvSpPr>
          <p:spPr>
            <a:xfrm>
              <a:off x="3393195" y="320552"/>
              <a:ext cx="5298368" cy="0"/>
            </a:xfrm>
            <a:prstGeom prst="line">
              <a:avLst/>
            </a:prstGeom>
            <a:ln>
              <a:solidFill>
                <a:schemeClr val="tx2"/>
              </a:solidFill>
            </a:ln>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FB9A2E1-8B09-4D79-A339-4343CE186E9B}"/>
                </a:ext>
              </a:extLst>
            </p:cNvPr>
            <p:cNvSpPr/>
            <p:nvPr/>
          </p:nvSpPr>
          <p:spPr>
            <a:xfrm>
              <a:off x="3393195" y="419705"/>
              <a:ext cx="5298368" cy="1430526"/>
            </a:xfrm>
            <a:custGeom>
              <a:avLst/>
              <a:gdLst>
                <a:gd name="connsiteX0" fmla="*/ 0 w 5298368"/>
                <a:gd name="connsiteY0" fmla="*/ 0 h 1430526"/>
                <a:gd name="connsiteX1" fmla="*/ 5298368 w 5298368"/>
                <a:gd name="connsiteY1" fmla="*/ 0 h 1430526"/>
                <a:gd name="connsiteX2" fmla="*/ 5298368 w 5298368"/>
                <a:gd name="connsiteY2" fmla="*/ 1430526 h 1430526"/>
                <a:gd name="connsiteX3" fmla="*/ 0 w 5298368"/>
                <a:gd name="connsiteY3" fmla="*/ 1430526 h 1430526"/>
                <a:gd name="connsiteX4" fmla="*/ 0 w 5298368"/>
                <a:gd name="connsiteY4" fmla="*/ 0 h 143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8368" h="1430526">
                  <a:moveTo>
                    <a:pt x="0" y="0"/>
                  </a:moveTo>
                  <a:lnTo>
                    <a:pt x="5298368" y="0"/>
                  </a:lnTo>
                  <a:lnTo>
                    <a:pt x="5298368" y="1430526"/>
                  </a:lnTo>
                  <a:lnTo>
                    <a:pt x="0" y="14305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200" kern="1200" dirty="0">
                  <a:solidFill>
                    <a:schemeClr val="tx2"/>
                  </a:solidFill>
                </a:rPr>
                <a:t>52-year-old female with PMH prediabetes, major depressive disorder, generalized anxiety, PVCs, metabolic syndrome, and class III obesity  </a:t>
              </a:r>
            </a:p>
            <a:p>
              <a:pPr marL="0" lvl="0" indent="0" algn="l" defTabSz="711200">
                <a:lnSpc>
                  <a:spcPct val="90000"/>
                </a:lnSpc>
                <a:spcBef>
                  <a:spcPct val="0"/>
                </a:spcBef>
                <a:spcAft>
                  <a:spcPct val="35000"/>
                </a:spcAft>
                <a:buNone/>
              </a:pPr>
              <a:r>
                <a:rPr lang="en-US" sz="1200" kern="1200" dirty="0">
                  <a:solidFill>
                    <a:schemeClr val="tx2"/>
                  </a:solidFill>
                </a:rPr>
                <a:t>Reports increase in weight gain during surgical menopause following total hysterectomy in 2017 </a:t>
              </a:r>
            </a:p>
            <a:p>
              <a:pPr marL="0" lvl="0" indent="0" algn="l" defTabSz="711200">
                <a:lnSpc>
                  <a:spcPct val="90000"/>
                </a:lnSpc>
                <a:spcBef>
                  <a:spcPct val="0"/>
                </a:spcBef>
                <a:spcAft>
                  <a:spcPct val="35000"/>
                </a:spcAft>
                <a:buNone/>
              </a:pPr>
              <a:r>
                <a:rPr lang="en-US" sz="1200" dirty="0">
                  <a:solidFill>
                    <a:schemeClr val="tx2"/>
                  </a:solidFill>
                </a:rPr>
                <a:t>R</a:t>
              </a:r>
              <a:r>
                <a:rPr lang="en-US" sz="1200" kern="1200" dirty="0">
                  <a:solidFill>
                    <a:schemeClr val="tx2"/>
                  </a:solidFill>
                </a:rPr>
                <a:t>eports she became depressed and so anxious she would burst out crying at any given time or place</a:t>
              </a:r>
              <a:endParaRPr lang="en-US" sz="1200" dirty="0">
                <a:solidFill>
                  <a:schemeClr val="tx2"/>
                </a:solidFill>
              </a:endParaRPr>
            </a:p>
            <a:p>
              <a:pPr marL="0" lvl="0" indent="0" algn="l" defTabSz="711200">
                <a:lnSpc>
                  <a:spcPct val="90000"/>
                </a:lnSpc>
                <a:spcBef>
                  <a:spcPct val="0"/>
                </a:spcBef>
                <a:spcAft>
                  <a:spcPct val="35000"/>
                </a:spcAft>
                <a:buNone/>
              </a:pPr>
              <a:r>
                <a:rPr lang="en-US" sz="1200" kern="1200" dirty="0">
                  <a:solidFill>
                    <a:schemeClr val="tx2"/>
                  </a:solidFill>
                </a:rPr>
                <a:t>Reports significant weight gain and admits struggling with emotional eating</a:t>
              </a:r>
            </a:p>
          </p:txBody>
        </p:sp>
        <p:sp>
          <p:nvSpPr>
            <p:cNvPr id="9" name="Straight Connector 8">
              <a:extLst>
                <a:ext uri="{FF2B5EF4-FFF2-40B4-BE49-F238E27FC236}">
                  <a16:creationId xmlns:a16="http://schemas.microsoft.com/office/drawing/2014/main" id="{1776584A-EB74-49C9-AD82-0504BC4F511E}"/>
                </a:ext>
              </a:extLst>
            </p:cNvPr>
            <p:cNvSpPr/>
            <p:nvPr/>
          </p:nvSpPr>
          <p:spPr>
            <a:xfrm>
              <a:off x="3393195" y="1959438"/>
              <a:ext cx="5298368" cy="0"/>
            </a:xfrm>
            <a:prstGeom prst="line">
              <a:avLst/>
            </a:prstGeom>
            <a:ln>
              <a:solidFill>
                <a:schemeClr val="tx2"/>
              </a:solidFill>
            </a:ln>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DB61454D-C2BF-4DD8-8102-DBA671110AB7}"/>
                </a:ext>
              </a:extLst>
            </p:cNvPr>
            <p:cNvSpPr/>
            <p:nvPr/>
          </p:nvSpPr>
          <p:spPr>
            <a:xfrm>
              <a:off x="3393195" y="2012347"/>
              <a:ext cx="5298368" cy="1587902"/>
            </a:xfrm>
            <a:custGeom>
              <a:avLst/>
              <a:gdLst>
                <a:gd name="connsiteX0" fmla="*/ 0 w 5298368"/>
                <a:gd name="connsiteY0" fmla="*/ 0 h 1430526"/>
                <a:gd name="connsiteX1" fmla="*/ 5298368 w 5298368"/>
                <a:gd name="connsiteY1" fmla="*/ 0 h 1430526"/>
                <a:gd name="connsiteX2" fmla="*/ 5298368 w 5298368"/>
                <a:gd name="connsiteY2" fmla="*/ 1430526 h 1430526"/>
                <a:gd name="connsiteX3" fmla="*/ 0 w 5298368"/>
                <a:gd name="connsiteY3" fmla="*/ 1430526 h 1430526"/>
                <a:gd name="connsiteX4" fmla="*/ 0 w 5298368"/>
                <a:gd name="connsiteY4" fmla="*/ 0 h 143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8368" h="1430526">
                  <a:moveTo>
                    <a:pt x="0" y="0"/>
                  </a:moveTo>
                  <a:lnTo>
                    <a:pt x="5298368" y="0"/>
                  </a:lnTo>
                  <a:lnTo>
                    <a:pt x="5298368" y="1430526"/>
                  </a:lnTo>
                  <a:lnTo>
                    <a:pt x="0" y="14305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200" kern="1200" dirty="0">
                  <a:solidFill>
                    <a:schemeClr val="tx2"/>
                  </a:solidFill>
                </a:rPr>
                <a:t>Works closely with patients with COVID-19 patients and states she never anticipated to be witness to so much devastation at once</a:t>
              </a:r>
            </a:p>
            <a:p>
              <a:pPr marL="0" lvl="0" indent="0" algn="l" defTabSz="711200">
                <a:lnSpc>
                  <a:spcPct val="90000"/>
                </a:lnSpc>
                <a:spcBef>
                  <a:spcPct val="0"/>
                </a:spcBef>
                <a:spcAft>
                  <a:spcPct val="35000"/>
                </a:spcAft>
                <a:buNone/>
              </a:pPr>
              <a:r>
                <a:rPr lang="en-US" sz="1200" dirty="0">
                  <a:solidFill>
                    <a:schemeClr val="tx2"/>
                  </a:solidFill>
                </a:rPr>
                <a:t>S</a:t>
              </a:r>
              <a:r>
                <a:rPr lang="en-US" sz="1200" kern="1200" dirty="0">
                  <a:solidFill>
                    <a:schemeClr val="tx2"/>
                  </a:solidFill>
                </a:rPr>
                <a:t>tates she is no stranger to death, as she was a trauma tech for over 12 years, but COVID-19 was different and overwhelming</a:t>
              </a:r>
            </a:p>
            <a:p>
              <a:pPr marL="0" lvl="0" indent="0" algn="l" defTabSz="711200">
                <a:lnSpc>
                  <a:spcPct val="90000"/>
                </a:lnSpc>
                <a:spcBef>
                  <a:spcPct val="0"/>
                </a:spcBef>
                <a:spcAft>
                  <a:spcPct val="35000"/>
                </a:spcAft>
                <a:buNone/>
              </a:pPr>
              <a:r>
                <a:rPr lang="en-US" sz="1200" dirty="0">
                  <a:solidFill>
                    <a:schemeClr val="tx2"/>
                  </a:solidFill>
                </a:rPr>
                <a:t>S</a:t>
              </a:r>
              <a:r>
                <a:rPr lang="en-US" sz="1200" kern="1200" dirty="0">
                  <a:solidFill>
                    <a:schemeClr val="tx2"/>
                  </a:solidFill>
                </a:rPr>
                <a:t>tates “I've been the person standing in their room at their side because no one was allowed in, and many times it was too late when family finally got there (in special circumstances)</a:t>
              </a:r>
            </a:p>
          </p:txBody>
        </p:sp>
        <p:sp>
          <p:nvSpPr>
            <p:cNvPr id="11" name="Straight Connector 10">
              <a:extLst>
                <a:ext uri="{FF2B5EF4-FFF2-40B4-BE49-F238E27FC236}">
                  <a16:creationId xmlns:a16="http://schemas.microsoft.com/office/drawing/2014/main" id="{582A0C82-FF2F-4BA4-B85B-76007A0FC80B}"/>
                </a:ext>
              </a:extLst>
            </p:cNvPr>
            <p:cNvSpPr/>
            <p:nvPr/>
          </p:nvSpPr>
          <p:spPr>
            <a:xfrm>
              <a:off x="3393195" y="3470136"/>
              <a:ext cx="5298368" cy="0"/>
            </a:xfrm>
            <a:prstGeom prst="line">
              <a:avLst/>
            </a:prstGeom>
            <a:ln>
              <a:solidFill>
                <a:schemeClr val="tx2"/>
              </a:solidFill>
            </a:ln>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26903908-0DC6-4C3E-8A65-B2B93F547FC1}"/>
                </a:ext>
              </a:extLst>
            </p:cNvPr>
            <p:cNvSpPr/>
            <p:nvPr/>
          </p:nvSpPr>
          <p:spPr>
            <a:xfrm>
              <a:off x="3393195" y="3554870"/>
              <a:ext cx="5298368" cy="965549"/>
            </a:xfrm>
            <a:custGeom>
              <a:avLst/>
              <a:gdLst>
                <a:gd name="connsiteX0" fmla="*/ 0 w 5298368"/>
                <a:gd name="connsiteY0" fmla="*/ 0 h 1430526"/>
                <a:gd name="connsiteX1" fmla="*/ 5298368 w 5298368"/>
                <a:gd name="connsiteY1" fmla="*/ 0 h 1430526"/>
                <a:gd name="connsiteX2" fmla="*/ 5298368 w 5298368"/>
                <a:gd name="connsiteY2" fmla="*/ 1430526 h 1430526"/>
                <a:gd name="connsiteX3" fmla="*/ 0 w 5298368"/>
                <a:gd name="connsiteY3" fmla="*/ 1430526 h 1430526"/>
                <a:gd name="connsiteX4" fmla="*/ 0 w 5298368"/>
                <a:gd name="connsiteY4" fmla="*/ 0 h 143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8368" h="1430526">
                  <a:moveTo>
                    <a:pt x="0" y="0"/>
                  </a:moveTo>
                  <a:lnTo>
                    <a:pt x="5298368" y="0"/>
                  </a:lnTo>
                  <a:lnTo>
                    <a:pt x="5298368" y="1430526"/>
                  </a:lnTo>
                  <a:lnTo>
                    <a:pt x="0" y="14305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200" dirty="0">
                  <a:solidFill>
                    <a:schemeClr val="tx2"/>
                  </a:solidFill>
                </a:rPr>
                <a:t>History weight </a:t>
              </a:r>
              <a:r>
                <a:rPr lang="en-US" sz="1200" kern="1200" dirty="0">
                  <a:solidFill>
                    <a:schemeClr val="tx2"/>
                  </a:solidFill>
                </a:rPr>
                <a:t>reduction with lifestyle changes, but always has regained</a:t>
              </a:r>
              <a:endParaRPr lang="en-US" sz="1200" dirty="0">
                <a:solidFill>
                  <a:schemeClr val="tx2"/>
                </a:solidFill>
              </a:endParaRPr>
            </a:p>
            <a:p>
              <a:pPr marL="0" lvl="0" indent="0" algn="l" defTabSz="711200">
                <a:lnSpc>
                  <a:spcPct val="90000"/>
                </a:lnSpc>
                <a:spcBef>
                  <a:spcPct val="0"/>
                </a:spcBef>
                <a:spcAft>
                  <a:spcPct val="35000"/>
                </a:spcAft>
                <a:buNone/>
              </a:pPr>
              <a:r>
                <a:rPr lang="en-US" sz="1200" kern="1200" dirty="0">
                  <a:solidFill>
                    <a:schemeClr val="tx2"/>
                  </a:solidFill>
                </a:rPr>
                <a:t>Gastric sleeve in 2016 with weight prior to the procedure 213 lbs, and her lowest weight after the procedure at 165 lbs  </a:t>
              </a:r>
            </a:p>
            <a:p>
              <a:pPr marL="0" lvl="0" indent="0" algn="l" defTabSz="711200">
                <a:lnSpc>
                  <a:spcPct val="90000"/>
                </a:lnSpc>
                <a:spcBef>
                  <a:spcPct val="0"/>
                </a:spcBef>
                <a:spcAft>
                  <a:spcPct val="35000"/>
                </a:spcAft>
                <a:buNone/>
              </a:pPr>
              <a:r>
                <a:rPr lang="en-US" sz="1200" dirty="0">
                  <a:solidFill>
                    <a:schemeClr val="tx2"/>
                  </a:solidFill>
                </a:rPr>
                <a:t>R</a:t>
              </a:r>
              <a:r>
                <a:rPr lang="en-US" sz="1200" kern="1200" dirty="0">
                  <a:solidFill>
                    <a:schemeClr val="tx2"/>
                  </a:solidFill>
                </a:rPr>
                <a:t>eports she is currently at her highest weight</a:t>
              </a:r>
            </a:p>
          </p:txBody>
        </p:sp>
      </p:grpSp>
      <p:sp>
        <p:nvSpPr>
          <p:cNvPr id="14" name="Text Placeholder 6">
            <a:extLst>
              <a:ext uri="{FF2B5EF4-FFF2-40B4-BE49-F238E27FC236}">
                <a16:creationId xmlns:a16="http://schemas.microsoft.com/office/drawing/2014/main" id="{3C7F5F4F-C0EF-48F1-ADC9-14FED0BFF17E}"/>
              </a:ext>
            </a:extLst>
          </p:cNvPr>
          <p:cNvSpPr txBox="1">
            <a:spLocks/>
          </p:cNvSpPr>
          <p:nvPr/>
        </p:nvSpPr>
        <p:spPr>
          <a:xfrm>
            <a:off x="3092097" y="4555208"/>
            <a:ext cx="5298368" cy="372718"/>
          </a:xfrm>
          <a:prstGeom prst="rect">
            <a:avLst/>
          </a:prstGeom>
        </p:spPr>
        <p:txBody>
          <a:bodyPr anchor="b"/>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000" kern="1200">
                <a:solidFill>
                  <a:srgbClr val="4D514F"/>
                </a:solidFill>
                <a:latin typeface="+mj-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600" kern="1200">
                <a:solidFill>
                  <a:srgbClr val="4D514F"/>
                </a:solidFill>
                <a:latin typeface="+mj-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rgbClr val="4D514F"/>
                </a:solidFill>
                <a:latin typeface="+mj-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a:t>PVC, premature ventricular contractions. </a:t>
            </a:r>
          </a:p>
        </p:txBody>
      </p:sp>
    </p:spTree>
    <p:extLst>
      <p:ext uri="{BB962C8B-B14F-4D97-AF65-F5344CB8AC3E}">
        <p14:creationId xmlns:p14="http://schemas.microsoft.com/office/powerpoint/2010/main" val="190969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for the camera&#10;&#10;Description automatically generated with low confidence">
            <a:extLst>
              <a:ext uri="{FF2B5EF4-FFF2-40B4-BE49-F238E27FC236}">
                <a16:creationId xmlns:a16="http://schemas.microsoft.com/office/drawing/2014/main" id="{622587CC-C55D-412B-AF59-85E6236DBD8F}"/>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val="0"/>
              </a:ext>
            </a:extLst>
          </a:blip>
          <a:srcRect l="11836" r="11836"/>
          <a:stretch>
            <a:fillRect/>
          </a:stretch>
        </p:blipFill>
        <p:spPr/>
      </p:pic>
      <p:sp>
        <p:nvSpPr>
          <p:cNvPr id="2" name="Title 1">
            <a:extLst>
              <a:ext uri="{FF2B5EF4-FFF2-40B4-BE49-F238E27FC236}">
                <a16:creationId xmlns:a16="http://schemas.microsoft.com/office/drawing/2014/main" id="{9D4CF3C1-A56E-4489-8EF2-60A64D066C66}"/>
              </a:ext>
            </a:extLst>
          </p:cNvPr>
          <p:cNvSpPr>
            <a:spLocks noGrp="1"/>
          </p:cNvSpPr>
          <p:nvPr>
            <p:ph type="title"/>
          </p:nvPr>
        </p:nvSpPr>
        <p:spPr/>
        <p:txBody>
          <a:bodyPr/>
          <a:lstStyle/>
          <a:p>
            <a:r>
              <a:rPr lang="en-US" dirty="0"/>
              <a:t>Faculty and Disclosure Statement</a:t>
            </a:r>
          </a:p>
        </p:txBody>
      </p:sp>
      <p:sp>
        <p:nvSpPr>
          <p:cNvPr id="6" name="Content Placeholder 5">
            <a:extLst>
              <a:ext uri="{FF2B5EF4-FFF2-40B4-BE49-F238E27FC236}">
                <a16:creationId xmlns:a16="http://schemas.microsoft.com/office/drawing/2014/main" id="{0F6AD9E5-76B2-4A95-B4B1-7510E1AFE9EB}"/>
              </a:ext>
            </a:extLst>
          </p:cNvPr>
          <p:cNvSpPr>
            <a:spLocks noGrp="1"/>
          </p:cNvSpPr>
          <p:nvPr>
            <p:ph sz="half" idx="2"/>
          </p:nvPr>
        </p:nvSpPr>
        <p:spPr/>
        <p:txBody>
          <a:bodyPr vert="horz" lIns="91440" tIns="45720" rIns="91440" bIns="45720" rtlCol="0" anchor="t">
            <a:normAutofit/>
          </a:bodyPr>
          <a:lstStyle/>
          <a:p>
            <a:pPr algn="l"/>
            <a:r>
              <a:rPr lang="en-US" sz="1200" dirty="0">
                <a:solidFill>
                  <a:schemeClr val="tx2"/>
                </a:solidFill>
                <a:cs typeface="Calibri Light"/>
              </a:rPr>
              <a:t>Angela is a current fellow and past president of the American Association of Nurse Practitioners (AANP). Her tenure as the president of the AANP gives her a unique and overarching perspective of the multifunctional role of the Nurse Practitioner. </a:t>
            </a:r>
          </a:p>
          <a:p>
            <a:pPr algn="l"/>
            <a:r>
              <a:rPr lang="en-US" sz="1200" dirty="0">
                <a:solidFill>
                  <a:schemeClr val="tx2"/>
                </a:solidFill>
                <a:cs typeface="Calibri Light"/>
              </a:rPr>
              <a:t>Angela has her own primary care practice, NP from Home, LLC, and NP Obesity Treatment Clinic, where she provides clinical services as a family nurse practitioner. Angela has a great deal of experience as a consultant in the development of patient education materials. </a:t>
            </a:r>
          </a:p>
          <a:p>
            <a:pPr algn="l"/>
            <a:r>
              <a:rPr lang="en-US" sz="1200" dirty="0">
                <a:solidFill>
                  <a:schemeClr val="tx2"/>
                </a:solidFill>
                <a:cs typeface="Calibri Light"/>
              </a:rPr>
              <a:t>She has given interviews on obesity treatment and authored several peer-reviewed articles and book chapters related to obesity as well as other topics for advanced </a:t>
            </a:r>
            <a:br>
              <a:rPr lang="en-US" sz="1200" dirty="0">
                <a:solidFill>
                  <a:schemeClr val="tx2"/>
                </a:solidFill>
                <a:cs typeface="Calibri Light"/>
              </a:rPr>
            </a:br>
            <a:r>
              <a:rPr lang="en-US" sz="1200" dirty="0">
                <a:solidFill>
                  <a:schemeClr val="tx2"/>
                </a:solidFill>
                <a:cs typeface="Calibri Light"/>
              </a:rPr>
              <a:t>practice nursing. </a:t>
            </a:r>
          </a:p>
          <a:p>
            <a:pPr algn="l"/>
            <a:r>
              <a:rPr lang="en-US" sz="1200" dirty="0">
                <a:solidFill>
                  <a:schemeClr val="tx2"/>
                </a:solidFill>
                <a:cs typeface="Calibri Light"/>
              </a:rPr>
              <a:t>Angie has recently published a book, </a:t>
            </a:r>
            <a:r>
              <a:rPr lang="en-US" sz="1200" i="1" dirty="0">
                <a:solidFill>
                  <a:schemeClr val="tx2"/>
                </a:solidFill>
                <a:cs typeface="Calibri Light"/>
              </a:rPr>
              <a:t>Treating Obesity in Primary Care</a:t>
            </a:r>
            <a:r>
              <a:rPr lang="en-US" sz="1200" dirty="0">
                <a:solidFill>
                  <a:schemeClr val="tx2"/>
                </a:solidFill>
                <a:cs typeface="Calibri Light"/>
              </a:rPr>
              <a:t>, through Springer Publishing. She presents nationally and internationally on advanced practice with an emphasis on health policy, leadership, and clinical care.</a:t>
            </a:r>
            <a:br>
              <a:rPr lang="en-US" sz="900" dirty="0">
                <a:solidFill>
                  <a:schemeClr val="tx2"/>
                </a:solidFill>
              </a:rPr>
            </a:br>
            <a:endParaRPr lang="en-US" sz="1000" dirty="0">
              <a:solidFill>
                <a:schemeClr val="tx2"/>
              </a:solidFill>
              <a:highlight>
                <a:srgbClr val="FFFF00"/>
              </a:highlight>
              <a:cs typeface="Calibri Light" panose="020F0302020204030204" pitchFamily="34" charset="0"/>
            </a:endParaRPr>
          </a:p>
          <a:p>
            <a:r>
              <a:rPr lang="en-US" sz="1000" b="1" dirty="0">
                <a:solidFill>
                  <a:schemeClr val="tx2"/>
                </a:solidFill>
              </a:rPr>
              <a:t>Novo Nordisk</a:t>
            </a:r>
            <a:r>
              <a:rPr lang="en-US" sz="1000" dirty="0">
                <a:solidFill>
                  <a:schemeClr val="tx2"/>
                </a:solidFill>
              </a:rPr>
              <a:t>: Speakers’ bureau and consultant for obesity</a:t>
            </a:r>
          </a:p>
          <a:p>
            <a:r>
              <a:rPr lang="en-US" sz="1000" b="1" dirty="0">
                <a:solidFill>
                  <a:schemeClr val="tx2"/>
                </a:solidFill>
              </a:rPr>
              <a:t>Unjury</a:t>
            </a:r>
            <a:r>
              <a:rPr lang="en-US" sz="1000" dirty="0">
                <a:solidFill>
                  <a:schemeClr val="tx2"/>
                </a:solidFill>
              </a:rPr>
              <a:t>: Consultant for nutrition</a:t>
            </a:r>
          </a:p>
        </p:txBody>
      </p:sp>
      <p:sp>
        <p:nvSpPr>
          <p:cNvPr id="15" name="Slide Number Placeholder 14">
            <a:extLst>
              <a:ext uri="{FF2B5EF4-FFF2-40B4-BE49-F238E27FC236}">
                <a16:creationId xmlns:a16="http://schemas.microsoft.com/office/drawing/2014/main" id="{67B521BA-4E5C-4AA4-A19F-84EE0B22CBE3}"/>
              </a:ext>
            </a:extLst>
          </p:cNvPr>
          <p:cNvSpPr>
            <a:spLocks noGrp="1"/>
          </p:cNvSpPr>
          <p:nvPr>
            <p:ph type="sldNum" sz="quarter" idx="4"/>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4F19B674-C04F-6549-A35A-6FDBE3615377}" type="slidenum">
              <a:rPr kumimoji="0" lang="en-US" sz="800" b="0" i="0" u="none" strike="noStrike" kern="1200" cap="none" spc="0" normalizeH="0" baseline="0" noProof="0">
                <a:ln>
                  <a:noFill/>
                </a:ln>
                <a:solidFill>
                  <a:srgbClr val="FFFFFF"/>
                </a:solidFill>
                <a:effectLst/>
                <a:uLnTx/>
                <a:uFillTx/>
                <a:latin typeface="Calibri Light"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0054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D07FB2F-7AC0-4EAE-B2F5-6611CB217808}"/>
              </a:ext>
            </a:extLst>
          </p:cNvPr>
          <p:cNvSpPr/>
          <p:nvPr/>
        </p:nvSpPr>
        <p:spPr>
          <a:xfrm>
            <a:off x="389430" y="1492053"/>
            <a:ext cx="8331378" cy="1273181"/>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2" spcCol="91440" anchor="t" anchorCtr="0">
            <a:noAutofit/>
          </a:bodyPr>
          <a:lstStyle/>
          <a:p>
            <a:pPr marL="146304" lvl="1" indent="-146304" defTabSz="577850">
              <a:lnSpc>
                <a:spcPct val="90000"/>
              </a:lnSpc>
              <a:spcBef>
                <a:spcPct val="0"/>
              </a:spcBef>
              <a:spcAft>
                <a:spcPct val="15000"/>
              </a:spcAft>
              <a:buClr>
                <a:schemeClr val="accent2"/>
              </a:buClr>
              <a:buFontTx/>
              <a:buChar char="•"/>
            </a:pPr>
            <a:r>
              <a:rPr lang="en-US" sz="1400" b="0" dirty="0">
                <a:solidFill>
                  <a:schemeClr val="tx2"/>
                </a:solidFill>
              </a:rPr>
              <a:t>Fasting insulin 27 </a:t>
            </a:r>
            <a:r>
              <a:rPr kumimoji="0" lang="en-US" sz="1400" b="0" i="0" u="none" strike="noStrike" kern="1200" cap="none" spc="0" normalizeH="0" baseline="0" noProof="0" dirty="0" err="1">
                <a:ln>
                  <a:noFill/>
                </a:ln>
                <a:solidFill>
                  <a:srgbClr val="4D514F"/>
                </a:solidFill>
                <a:effectLst/>
                <a:uLnTx/>
                <a:uFillTx/>
                <a:latin typeface="Calibri" panose="020F0502020204030204"/>
                <a:ea typeface="+mn-ea"/>
                <a:cs typeface="+mn-cs"/>
              </a:rPr>
              <a:t>mIU</a:t>
            </a:r>
            <a:r>
              <a:rPr kumimoji="0" lang="en-US" sz="1400" b="0" i="0" u="none" strike="noStrike" kern="1200" cap="none" spc="0" normalizeH="0" baseline="0" noProof="0" dirty="0">
                <a:ln>
                  <a:noFill/>
                </a:ln>
                <a:solidFill>
                  <a:srgbClr val="4D514F"/>
                </a:solidFill>
                <a:effectLst/>
                <a:uLnTx/>
                <a:uFillTx/>
                <a:latin typeface="Calibri" panose="020F0502020204030204"/>
                <a:ea typeface="+mn-ea"/>
                <a:cs typeface="+mn-cs"/>
              </a:rPr>
              <a:t>/mL</a:t>
            </a:r>
            <a:endParaRPr lang="en-US" sz="1400" b="0" dirty="0">
              <a:solidFill>
                <a:schemeClr val="tx2"/>
              </a:solidFill>
            </a:endParaRPr>
          </a:p>
          <a:p>
            <a:pPr marL="146304" lvl="1" indent="-146304" defTabSz="577850">
              <a:lnSpc>
                <a:spcPct val="90000"/>
              </a:lnSpc>
              <a:spcBef>
                <a:spcPct val="0"/>
              </a:spcBef>
              <a:spcAft>
                <a:spcPct val="15000"/>
              </a:spcAft>
              <a:buClr>
                <a:schemeClr val="accent2"/>
              </a:buClr>
              <a:buFontTx/>
              <a:buChar char="•"/>
            </a:pPr>
            <a:r>
              <a:rPr lang="en-US" sz="1400" b="0" dirty="0">
                <a:solidFill>
                  <a:schemeClr val="tx2"/>
                </a:solidFill>
              </a:rPr>
              <a:t>TC 211 mg/dL</a:t>
            </a:r>
          </a:p>
          <a:p>
            <a:pPr marL="146304" lvl="1" indent="-146304" defTabSz="577850">
              <a:lnSpc>
                <a:spcPct val="90000"/>
              </a:lnSpc>
              <a:spcBef>
                <a:spcPct val="0"/>
              </a:spcBef>
              <a:spcAft>
                <a:spcPct val="15000"/>
              </a:spcAft>
              <a:buClr>
                <a:schemeClr val="accent2"/>
              </a:buClr>
              <a:buFontTx/>
              <a:buChar char="•"/>
            </a:pPr>
            <a:r>
              <a:rPr lang="en-US" sz="1400" b="0" dirty="0">
                <a:solidFill>
                  <a:schemeClr val="tx2"/>
                </a:solidFill>
              </a:rPr>
              <a:t>TG 138 mg/dL</a:t>
            </a:r>
          </a:p>
          <a:p>
            <a:pPr marL="146304" lvl="1" indent="-146304" defTabSz="577850">
              <a:lnSpc>
                <a:spcPct val="90000"/>
              </a:lnSpc>
              <a:spcBef>
                <a:spcPct val="0"/>
              </a:spcBef>
              <a:spcAft>
                <a:spcPct val="15000"/>
              </a:spcAft>
              <a:buClr>
                <a:schemeClr val="accent2"/>
              </a:buClr>
              <a:buFontTx/>
              <a:buChar char="•"/>
            </a:pPr>
            <a:r>
              <a:rPr lang="en-US" sz="1400" b="0" dirty="0">
                <a:solidFill>
                  <a:schemeClr val="tx2"/>
                </a:solidFill>
              </a:rPr>
              <a:t>HDL 63 mg/dL</a:t>
            </a:r>
          </a:p>
          <a:p>
            <a:pPr marL="146304" lvl="1" indent="-146304" defTabSz="577850">
              <a:lnSpc>
                <a:spcPct val="90000"/>
              </a:lnSpc>
              <a:spcBef>
                <a:spcPct val="0"/>
              </a:spcBef>
              <a:spcAft>
                <a:spcPct val="15000"/>
              </a:spcAft>
              <a:buClr>
                <a:schemeClr val="accent2"/>
              </a:buClr>
              <a:buFontTx/>
              <a:buChar char="•"/>
            </a:pPr>
            <a:r>
              <a:rPr lang="en-US" sz="1400" dirty="0">
                <a:solidFill>
                  <a:schemeClr val="tx2"/>
                </a:solidFill>
              </a:rPr>
              <a:t>Hb</a:t>
            </a:r>
            <a:r>
              <a:rPr lang="en-US" sz="1400" b="0" dirty="0">
                <a:solidFill>
                  <a:schemeClr val="tx2"/>
                </a:solidFill>
              </a:rPr>
              <a:t>A1c 5.7</a:t>
            </a:r>
          </a:p>
          <a:p>
            <a:pPr marL="146304" lvl="1" indent="-146304" defTabSz="577850">
              <a:lnSpc>
                <a:spcPct val="90000"/>
              </a:lnSpc>
              <a:spcBef>
                <a:spcPct val="0"/>
              </a:spcBef>
              <a:spcAft>
                <a:spcPct val="15000"/>
              </a:spcAft>
              <a:buClr>
                <a:schemeClr val="accent2"/>
              </a:buClr>
              <a:buFontTx/>
              <a:buChar char="•"/>
            </a:pPr>
            <a:r>
              <a:rPr lang="en-US" sz="1400" b="0" dirty="0">
                <a:solidFill>
                  <a:schemeClr val="tx2"/>
                </a:solidFill>
              </a:rPr>
              <a:t>Vitamin D 38.5 ng/dL</a:t>
            </a:r>
          </a:p>
          <a:p>
            <a:pPr marL="146304" lvl="1" indent="-146304" defTabSz="577850">
              <a:lnSpc>
                <a:spcPct val="90000"/>
              </a:lnSpc>
              <a:spcBef>
                <a:spcPct val="0"/>
              </a:spcBef>
              <a:spcAft>
                <a:spcPct val="15000"/>
              </a:spcAft>
              <a:buClr>
                <a:schemeClr val="accent2"/>
              </a:buClr>
              <a:buFontTx/>
              <a:buChar char="•"/>
            </a:pPr>
            <a:r>
              <a:rPr lang="en-US" sz="1400" b="0" dirty="0">
                <a:solidFill>
                  <a:schemeClr val="tx2"/>
                </a:solidFill>
              </a:rPr>
              <a:t>Glucose 87 mg/dL</a:t>
            </a:r>
          </a:p>
          <a:p>
            <a:pPr marL="146304" lvl="1" indent="-146304" defTabSz="577850">
              <a:lnSpc>
                <a:spcPct val="90000"/>
              </a:lnSpc>
              <a:spcBef>
                <a:spcPct val="0"/>
              </a:spcBef>
              <a:spcAft>
                <a:spcPct val="15000"/>
              </a:spcAft>
              <a:buClr>
                <a:schemeClr val="accent2"/>
              </a:buClr>
              <a:buFontTx/>
              <a:buChar char="•"/>
            </a:pPr>
            <a:r>
              <a:rPr lang="en-US" sz="1400" dirty="0">
                <a:solidFill>
                  <a:schemeClr val="tx2"/>
                </a:solidFill>
              </a:rPr>
              <a:t>R</a:t>
            </a:r>
            <a:r>
              <a:rPr lang="en-US" sz="1400" b="0" dirty="0">
                <a:solidFill>
                  <a:schemeClr val="tx2"/>
                </a:solidFill>
              </a:rPr>
              <a:t>enal function WNL</a:t>
            </a:r>
          </a:p>
          <a:p>
            <a:pPr marL="146304" lvl="1" indent="-146304" defTabSz="577850">
              <a:lnSpc>
                <a:spcPct val="90000"/>
              </a:lnSpc>
              <a:spcBef>
                <a:spcPct val="0"/>
              </a:spcBef>
              <a:spcAft>
                <a:spcPct val="15000"/>
              </a:spcAft>
              <a:buClr>
                <a:schemeClr val="accent2"/>
              </a:buClr>
              <a:buFontTx/>
              <a:buChar char="•"/>
            </a:pPr>
            <a:r>
              <a:rPr lang="en-US" sz="1400" b="0" dirty="0">
                <a:solidFill>
                  <a:schemeClr val="tx2"/>
                </a:solidFill>
              </a:rPr>
              <a:t>HOMA IR calculated 5.8</a:t>
            </a:r>
          </a:p>
          <a:p>
            <a:pPr marL="146304" lvl="1" indent="-146304" defTabSz="577850">
              <a:lnSpc>
                <a:spcPct val="90000"/>
              </a:lnSpc>
              <a:spcBef>
                <a:spcPct val="0"/>
              </a:spcBef>
              <a:spcAft>
                <a:spcPct val="15000"/>
              </a:spcAft>
              <a:buClr>
                <a:schemeClr val="accent2"/>
              </a:buClr>
              <a:buFontTx/>
              <a:buChar char="•"/>
            </a:pPr>
            <a:endParaRPr lang="en-US" sz="1300" dirty="0">
              <a:solidFill>
                <a:schemeClr val="tx2"/>
              </a:solidFill>
            </a:endParaRPr>
          </a:p>
        </p:txBody>
      </p:sp>
      <p:sp>
        <p:nvSpPr>
          <p:cNvPr id="8" name="Rectangle: Rounded Corners 7">
            <a:extLst>
              <a:ext uri="{FF2B5EF4-FFF2-40B4-BE49-F238E27FC236}">
                <a16:creationId xmlns:a16="http://schemas.microsoft.com/office/drawing/2014/main" id="{2EAC311A-F64B-41CA-9ACD-7C05FC09CD3A}"/>
              </a:ext>
            </a:extLst>
          </p:cNvPr>
          <p:cNvSpPr/>
          <p:nvPr/>
        </p:nvSpPr>
        <p:spPr>
          <a:xfrm>
            <a:off x="389430" y="1054617"/>
            <a:ext cx="8223347" cy="45720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lvl="0"/>
            <a:r>
              <a:rPr lang="en-US" sz="1400" b="1" dirty="0"/>
              <a:t>Most Recent Labs : </a:t>
            </a:r>
            <a:r>
              <a:rPr lang="en-US" sz="1400" dirty="0"/>
              <a:t>3/2/2021</a:t>
            </a:r>
          </a:p>
        </p:txBody>
      </p:sp>
      <p:sp>
        <p:nvSpPr>
          <p:cNvPr id="11" name="Freeform: Shape 10">
            <a:extLst>
              <a:ext uri="{FF2B5EF4-FFF2-40B4-BE49-F238E27FC236}">
                <a16:creationId xmlns:a16="http://schemas.microsoft.com/office/drawing/2014/main" id="{CF21A3DF-6035-493F-B7DB-BB8C22B461D8}"/>
              </a:ext>
            </a:extLst>
          </p:cNvPr>
          <p:cNvSpPr/>
          <p:nvPr/>
        </p:nvSpPr>
        <p:spPr>
          <a:xfrm>
            <a:off x="389430" y="3390527"/>
            <a:ext cx="3956147" cy="1373067"/>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defTabSz="577850">
              <a:lnSpc>
                <a:spcPct val="90000"/>
              </a:lnSpc>
              <a:spcBef>
                <a:spcPct val="0"/>
              </a:spcBef>
              <a:spcAft>
                <a:spcPct val="15000"/>
              </a:spcAft>
              <a:buClr>
                <a:schemeClr val="accent2"/>
              </a:buClr>
              <a:buFontTx/>
              <a:buChar char="•"/>
            </a:pPr>
            <a:r>
              <a:rPr lang="en-US" sz="1400" dirty="0">
                <a:solidFill>
                  <a:schemeClr val="tx2"/>
                </a:solidFill>
              </a:rPr>
              <a:t>Lack of motivation</a:t>
            </a:r>
          </a:p>
          <a:p>
            <a:pPr marL="146304" lvl="1" indent="-146304" defTabSz="577850">
              <a:lnSpc>
                <a:spcPct val="90000"/>
              </a:lnSpc>
              <a:spcBef>
                <a:spcPct val="0"/>
              </a:spcBef>
              <a:spcAft>
                <a:spcPct val="15000"/>
              </a:spcAft>
              <a:buClr>
                <a:schemeClr val="accent2"/>
              </a:buClr>
              <a:buFontTx/>
              <a:buChar char="•"/>
            </a:pPr>
            <a:r>
              <a:rPr lang="en-US" sz="1400" dirty="0">
                <a:solidFill>
                  <a:schemeClr val="tx2"/>
                </a:solidFill>
              </a:rPr>
              <a:t>Fatigue</a:t>
            </a:r>
          </a:p>
          <a:p>
            <a:pPr marL="146304" lvl="1" indent="-146304" defTabSz="577850">
              <a:lnSpc>
                <a:spcPct val="90000"/>
              </a:lnSpc>
              <a:spcBef>
                <a:spcPct val="0"/>
              </a:spcBef>
              <a:spcAft>
                <a:spcPct val="15000"/>
              </a:spcAft>
              <a:buClr>
                <a:schemeClr val="accent2"/>
              </a:buClr>
              <a:buFontTx/>
              <a:buChar char="•"/>
            </a:pPr>
            <a:r>
              <a:rPr lang="en-US" sz="1400" dirty="0">
                <a:solidFill>
                  <a:schemeClr val="tx2"/>
                </a:solidFill>
              </a:rPr>
              <a:t>Weight gain</a:t>
            </a:r>
          </a:p>
        </p:txBody>
      </p:sp>
      <p:sp>
        <p:nvSpPr>
          <p:cNvPr id="12" name="Rectangle: Rounded Corners 11">
            <a:extLst>
              <a:ext uri="{FF2B5EF4-FFF2-40B4-BE49-F238E27FC236}">
                <a16:creationId xmlns:a16="http://schemas.microsoft.com/office/drawing/2014/main" id="{B5E7B21C-26B3-4CFA-9E14-3DB6BAA3052C}"/>
              </a:ext>
            </a:extLst>
          </p:cNvPr>
          <p:cNvSpPr/>
          <p:nvPr/>
        </p:nvSpPr>
        <p:spPr>
          <a:xfrm>
            <a:off x="389431" y="2953091"/>
            <a:ext cx="3790684" cy="45720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marL="0" lvl="0" indent="0" algn="l" defTabSz="577850">
              <a:lnSpc>
                <a:spcPct val="90000"/>
              </a:lnSpc>
              <a:spcBef>
                <a:spcPct val="0"/>
              </a:spcBef>
              <a:spcAft>
                <a:spcPct val="35000"/>
              </a:spcAft>
              <a:buNone/>
            </a:pPr>
            <a:r>
              <a:rPr lang="en-US" sz="1300" b="1" kern="1200" dirty="0"/>
              <a:t>Focused ROS</a:t>
            </a:r>
            <a:endParaRPr lang="en-US" sz="1300" kern="1200" dirty="0"/>
          </a:p>
        </p:txBody>
      </p:sp>
      <p:sp>
        <p:nvSpPr>
          <p:cNvPr id="13" name="Freeform: Shape 12">
            <a:extLst>
              <a:ext uri="{FF2B5EF4-FFF2-40B4-BE49-F238E27FC236}">
                <a16:creationId xmlns:a16="http://schemas.microsoft.com/office/drawing/2014/main" id="{E018A857-3A34-477D-9BE0-8025C57DEB50}"/>
              </a:ext>
            </a:extLst>
          </p:cNvPr>
          <p:cNvSpPr/>
          <p:nvPr/>
        </p:nvSpPr>
        <p:spPr>
          <a:xfrm>
            <a:off x="4345577" y="3390527"/>
            <a:ext cx="4375231" cy="1468856"/>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defTabSz="577850">
              <a:lnSpc>
                <a:spcPct val="90000"/>
              </a:lnSpc>
              <a:spcBef>
                <a:spcPct val="0"/>
              </a:spcBef>
              <a:spcAft>
                <a:spcPct val="15000"/>
              </a:spcAft>
              <a:buClr>
                <a:schemeClr val="accent2"/>
              </a:buClr>
              <a:buFontTx/>
              <a:buChar char="•"/>
            </a:pPr>
            <a:r>
              <a:rPr lang="en-US" sz="1400" dirty="0">
                <a:solidFill>
                  <a:schemeClr val="tx2"/>
                </a:solidFill>
              </a:rPr>
              <a:t>Alert and oriented female, tearful</a:t>
            </a:r>
          </a:p>
          <a:p>
            <a:pPr marL="146304" lvl="1" indent="-146304" defTabSz="577850">
              <a:lnSpc>
                <a:spcPct val="90000"/>
              </a:lnSpc>
              <a:spcBef>
                <a:spcPct val="0"/>
              </a:spcBef>
              <a:spcAft>
                <a:spcPct val="15000"/>
              </a:spcAft>
              <a:buClr>
                <a:schemeClr val="accent2"/>
              </a:buClr>
              <a:buFontTx/>
              <a:buChar char="•"/>
            </a:pPr>
            <a:r>
              <a:rPr lang="en-US" sz="1400" dirty="0">
                <a:solidFill>
                  <a:schemeClr val="tx2"/>
                </a:solidFill>
              </a:rPr>
              <a:t>Neck circumference increased</a:t>
            </a:r>
          </a:p>
          <a:p>
            <a:pPr marL="146304" lvl="1" indent="-146304" defTabSz="577850">
              <a:lnSpc>
                <a:spcPct val="90000"/>
              </a:lnSpc>
              <a:spcBef>
                <a:spcPct val="0"/>
              </a:spcBef>
              <a:spcAft>
                <a:spcPct val="15000"/>
              </a:spcAft>
              <a:buClr>
                <a:schemeClr val="accent2"/>
              </a:buClr>
              <a:buFontTx/>
              <a:buChar char="•"/>
            </a:pPr>
            <a:r>
              <a:rPr lang="en-US" sz="1400" dirty="0">
                <a:solidFill>
                  <a:schemeClr val="tx2"/>
                </a:solidFill>
              </a:rPr>
              <a:t>Acanthus Nigricans</a:t>
            </a:r>
          </a:p>
          <a:p>
            <a:pPr marL="146304" lvl="1" indent="-146304" defTabSz="577850">
              <a:lnSpc>
                <a:spcPct val="90000"/>
              </a:lnSpc>
              <a:spcBef>
                <a:spcPct val="0"/>
              </a:spcBef>
              <a:spcAft>
                <a:spcPct val="15000"/>
              </a:spcAft>
              <a:buClr>
                <a:schemeClr val="accent2"/>
              </a:buClr>
              <a:buFontTx/>
              <a:buChar char="•"/>
            </a:pPr>
            <a:r>
              <a:rPr lang="en-US" sz="1400" dirty="0">
                <a:solidFill>
                  <a:schemeClr val="tx2"/>
                </a:solidFill>
              </a:rPr>
              <a:t>Adult acne </a:t>
            </a:r>
          </a:p>
        </p:txBody>
      </p:sp>
      <p:sp>
        <p:nvSpPr>
          <p:cNvPr id="14" name="Rectangle: Rounded Corners 13">
            <a:extLst>
              <a:ext uri="{FF2B5EF4-FFF2-40B4-BE49-F238E27FC236}">
                <a16:creationId xmlns:a16="http://schemas.microsoft.com/office/drawing/2014/main" id="{5736D648-8195-4503-8593-BD0426BA50E6}"/>
              </a:ext>
            </a:extLst>
          </p:cNvPr>
          <p:cNvSpPr/>
          <p:nvPr/>
        </p:nvSpPr>
        <p:spPr>
          <a:xfrm>
            <a:off x="4432663" y="2953091"/>
            <a:ext cx="4180114" cy="45720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marL="0" lvl="0" indent="0" algn="l" defTabSz="577850">
              <a:lnSpc>
                <a:spcPct val="90000"/>
              </a:lnSpc>
              <a:spcBef>
                <a:spcPct val="0"/>
              </a:spcBef>
              <a:spcAft>
                <a:spcPct val="35000"/>
              </a:spcAft>
              <a:buNone/>
            </a:pPr>
            <a:r>
              <a:rPr lang="en-US" sz="1300" b="1" dirty="0"/>
              <a:t>Focused PE</a:t>
            </a:r>
            <a:endParaRPr lang="en-US" sz="1300" kern="1200" dirty="0"/>
          </a:p>
        </p:txBody>
      </p:sp>
      <p:sp>
        <p:nvSpPr>
          <p:cNvPr id="9" name="Text Placeholder 6">
            <a:extLst>
              <a:ext uri="{FF2B5EF4-FFF2-40B4-BE49-F238E27FC236}">
                <a16:creationId xmlns:a16="http://schemas.microsoft.com/office/drawing/2014/main" id="{7D0AE802-05A1-4F92-BE13-8535B40F8F9D}"/>
              </a:ext>
            </a:extLst>
          </p:cNvPr>
          <p:cNvSpPr txBox="1">
            <a:spLocks/>
          </p:cNvSpPr>
          <p:nvPr/>
        </p:nvSpPr>
        <p:spPr>
          <a:xfrm>
            <a:off x="270511" y="4555207"/>
            <a:ext cx="8119954" cy="410633"/>
          </a:xfrm>
          <a:prstGeom prst="rect">
            <a:avLst/>
          </a:prstGeom>
        </p:spPr>
        <p:txBody>
          <a:bodyPr anchor="b"/>
          <a:lst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000" kern="1200">
                <a:solidFill>
                  <a:srgbClr val="4D514F"/>
                </a:solidFill>
                <a:latin typeface="+mj-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600" kern="1200">
                <a:solidFill>
                  <a:srgbClr val="4D514F"/>
                </a:solidFill>
                <a:latin typeface="+mj-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500" kern="1200">
                <a:solidFill>
                  <a:srgbClr val="4D514F"/>
                </a:solidFill>
                <a:latin typeface="+mj-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rgbClr val="4D514F"/>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a:t>TC, total cholesterol. </a:t>
            </a:r>
          </a:p>
        </p:txBody>
      </p:sp>
    </p:spTree>
    <p:extLst>
      <p:ext uri="{BB962C8B-B14F-4D97-AF65-F5344CB8AC3E}">
        <p14:creationId xmlns:p14="http://schemas.microsoft.com/office/powerpoint/2010/main" val="100284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9D12D-3562-4BED-A84C-E43336DFBE6D}"/>
              </a:ext>
            </a:extLst>
          </p:cNvPr>
          <p:cNvSpPr>
            <a:spLocks noGrp="1"/>
          </p:cNvSpPr>
          <p:nvPr>
            <p:ph type="title"/>
          </p:nvPr>
        </p:nvSpPr>
        <p:spPr>
          <a:xfrm>
            <a:off x="250797" y="1791"/>
            <a:ext cx="8470011" cy="933965"/>
          </a:xfrm>
        </p:spPr>
        <p:txBody>
          <a:bodyPr>
            <a:normAutofit/>
          </a:bodyPr>
          <a:lstStyle/>
          <a:p>
            <a:r>
              <a:rPr lang="en-US" dirty="0"/>
              <a:t>Plan/Assessment </a:t>
            </a:r>
          </a:p>
        </p:txBody>
      </p:sp>
      <p:sp>
        <p:nvSpPr>
          <p:cNvPr id="5" name="Freeform: Shape 4">
            <a:extLst>
              <a:ext uri="{FF2B5EF4-FFF2-40B4-BE49-F238E27FC236}">
                <a16:creationId xmlns:a16="http://schemas.microsoft.com/office/drawing/2014/main" id="{18672BDC-9C33-4FB7-A5D9-07AF338ED470}"/>
              </a:ext>
            </a:extLst>
          </p:cNvPr>
          <p:cNvSpPr/>
          <p:nvPr/>
        </p:nvSpPr>
        <p:spPr>
          <a:xfrm>
            <a:off x="389430" y="1361906"/>
            <a:ext cx="8331378" cy="746057"/>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Currently struggling with feeling unmotivated and no desire to leave the house   </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States this last year working as an ER tech and the number of deaths was overwhelming</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No family history of bipolar disorder; duloxetine only treatment; denies SI/HI</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Will reduce duloxetine to 60 mg, add on sertraline 25 mg x 1 week, then reduce duloxetine to 30 mg and increase sertraline to 50 mg</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Follow up weekly during medication adjustments</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Recommend she reaches out to look at what resources her work is providing for counseling support</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Directly impacts care plan for optimization of BMI and metabolic health as it impacts ability to make lifestyle changes</a:t>
            </a:r>
          </a:p>
        </p:txBody>
      </p:sp>
      <p:sp>
        <p:nvSpPr>
          <p:cNvPr id="6" name="Rectangle: Rounded Corners 5">
            <a:extLst>
              <a:ext uri="{FF2B5EF4-FFF2-40B4-BE49-F238E27FC236}">
                <a16:creationId xmlns:a16="http://schemas.microsoft.com/office/drawing/2014/main" id="{DFE8B9CD-B964-4EAF-BBF9-1317CDA7C3E4}"/>
              </a:ext>
            </a:extLst>
          </p:cNvPr>
          <p:cNvSpPr/>
          <p:nvPr/>
        </p:nvSpPr>
        <p:spPr>
          <a:xfrm>
            <a:off x="389430" y="1004559"/>
            <a:ext cx="8223347" cy="38376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lvl="0"/>
            <a:r>
              <a:rPr lang="en-US" sz="1400" b="1" i="0" dirty="0"/>
              <a:t>Generalized Anxiety Disorder (GAD)/Depression:</a:t>
            </a:r>
            <a:r>
              <a:rPr lang="en-US" sz="1400" b="0" i="0" dirty="0"/>
              <a:t> not to goal </a:t>
            </a:r>
            <a:endParaRPr lang="en-US" sz="1400" dirty="0"/>
          </a:p>
        </p:txBody>
      </p:sp>
      <p:sp>
        <p:nvSpPr>
          <p:cNvPr id="7" name="Freeform: Shape 6">
            <a:extLst>
              <a:ext uri="{FF2B5EF4-FFF2-40B4-BE49-F238E27FC236}">
                <a16:creationId xmlns:a16="http://schemas.microsoft.com/office/drawing/2014/main" id="{496DABA1-92E7-4B57-B043-205F2DFC1F4A}"/>
              </a:ext>
            </a:extLst>
          </p:cNvPr>
          <p:cNvSpPr/>
          <p:nvPr/>
        </p:nvSpPr>
        <p:spPr>
          <a:xfrm>
            <a:off x="389430" y="3135868"/>
            <a:ext cx="8331378" cy="1191098"/>
          </a:xfrm>
          <a:custGeom>
            <a:avLst/>
            <a:gdLst>
              <a:gd name="connsiteX0" fmla="*/ 0 w 8769871"/>
              <a:gd name="connsiteY0" fmla="*/ 0 h 1556100"/>
              <a:gd name="connsiteX1" fmla="*/ 8769871 w 8769871"/>
              <a:gd name="connsiteY1" fmla="*/ 0 h 1556100"/>
              <a:gd name="connsiteX2" fmla="*/ 8769871 w 8769871"/>
              <a:gd name="connsiteY2" fmla="*/ 1556100 h 1556100"/>
              <a:gd name="connsiteX3" fmla="*/ 0 w 8769871"/>
              <a:gd name="connsiteY3" fmla="*/ 1556100 h 1556100"/>
              <a:gd name="connsiteX4" fmla="*/ 0 w 8769871"/>
              <a:gd name="connsiteY4" fmla="*/ 0 h 155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1556100">
                <a:moveTo>
                  <a:pt x="0" y="0"/>
                </a:moveTo>
                <a:lnTo>
                  <a:pt x="8769871" y="0"/>
                </a:lnTo>
                <a:lnTo>
                  <a:pt x="8769871" y="1556100"/>
                </a:lnTo>
                <a:lnTo>
                  <a:pt x="0" y="1556100"/>
                </a:lnTo>
                <a:lnTo>
                  <a:pt x="0" y="0"/>
                </a:lnTo>
                <a:close/>
              </a:path>
            </a:pathLst>
          </a:custGeom>
          <a:noFill/>
          <a:ln>
            <a:noFill/>
          </a:ln>
        </p:spPr>
        <p:style>
          <a:lnRef idx="1">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Obesity management not to goal with current BMI at 44.3 kg/m</a:t>
            </a:r>
            <a:r>
              <a:rPr lang="en-US" sz="1100" baseline="30000" dirty="0">
                <a:solidFill>
                  <a:schemeClr val="tx2"/>
                </a:solidFill>
              </a:rPr>
              <a:t>2</a:t>
            </a:r>
            <a:r>
              <a:rPr lang="en-US" sz="1100" dirty="0">
                <a:solidFill>
                  <a:schemeClr val="tx2"/>
                </a:solidFill>
              </a:rPr>
              <a:t>, HbA1c 5.7</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Starting goal for BMI for individual is 10% weight reduction of 23 lbs; goal for metabolic labs: HbA1c &lt;5.7, HOMA IR &lt;2, WC &lt;35 inches</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Labs: reviewed from 3/2021 </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Anti-obesity medication (AOM):  purpose of medication management is to treat the disease of obesity and facilitate the management of eating behavior, as well as slow the progression of weight gain and regain</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On GLP-1 for prediabetes; will optimize for BMI and HbA1c reduction</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ORC: prediabetes</a:t>
            </a:r>
          </a:p>
          <a:p>
            <a:pPr marL="146304" lvl="1" indent="-146304" algn="l" defTabSz="577850">
              <a:lnSpc>
                <a:spcPct val="90000"/>
              </a:lnSpc>
              <a:spcBef>
                <a:spcPct val="0"/>
              </a:spcBef>
              <a:spcAft>
                <a:spcPct val="15000"/>
              </a:spcAft>
              <a:buClr>
                <a:schemeClr val="accent2"/>
              </a:buClr>
              <a:buChar char="•"/>
            </a:pPr>
            <a:r>
              <a:rPr lang="en-US" sz="1100" dirty="0">
                <a:solidFill>
                  <a:schemeClr val="tx2"/>
                </a:solidFill>
              </a:rPr>
              <a:t>Specialist referral: will likely need OSA evaluation, will follow up at future office visit </a:t>
            </a:r>
          </a:p>
          <a:p>
            <a:pPr marL="628650" lvl="1" indent="-171450">
              <a:buClr>
                <a:schemeClr val="accent2"/>
              </a:buClr>
              <a:buFont typeface="Calibri" panose="020F0502020204030204" pitchFamily="34" charset="0"/>
              <a:buChar char="–"/>
            </a:pPr>
            <a:r>
              <a:rPr lang="en-US" sz="1050" dirty="0">
                <a:solidFill>
                  <a:schemeClr val="tx2"/>
                </a:solidFill>
              </a:rPr>
              <a:t>Reviewed information on lifestyle optimization with elevated BMI and prediabetes</a:t>
            </a:r>
          </a:p>
          <a:p>
            <a:pPr marL="628650" lvl="1" indent="-171450">
              <a:buClr>
                <a:schemeClr val="accent2"/>
              </a:buClr>
              <a:buFont typeface="Calibri" panose="020F0502020204030204" pitchFamily="34" charset="0"/>
              <a:buChar char="–"/>
            </a:pPr>
            <a:r>
              <a:rPr lang="en-US" sz="1050" dirty="0">
                <a:solidFill>
                  <a:schemeClr val="tx2"/>
                </a:solidFill>
              </a:rPr>
              <a:t>Handouts shared on meal planning</a:t>
            </a:r>
          </a:p>
        </p:txBody>
      </p:sp>
      <p:sp>
        <p:nvSpPr>
          <p:cNvPr id="8" name="Rectangle: Rounded Corners 7">
            <a:extLst>
              <a:ext uri="{FF2B5EF4-FFF2-40B4-BE49-F238E27FC236}">
                <a16:creationId xmlns:a16="http://schemas.microsoft.com/office/drawing/2014/main" id="{008CDABF-6EDF-4F6E-9F5A-7D8CC8B84FE1}"/>
              </a:ext>
            </a:extLst>
          </p:cNvPr>
          <p:cNvSpPr/>
          <p:nvPr/>
        </p:nvSpPr>
        <p:spPr>
          <a:xfrm>
            <a:off x="389430" y="2778521"/>
            <a:ext cx="8223347" cy="383760"/>
          </a:xfrm>
          <a:prstGeom prst="roundRect">
            <a:avLst/>
          </a:prstGeom>
          <a:solidFill>
            <a:schemeClr val="accent2"/>
          </a:solidFill>
        </p:spPr>
        <p:style>
          <a:lnRef idx="0">
            <a:schemeClr val="lt1">
              <a:hueOff val="0"/>
              <a:satOff val="0"/>
              <a:lumOff val="0"/>
              <a:alphaOff val="0"/>
            </a:schemeClr>
          </a:lnRef>
          <a:fillRef idx="3">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txBody>
          <a:bodyPr spcFirstLastPara="0" vert="horz" wrap="square" lIns="182880" tIns="18734" rIns="250770" bIns="18734" numCol="1" spcCol="1270" anchor="ctr" anchorCtr="0">
            <a:noAutofit/>
          </a:bodyPr>
          <a:lstStyle/>
          <a:p>
            <a:pPr lvl="0"/>
            <a:r>
              <a:rPr lang="en-US" sz="1400" b="1" dirty="0"/>
              <a:t>Class III Obesity with BMI and ORC:</a:t>
            </a:r>
            <a:r>
              <a:rPr lang="en-US" sz="1400" dirty="0"/>
              <a:t> not to goal </a:t>
            </a:r>
          </a:p>
        </p:txBody>
      </p:sp>
    </p:spTree>
    <p:extLst>
      <p:ext uri="{BB962C8B-B14F-4D97-AF65-F5344CB8AC3E}">
        <p14:creationId xmlns:p14="http://schemas.microsoft.com/office/powerpoint/2010/main" val="1178684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5425-1252-4865-AD2A-A27C5D87A21C}"/>
              </a:ext>
            </a:extLst>
          </p:cNvPr>
          <p:cNvSpPr>
            <a:spLocks noGrp="1"/>
          </p:cNvSpPr>
          <p:nvPr>
            <p:ph type="title"/>
          </p:nvPr>
        </p:nvSpPr>
        <p:spPr/>
        <p:txBody>
          <a:bodyPr/>
          <a:lstStyle/>
          <a:p>
            <a:r>
              <a:rPr lang="en-US" dirty="0"/>
              <a:t>Plan/Assessment </a:t>
            </a:r>
          </a:p>
        </p:txBody>
      </p:sp>
      <p:sp>
        <p:nvSpPr>
          <p:cNvPr id="4" name="Freeform: Shape 3">
            <a:extLst>
              <a:ext uri="{FF2B5EF4-FFF2-40B4-BE49-F238E27FC236}">
                <a16:creationId xmlns:a16="http://schemas.microsoft.com/office/drawing/2014/main" id="{AC525FAB-93E6-4036-B685-FAADF160F16A}"/>
              </a:ext>
            </a:extLst>
          </p:cNvPr>
          <p:cNvSpPr/>
          <p:nvPr/>
        </p:nvSpPr>
        <p:spPr>
          <a:xfrm>
            <a:off x="389430" y="1365245"/>
            <a:ext cx="8331378" cy="746057"/>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400" dirty="0">
                <a:solidFill>
                  <a:schemeClr val="tx2"/>
                </a:solidFill>
              </a:rPr>
              <a:t>Directly impacts care plan of optimization of BMI and management of obesity</a:t>
            </a:r>
          </a:p>
          <a:p>
            <a:pPr marL="146304" lvl="1" indent="-146304" algn="l" defTabSz="577850">
              <a:lnSpc>
                <a:spcPct val="90000"/>
              </a:lnSpc>
              <a:spcBef>
                <a:spcPct val="0"/>
              </a:spcBef>
              <a:spcAft>
                <a:spcPct val="15000"/>
              </a:spcAft>
              <a:buClr>
                <a:schemeClr val="accent2"/>
              </a:buClr>
              <a:buChar char="•"/>
            </a:pPr>
            <a:r>
              <a:rPr lang="en-US" sz="1400" b="0" i="0" dirty="0">
                <a:solidFill>
                  <a:schemeClr val="tx2"/>
                </a:solidFill>
              </a:rPr>
              <a:t>Labs reviewed; records reviewed</a:t>
            </a:r>
            <a:endParaRPr lang="en-US" sz="1400" dirty="0">
              <a:solidFill>
                <a:schemeClr val="tx2"/>
              </a:solidFill>
            </a:endParaRPr>
          </a:p>
        </p:txBody>
      </p:sp>
      <p:sp>
        <p:nvSpPr>
          <p:cNvPr id="5" name="Rectangle: Rounded Corners 4">
            <a:extLst>
              <a:ext uri="{FF2B5EF4-FFF2-40B4-BE49-F238E27FC236}">
                <a16:creationId xmlns:a16="http://schemas.microsoft.com/office/drawing/2014/main" id="{7874AE93-894C-4673-B3CE-6F1E8005F0FD}"/>
              </a:ext>
            </a:extLst>
          </p:cNvPr>
          <p:cNvSpPr/>
          <p:nvPr/>
        </p:nvSpPr>
        <p:spPr>
          <a:xfrm>
            <a:off x="389430" y="1007898"/>
            <a:ext cx="8223347" cy="38376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lvl="0"/>
            <a:r>
              <a:rPr lang="en-US" sz="1400" b="1" dirty="0"/>
              <a:t>Metabolic Syndrome:</a:t>
            </a:r>
            <a:r>
              <a:rPr lang="en-US" sz="1400" dirty="0"/>
              <a:t> not to goal</a:t>
            </a:r>
          </a:p>
        </p:txBody>
      </p:sp>
      <p:sp>
        <p:nvSpPr>
          <p:cNvPr id="6" name="Freeform: Shape 5">
            <a:extLst>
              <a:ext uri="{FF2B5EF4-FFF2-40B4-BE49-F238E27FC236}">
                <a16:creationId xmlns:a16="http://schemas.microsoft.com/office/drawing/2014/main" id="{CECF89BA-A5D2-472C-9A27-83B7D01F4066}"/>
              </a:ext>
            </a:extLst>
          </p:cNvPr>
          <p:cNvSpPr/>
          <p:nvPr/>
        </p:nvSpPr>
        <p:spPr>
          <a:xfrm>
            <a:off x="389430" y="2298258"/>
            <a:ext cx="8331378" cy="1191098"/>
          </a:xfrm>
          <a:custGeom>
            <a:avLst/>
            <a:gdLst>
              <a:gd name="connsiteX0" fmla="*/ 0 w 8769871"/>
              <a:gd name="connsiteY0" fmla="*/ 0 h 1556100"/>
              <a:gd name="connsiteX1" fmla="*/ 8769871 w 8769871"/>
              <a:gd name="connsiteY1" fmla="*/ 0 h 1556100"/>
              <a:gd name="connsiteX2" fmla="*/ 8769871 w 8769871"/>
              <a:gd name="connsiteY2" fmla="*/ 1556100 h 1556100"/>
              <a:gd name="connsiteX3" fmla="*/ 0 w 8769871"/>
              <a:gd name="connsiteY3" fmla="*/ 1556100 h 1556100"/>
              <a:gd name="connsiteX4" fmla="*/ 0 w 8769871"/>
              <a:gd name="connsiteY4" fmla="*/ 0 h 155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1556100">
                <a:moveTo>
                  <a:pt x="0" y="0"/>
                </a:moveTo>
                <a:lnTo>
                  <a:pt x="8769871" y="0"/>
                </a:lnTo>
                <a:lnTo>
                  <a:pt x="8769871" y="1556100"/>
                </a:lnTo>
                <a:lnTo>
                  <a:pt x="0" y="1556100"/>
                </a:lnTo>
                <a:lnTo>
                  <a:pt x="0" y="0"/>
                </a:lnTo>
                <a:close/>
              </a:path>
            </a:pathLst>
          </a:custGeom>
          <a:noFill/>
          <a:ln>
            <a:noFill/>
          </a:ln>
        </p:spPr>
        <p:style>
          <a:lnRef idx="1">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400" dirty="0">
                <a:solidFill>
                  <a:schemeClr val="tx2"/>
                </a:solidFill>
              </a:rPr>
              <a:t>Labs reviewed: HbA1c 5.7, HOMA IR 5.8</a:t>
            </a:r>
          </a:p>
          <a:p>
            <a:pPr marL="146304" lvl="1" indent="-146304" algn="l" defTabSz="577850">
              <a:lnSpc>
                <a:spcPct val="90000"/>
              </a:lnSpc>
              <a:spcBef>
                <a:spcPct val="0"/>
              </a:spcBef>
              <a:spcAft>
                <a:spcPct val="15000"/>
              </a:spcAft>
              <a:buClr>
                <a:schemeClr val="accent2"/>
              </a:buClr>
              <a:buChar char="•"/>
            </a:pPr>
            <a:r>
              <a:rPr lang="en-US" sz="1400" dirty="0">
                <a:solidFill>
                  <a:schemeClr val="tx2"/>
                </a:solidFill>
              </a:rPr>
              <a:t>PCP records reviewed: recent discontinuation of exenatide and adjusted to semaglutide 3 mg; started semaglutide on March 3 – reminded her to take on an empty stomach; currently on 3 mg and will increase to 7 mg after 30 days</a:t>
            </a:r>
          </a:p>
          <a:p>
            <a:pPr marL="146304" lvl="1" indent="-146304" defTabSz="577850">
              <a:lnSpc>
                <a:spcPct val="90000"/>
              </a:lnSpc>
              <a:spcBef>
                <a:spcPct val="0"/>
              </a:spcBef>
              <a:spcAft>
                <a:spcPct val="15000"/>
              </a:spcAft>
              <a:buClr>
                <a:schemeClr val="accent2"/>
              </a:buClr>
              <a:buChar char="•"/>
            </a:pPr>
            <a:r>
              <a:rPr lang="en-US" sz="1400" dirty="0">
                <a:solidFill>
                  <a:schemeClr val="tx2"/>
                </a:solidFill>
              </a:rPr>
              <a:t>Recommend optimizing dosing to 14 mg for primary and secondary endpoint goals; impacts AOM options</a:t>
            </a:r>
          </a:p>
          <a:p>
            <a:pPr marL="146304" lvl="1" indent="-146304" defTabSz="577850">
              <a:lnSpc>
                <a:spcPct val="90000"/>
              </a:lnSpc>
              <a:spcBef>
                <a:spcPct val="0"/>
              </a:spcBef>
              <a:spcAft>
                <a:spcPct val="15000"/>
              </a:spcAft>
              <a:buClr>
                <a:schemeClr val="accent2"/>
              </a:buClr>
              <a:buChar char="•"/>
            </a:pPr>
            <a:r>
              <a:rPr lang="en-US" sz="1400" dirty="0">
                <a:solidFill>
                  <a:schemeClr val="tx2"/>
                </a:solidFill>
              </a:rPr>
              <a:t>May optimize metformin dosing</a:t>
            </a:r>
          </a:p>
          <a:p>
            <a:pPr marL="146304" lvl="1" indent="-146304" algn="l" defTabSz="577850">
              <a:lnSpc>
                <a:spcPct val="90000"/>
              </a:lnSpc>
              <a:spcBef>
                <a:spcPct val="0"/>
              </a:spcBef>
              <a:spcAft>
                <a:spcPct val="15000"/>
              </a:spcAft>
              <a:buClr>
                <a:schemeClr val="accent2"/>
              </a:buClr>
              <a:buChar char="•"/>
            </a:pPr>
            <a:r>
              <a:rPr lang="en-US" sz="1400" dirty="0">
                <a:solidFill>
                  <a:schemeClr val="tx2"/>
                </a:solidFill>
              </a:rPr>
              <a:t>Goal Hba1c &lt;5.7, HOMA IR &lt;2</a:t>
            </a:r>
          </a:p>
        </p:txBody>
      </p:sp>
      <p:sp>
        <p:nvSpPr>
          <p:cNvPr id="7" name="Rectangle: Rounded Corners 6">
            <a:extLst>
              <a:ext uri="{FF2B5EF4-FFF2-40B4-BE49-F238E27FC236}">
                <a16:creationId xmlns:a16="http://schemas.microsoft.com/office/drawing/2014/main" id="{E0D84392-8F44-4688-940F-F53B518259E8}"/>
              </a:ext>
            </a:extLst>
          </p:cNvPr>
          <p:cNvSpPr/>
          <p:nvPr/>
        </p:nvSpPr>
        <p:spPr>
          <a:xfrm>
            <a:off x="389430" y="1940911"/>
            <a:ext cx="8223347" cy="383760"/>
          </a:xfrm>
          <a:prstGeom prst="roundRect">
            <a:avLst/>
          </a:prstGeom>
          <a:solidFill>
            <a:schemeClr val="accent5"/>
          </a:solidFill>
        </p:spPr>
        <p:style>
          <a:lnRef idx="0">
            <a:schemeClr val="lt1">
              <a:hueOff val="0"/>
              <a:satOff val="0"/>
              <a:lumOff val="0"/>
              <a:alphaOff val="0"/>
            </a:schemeClr>
          </a:lnRef>
          <a:fillRef idx="3">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txBody>
          <a:bodyPr spcFirstLastPara="0" vert="horz" wrap="square" lIns="182880" tIns="18734" rIns="250770" bIns="18734" numCol="1" spcCol="1270" anchor="ctr" anchorCtr="0">
            <a:noAutofit/>
          </a:bodyPr>
          <a:lstStyle/>
          <a:p>
            <a:pPr lvl="0"/>
            <a:r>
              <a:rPr lang="en-US" sz="1400" b="1" dirty="0"/>
              <a:t>Prediabetes: </a:t>
            </a:r>
            <a:r>
              <a:rPr lang="en-US" sz="1400" dirty="0"/>
              <a:t>not to goal </a:t>
            </a:r>
          </a:p>
        </p:txBody>
      </p:sp>
      <p:sp>
        <p:nvSpPr>
          <p:cNvPr id="8" name="Freeform: Shape 7">
            <a:extLst>
              <a:ext uri="{FF2B5EF4-FFF2-40B4-BE49-F238E27FC236}">
                <a16:creationId xmlns:a16="http://schemas.microsoft.com/office/drawing/2014/main" id="{0A4820DE-E064-48A7-AE5A-2240B42CD647}"/>
              </a:ext>
            </a:extLst>
          </p:cNvPr>
          <p:cNvSpPr/>
          <p:nvPr/>
        </p:nvSpPr>
        <p:spPr>
          <a:xfrm>
            <a:off x="389430" y="4259064"/>
            <a:ext cx="8331378" cy="524949"/>
          </a:xfrm>
          <a:custGeom>
            <a:avLst/>
            <a:gdLst>
              <a:gd name="connsiteX0" fmla="*/ 0 w 8769871"/>
              <a:gd name="connsiteY0" fmla="*/ 0 h 737100"/>
              <a:gd name="connsiteX1" fmla="*/ 8769871 w 8769871"/>
              <a:gd name="connsiteY1" fmla="*/ 0 h 737100"/>
              <a:gd name="connsiteX2" fmla="*/ 8769871 w 8769871"/>
              <a:gd name="connsiteY2" fmla="*/ 737100 h 737100"/>
              <a:gd name="connsiteX3" fmla="*/ 0 w 8769871"/>
              <a:gd name="connsiteY3" fmla="*/ 737100 h 737100"/>
              <a:gd name="connsiteX4" fmla="*/ 0 w 8769871"/>
              <a:gd name="connsiteY4" fmla="*/ 0 h 73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737100">
                <a:moveTo>
                  <a:pt x="0" y="0"/>
                </a:moveTo>
                <a:lnTo>
                  <a:pt x="8769871" y="0"/>
                </a:lnTo>
                <a:lnTo>
                  <a:pt x="8769871" y="737100"/>
                </a:lnTo>
                <a:lnTo>
                  <a:pt x="0" y="737100"/>
                </a:lnTo>
                <a:lnTo>
                  <a:pt x="0" y="0"/>
                </a:lnTo>
                <a:close/>
              </a:path>
            </a:pathLst>
          </a:custGeom>
          <a:noFill/>
          <a:ln>
            <a:noFill/>
          </a:ln>
        </p:spPr>
        <p:style>
          <a:lnRef idx="1">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400" dirty="0">
                <a:solidFill>
                  <a:schemeClr val="tx2"/>
                </a:solidFill>
              </a:rPr>
              <a:t>Records from cardiology reviewed; history of benign PVC</a:t>
            </a:r>
          </a:p>
          <a:p>
            <a:pPr marL="146304" lvl="1" indent="-146304" algn="l" defTabSz="577850">
              <a:lnSpc>
                <a:spcPct val="90000"/>
              </a:lnSpc>
              <a:spcBef>
                <a:spcPct val="0"/>
              </a:spcBef>
              <a:spcAft>
                <a:spcPct val="15000"/>
              </a:spcAft>
              <a:buClr>
                <a:schemeClr val="accent2"/>
              </a:buClr>
              <a:buChar char="•"/>
            </a:pPr>
            <a:r>
              <a:rPr lang="en-US" sz="1400" dirty="0">
                <a:solidFill>
                  <a:schemeClr val="tx2"/>
                </a:solidFill>
              </a:rPr>
              <a:t>No contraindication to AOMs</a:t>
            </a:r>
          </a:p>
        </p:txBody>
      </p:sp>
      <p:sp>
        <p:nvSpPr>
          <p:cNvPr id="9" name="Rectangle: Rounded Corners 8">
            <a:extLst>
              <a:ext uri="{FF2B5EF4-FFF2-40B4-BE49-F238E27FC236}">
                <a16:creationId xmlns:a16="http://schemas.microsoft.com/office/drawing/2014/main" id="{0EF2F89B-1CD9-4615-9325-96FF3371B99B}"/>
              </a:ext>
            </a:extLst>
          </p:cNvPr>
          <p:cNvSpPr/>
          <p:nvPr/>
        </p:nvSpPr>
        <p:spPr>
          <a:xfrm>
            <a:off x="389430" y="3893008"/>
            <a:ext cx="8223347" cy="383760"/>
          </a:xfrm>
          <a:prstGeom prst="roundRect">
            <a:avLst/>
          </a:prstGeom>
          <a:solidFill>
            <a:schemeClr val="accent5"/>
          </a:solidFill>
        </p:spPr>
        <p:style>
          <a:lnRef idx="0">
            <a:schemeClr val="lt1">
              <a:hueOff val="0"/>
              <a:satOff val="0"/>
              <a:lumOff val="0"/>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spcFirstLastPara="0" vert="horz" wrap="square" lIns="182880" tIns="18734" rIns="250770" bIns="18734" numCol="1" spcCol="1270" anchor="ctr" anchorCtr="0">
            <a:noAutofit/>
          </a:bodyPr>
          <a:lstStyle/>
          <a:p>
            <a:pPr defTabSz="577850">
              <a:lnSpc>
                <a:spcPct val="90000"/>
              </a:lnSpc>
              <a:spcBef>
                <a:spcPct val="0"/>
              </a:spcBef>
              <a:spcAft>
                <a:spcPct val="35000"/>
              </a:spcAft>
            </a:pPr>
            <a:r>
              <a:rPr lang="en-US" sz="1400" b="1" kern="1200" dirty="0"/>
              <a:t>PVCs</a:t>
            </a:r>
            <a:r>
              <a:rPr lang="en-US" sz="1400" kern="1200" dirty="0"/>
              <a:t>: </a:t>
            </a:r>
            <a:r>
              <a:rPr lang="en-US" sz="1400" b="0" i="0" dirty="0"/>
              <a:t>asymptomatic</a:t>
            </a:r>
            <a:endParaRPr lang="en-US" sz="1400" dirty="0"/>
          </a:p>
        </p:txBody>
      </p:sp>
    </p:spTree>
    <p:extLst>
      <p:ext uri="{BB962C8B-B14F-4D97-AF65-F5344CB8AC3E}">
        <p14:creationId xmlns:p14="http://schemas.microsoft.com/office/powerpoint/2010/main" val="1345072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C02D44-F64F-4FB5-B31D-F5CD7751F3F3}"/>
              </a:ext>
            </a:extLst>
          </p:cNvPr>
          <p:cNvSpPr>
            <a:spLocks noGrp="1"/>
          </p:cNvSpPr>
          <p:nvPr>
            <p:ph type="title"/>
          </p:nvPr>
        </p:nvSpPr>
        <p:spPr>
          <a:xfrm>
            <a:off x="250797" y="1791"/>
            <a:ext cx="8470011" cy="933965"/>
          </a:xfrm>
        </p:spPr>
        <p:txBody>
          <a:bodyPr/>
          <a:lstStyle/>
          <a:p>
            <a:r>
              <a:rPr lang="en-US" dirty="0"/>
              <a:t>Step 1: Number and Complexity of Problems Addressed</a:t>
            </a:r>
          </a:p>
        </p:txBody>
      </p:sp>
      <p:graphicFrame>
        <p:nvGraphicFramePr>
          <p:cNvPr id="10" name="Table 4">
            <a:extLst>
              <a:ext uri="{FF2B5EF4-FFF2-40B4-BE49-F238E27FC236}">
                <a16:creationId xmlns:a16="http://schemas.microsoft.com/office/drawing/2014/main" id="{6E0C5BF1-B18F-4374-80E0-74AC5DE5E05B}"/>
              </a:ext>
            </a:extLst>
          </p:cNvPr>
          <p:cNvGraphicFramePr>
            <a:graphicFrameLocks/>
          </p:cNvGraphicFramePr>
          <p:nvPr/>
        </p:nvGraphicFramePr>
        <p:xfrm>
          <a:off x="0" y="946230"/>
          <a:ext cx="9143999" cy="3991530"/>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Number and Complexity of Problems Addressed </a:t>
                      </a:r>
                    </a:p>
                  </a:txBody>
                  <a:tcPr anchor="ctr">
                    <a:solidFill>
                      <a:schemeClr val="tx2"/>
                    </a:solidFill>
                  </a:tcPr>
                </a:tc>
                <a:extLst>
                  <a:ext uri="{0D108BD9-81ED-4DB2-BD59-A6C34878D82A}">
                    <a16:rowId xmlns:a16="http://schemas.microsoft.com/office/drawing/2014/main" val="2819832796"/>
                  </a:ext>
                </a:extLst>
              </a:tr>
              <a:tr h="528490">
                <a:tc>
                  <a:txBody>
                    <a:bodyPr/>
                    <a:lstStyle/>
                    <a:p>
                      <a:r>
                        <a:rPr lang="en-US" sz="1000" dirty="0"/>
                        <a:t>99202</a:t>
                      </a:r>
                    </a:p>
                    <a:p>
                      <a:r>
                        <a:rPr lang="en-US" sz="1000" dirty="0"/>
                        <a:t>99212</a:t>
                      </a:r>
                    </a:p>
                  </a:txBody>
                  <a:tcPr marL="365760" anchor="ctr"/>
                </a:tc>
                <a:tc>
                  <a:txBody>
                    <a:bodyPr/>
                    <a:lstStyle/>
                    <a:p>
                      <a:r>
                        <a:rPr lang="en-US" sz="1000" dirty="0">
                          <a:solidFill>
                            <a:schemeClr val="tx2"/>
                          </a:solidFill>
                        </a:rPr>
                        <a:t>Straightforward</a:t>
                      </a:r>
                    </a:p>
                  </a:txBody>
                  <a:tcPr anchor="ctr"/>
                </a:tc>
                <a:tc>
                  <a:txBody>
                    <a:bodyPr/>
                    <a:lstStyle/>
                    <a:p>
                      <a:pPr marL="274320" indent="-274320">
                        <a:spcBef>
                          <a:spcPts val="500"/>
                        </a:spcBef>
                      </a:pPr>
                      <a:r>
                        <a:rPr lang="en-US" sz="1000" b="1" dirty="0">
                          <a:solidFill>
                            <a:schemeClr val="tx2"/>
                          </a:solidFill>
                        </a:rPr>
                        <a:t>Minimal</a:t>
                      </a:r>
                      <a:r>
                        <a:rPr lang="en-US" sz="1000" dirty="0">
                          <a:solidFill>
                            <a:schemeClr val="tx2"/>
                          </a:solidFill>
                        </a:rPr>
                        <a:t> </a:t>
                      </a:r>
                    </a:p>
                    <a:p>
                      <a:pPr marL="274320" indent="-274320">
                        <a:spcBef>
                          <a:spcPts val="500"/>
                        </a:spcBef>
                        <a:buFont typeface="Wingdings" panose="05000000000000000000" pitchFamily="2" charset="2"/>
                        <a:buChar char="q"/>
                      </a:pPr>
                      <a:r>
                        <a:rPr lang="en-US" sz="1000" dirty="0">
                          <a:solidFill>
                            <a:schemeClr val="tx2"/>
                          </a:solidFill>
                        </a:rPr>
                        <a:t>1 self-limited or minor problems</a:t>
                      </a:r>
                      <a:endParaRPr lang="en-US" sz="2400" dirty="0">
                        <a:solidFill>
                          <a:schemeClr val="tx2"/>
                        </a:solidFill>
                      </a:endParaRPr>
                    </a:p>
                  </a:txBody>
                  <a:tcPr anchor="ctr"/>
                </a:tc>
                <a:extLst>
                  <a:ext uri="{0D108BD9-81ED-4DB2-BD59-A6C34878D82A}">
                    <a16:rowId xmlns:a16="http://schemas.microsoft.com/office/drawing/2014/main" val="2481532587"/>
                  </a:ext>
                </a:extLst>
              </a:tr>
              <a:tr h="917017">
                <a:tc>
                  <a:txBody>
                    <a:bodyPr/>
                    <a:lstStyle/>
                    <a:p>
                      <a:r>
                        <a:rPr lang="en-US" sz="1000" dirty="0"/>
                        <a:t>99203</a:t>
                      </a:r>
                    </a:p>
                    <a:p>
                      <a:r>
                        <a:rPr lang="en-US" sz="1000" dirty="0"/>
                        <a:t>99212</a:t>
                      </a:r>
                    </a:p>
                  </a:txBody>
                  <a:tcPr marL="365760" anchor="ctr"/>
                </a:tc>
                <a:tc>
                  <a:txBody>
                    <a:bodyPr/>
                    <a:lstStyle/>
                    <a:p>
                      <a:r>
                        <a:rPr lang="en-US" sz="1000" dirty="0">
                          <a:solidFill>
                            <a:schemeClr val="tx2"/>
                          </a:solidFill>
                        </a:rPr>
                        <a:t>Low</a:t>
                      </a:r>
                    </a:p>
                  </a:txBody>
                  <a:tcPr anchor="ctr"/>
                </a:tc>
                <a:tc>
                  <a:txBody>
                    <a:bodyPr/>
                    <a:lstStyle/>
                    <a:p>
                      <a:pPr marL="274320" indent="-274320">
                        <a:spcBef>
                          <a:spcPts val="500"/>
                        </a:spcBef>
                      </a:pPr>
                      <a:r>
                        <a:rPr lang="en-US" sz="1000" b="1" dirty="0">
                          <a:solidFill>
                            <a:schemeClr val="tx2"/>
                          </a:solidFill>
                        </a:rPr>
                        <a:t>Low</a:t>
                      </a:r>
                      <a:r>
                        <a:rPr lang="en-US" sz="1000" dirty="0">
                          <a:solidFill>
                            <a:schemeClr val="tx2"/>
                          </a:solidFill>
                        </a:rPr>
                        <a:t> </a:t>
                      </a:r>
                    </a:p>
                    <a:p>
                      <a:pPr marL="274320" indent="-274320">
                        <a:spcBef>
                          <a:spcPts val="500"/>
                        </a:spcBef>
                        <a:buFont typeface="Wingdings" panose="05000000000000000000" pitchFamily="2" charset="2"/>
                        <a:buChar char="q"/>
                      </a:pPr>
                      <a:r>
                        <a:rPr lang="en-US" sz="1000" dirty="0">
                          <a:solidFill>
                            <a:schemeClr val="tx2"/>
                          </a:solidFill>
                        </a:rPr>
                        <a:t>2 or more self-limited or minor problems OR </a:t>
                      </a:r>
                    </a:p>
                    <a:p>
                      <a:pPr marL="274320" indent="-274320">
                        <a:spcBef>
                          <a:spcPts val="500"/>
                        </a:spcBef>
                        <a:buFont typeface="Wingdings" panose="05000000000000000000" pitchFamily="2" charset="2"/>
                        <a:buChar char="q"/>
                      </a:pPr>
                      <a:r>
                        <a:rPr lang="en-US" sz="1000" dirty="0">
                          <a:solidFill>
                            <a:schemeClr val="tx2"/>
                          </a:solidFill>
                        </a:rPr>
                        <a:t>1 stable chronic illness OR </a:t>
                      </a:r>
                    </a:p>
                    <a:p>
                      <a:pPr marL="274320" indent="-274320">
                        <a:spcBef>
                          <a:spcPts val="500"/>
                        </a:spcBef>
                        <a:buFont typeface="Wingdings" panose="05000000000000000000" pitchFamily="2" charset="2"/>
                        <a:buChar char="q"/>
                      </a:pPr>
                      <a:r>
                        <a:rPr lang="en-US" sz="1000" dirty="0">
                          <a:solidFill>
                            <a:schemeClr val="tx2"/>
                          </a:solidFill>
                        </a:rPr>
                        <a:t>1 acute, uncomplicated illness or injury</a:t>
                      </a:r>
                    </a:p>
                  </a:txBody>
                  <a:tcPr anchor="ctr"/>
                </a:tc>
                <a:extLst>
                  <a:ext uri="{0D108BD9-81ED-4DB2-BD59-A6C34878D82A}">
                    <a16:rowId xmlns:a16="http://schemas.microsoft.com/office/drawing/2014/main" val="1631187429"/>
                  </a:ext>
                </a:extLst>
              </a:tr>
              <a:tr h="1406739">
                <a:tc>
                  <a:txBody>
                    <a:bodyPr/>
                    <a:lstStyle/>
                    <a:p>
                      <a:r>
                        <a:rPr lang="en-US" sz="1000" b="0" dirty="0"/>
                        <a:t>99204</a:t>
                      </a:r>
                    </a:p>
                    <a:p>
                      <a:r>
                        <a:rPr lang="en-US" sz="1000" b="0" dirty="0"/>
                        <a:t>99214</a:t>
                      </a:r>
                    </a:p>
                  </a:txBody>
                  <a:tcPr marL="365760" anchor="ctr"/>
                </a:tc>
                <a:tc>
                  <a:txBody>
                    <a:bodyPr/>
                    <a:lstStyle/>
                    <a:p>
                      <a:r>
                        <a:rPr lang="en-US" sz="1000" b="0" dirty="0">
                          <a:solidFill>
                            <a:schemeClr val="tx2"/>
                          </a:solidFill>
                        </a:rPr>
                        <a:t>Moderate</a:t>
                      </a:r>
                    </a:p>
                  </a:txBody>
                  <a:tcPr anchor="ctr"/>
                </a:tc>
                <a:tc>
                  <a:txBody>
                    <a:bodyPr/>
                    <a:lstStyle/>
                    <a:p>
                      <a:pPr marL="274320" indent="-274320">
                        <a:spcBef>
                          <a:spcPts val="500"/>
                        </a:spcBef>
                      </a:pPr>
                      <a:r>
                        <a:rPr lang="en-US" sz="1000" b="1" dirty="0">
                          <a:solidFill>
                            <a:schemeClr val="tx2"/>
                          </a:solidFill>
                        </a:rPr>
                        <a:t>Moderate </a:t>
                      </a:r>
                    </a:p>
                    <a:p>
                      <a:pPr marL="274320" indent="-274320">
                        <a:spcBef>
                          <a:spcPts val="500"/>
                        </a:spcBef>
                        <a:buFont typeface="Wingdings" panose="05000000000000000000" pitchFamily="2" charset="2"/>
                        <a:buChar char="q"/>
                      </a:pPr>
                      <a:r>
                        <a:rPr lang="en-US" sz="1000" b="0" dirty="0">
                          <a:solidFill>
                            <a:schemeClr val="tx2"/>
                          </a:solidFill>
                        </a:rPr>
                        <a:t>1 or more chronic illnesses with exacerbation, progression, or side effects of treatment; OR</a:t>
                      </a:r>
                    </a:p>
                    <a:p>
                      <a:pPr marL="274320" indent="-274320">
                        <a:spcBef>
                          <a:spcPts val="500"/>
                        </a:spcBef>
                        <a:buFont typeface="Wingdings" panose="05000000000000000000" pitchFamily="2" charset="2"/>
                        <a:buChar char="q"/>
                      </a:pPr>
                      <a:r>
                        <a:rPr lang="en-US" sz="1000" dirty="0">
                          <a:solidFill>
                            <a:schemeClr val="tx2"/>
                          </a:solidFill>
                        </a:rPr>
                        <a:t>2 or more stable chronic illnesses; OR </a:t>
                      </a:r>
                    </a:p>
                    <a:p>
                      <a:pPr marL="274320" indent="-274320">
                        <a:spcBef>
                          <a:spcPts val="500"/>
                        </a:spcBef>
                        <a:buFont typeface="Wingdings" panose="05000000000000000000" pitchFamily="2" charset="2"/>
                        <a:buChar char="q"/>
                      </a:pPr>
                      <a:r>
                        <a:rPr lang="en-US" sz="1000" dirty="0">
                          <a:solidFill>
                            <a:schemeClr val="tx2"/>
                          </a:solidFill>
                        </a:rPr>
                        <a:t>1 undiagnosed new problem with uncertain prognosis; OR </a:t>
                      </a:r>
                    </a:p>
                    <a:p>
                      <a:pPr marL="274320" indent="-274320">
                        <a:spcBef>
                          <a:spcPts val="500"/>
                        </a:spcBef>
                        <a:buFont typeface="Wingdings" panose="05000000000000000000" pitchFamily="2" charset="2"/>
                        <a:buChar char="q"/>
                      </a:pPr>
                      <a:r>
                        <a:rPr lang="en-US" sz="1000" dirty="0">
                          <a:solidFill>
                            <a:schemeClr val="tx2"/>
                          </a:solidFill>
                        </a:rPr>
                        <a:t>1 acute illness with systemic symptoms; OR </a:t>
                      </a:r>
                    </a:p>
                    <a:p>
                      <a:pPr marL="274320" indent="-274320">
                        <a:spcBef>
                          <a:spcPts val="500"/>
                        </a:spcBef>
                        <a:buFont typeface="Wingdings" panose="05000000000000000000" pitchFamily="2" charset="2"/>
                        <a:buChar char="q"/>
                      </a:pPr>
                      <a:r>
                        <a:rPr lang="en-US" sz="1000" dirty="0">
                          <a:solidFill>
                            <a:schemeClr val="tx2"/>
                          </a:solidFill>
                        </a:rPr>
                        <a:t>1 acute complicate</a:t>
                      </a:r>
                    </a:p>
                  </a:txBody>
                  <a:tcPr anchor="ctr"/>
                </a:tc>
                <a:extLst>
                  <a:ext uri="{0D108BD9-81ED-4DB2-BD59-A6C34878D82A}">
                    <a16:rowId xmlns:a16="http://schemas.microsoft.com/office/drawing/2014/main" val="627746983"/>
                  </a:ext>
                </a:extLst>
              </a:tr>
              <a:tr h="715196">
                <a:tc>
                  <a:txBody>
                    <a:bodyPr/>
                    <a:lstStyle/>
                    <a:p>
                      <a:r>
                        <a:rPr lang="en-US" sz="1000" dirty="0"/>
                        <a:t>99205</a:t>
                      </a:r>
                    </a:p>
                    <a:p>
                      <a:r>
                        <a:rPr lang="en-US" sz="1000" dirty="0"/>
                        <a:t>99215</a:t>
                      </a:r>
                    </a:p>
                  </a:txBody>
                  <a:tcPr marL="365760" anchor="ctr"/>
                </a:tc>
                <a:tc>
                  <a:txBody>
                    <a:bodyPr/>
                    <a:lstStyle/>
                    <a:p>
                      <a:r>
                        <a:rPr lang="en-US" sz="1000" dirty="0">
                          <a:solidFill>
                            <a:schemeClr val="tx2"/>
                          </a:solidFill>
                        </a:rPr>
                        <a:t>High </a:t>
                      </a:r>
                    </a:p>
                  </a:txBody>
                  <a:tcPr anchor="ctr"/>
                </a:tc>
                <a:tc>
                  <a:txBody>
                    <a:bodyPr/>
                    <a:lstStyle/>
                    <a:p>
                      <a:pPr marL="274320" indent="-274320">
                        <a:spcBef>
                          <a:spcPts val="500"/>
                        </a:spcBef>
                      </a:pPr>
                      <a:r>
                        <a:rPr lang="en-US" sz="1000" b="1" dirty="0">
                          <a:solidFill>
                            <a:schemeClr val="tx2"/>
                          </a:solidFill>
                        </a:rPr>
                        <a:t>High</a:t>
                      </a:r>
                      <a:r>
                        <a:rPr lang="en-US" sz="1000" dirty="0">
                          <a:solidFill>
                            <a:schemeClr val="tx2"/>
                          </a:solidFill>
                        </a:rPr>
                        <a:t> </a:t>
                      </a:r>
                    </a:p>
                    <a:p>
                      <a:pPr marL="274320" indent="-274320">
                        <a:spcBef>
                          <a:spcPts val="500"/>
                        </a:spcBef>
                        <a:buFont typeface="Wingdings" panose="05000000000000000000" pitchFamily="2" charset="2"/>
                        <a:buChar char="q"/>
                      </a:pPr>
                      <a:r>
                        <a:rPr lang="en-US" sz="1000" dirty="0">
                          <a:solidFill>
                            <a:schemeClr val="tx2"/>
                          </a:solidFill>
                        </a:rPr>
                        <a:t>1 or more chronic illnesses with severe exacerbation, progression, or side effects of treatment; or              </a:t>
                      </a:r>
                    </a:p>
                    <a:p>
                      <a:pPr marL="274320" indent="-274320">
                        <a:spcBef>
                          <a:spcPts val="500"/>
                        </a:spcBef>
                        <a:buFont typeface="Wingdings" panose="05000000000000000000" pitchFamily="2" charset="2"/>
                        <a:buChar char="q"/>
                      </a:pPr>
                      <a:r>
                        <a:rPr lang="en-US" sz="1000" dirty="0">
                          <a:solidFill>
                            <a:schemeClr val="tx2"/>
                          </a:solidFill>
                        </a:rPr>
                        <a:t>1 acute or chronic illness or injury that poses a threat to life or bodily function</a:t>
                      </a:r>
                    </a:p>
                  </a:txBody>
                  <a:tcPr anchor="ctr"/>
                </a:tc>
                <a:extLst>
                  <a:ext uri="{0D108BD9-81ED-4DB2-BD59-A6C34878D82A}">
                    <a16:rowId xmlns:a16="http://schemas.microsoft.com/office/drawing/2014/main" val="4144218488"/>
                  </a:ext>
                </a:extLst>
              </a:tr>
            </a:tbl>
          </a:graphicData>
        </a:graphic>
      </p:graphicFrame>
      <p:sp>
        <p:nvSpPr>
          <p:cNvPr id="14" name="Arrow: Pentagon 13">
            <a:extLst>
              <a:ext uri="{FF2B5EF4-FFF2-40B4-BE49-F238E27FC236}">
                <a16:creationId xmlns:a16="http://schemas.microsoft.com/office/drawing/2014/main" id="{ACD925BB-F0D4-4DBD-826E-710E826403AA}"/>
              </a:ext>
            </a:extLst>
          </p:cNvPr>
          <p:cNvSpPr/>
          <p:nvPr/>
        </p:nvSpPr>
        <p:spPr>
          <a:xfrm>
            <a:off x="0" y="0"/>
            <a:ext cx="1524000" cy="39900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7472" rtlCol="0" anchor="ctr"/>
          <a:lstStyle/>
          <a:p>
            <a:r>
              <a:rPr lang="en-US" b="1" dirty="0"/>
              <a:t>CASE 2:</a:t>
            </a:r>
          </a:p>
        </p:txBody>
      </p:sp>
      <p:sp>
        <p:nvSpPr>
          <p:cNvPr id="15" name="Oval 14">
            <a:extLst>
              <a:ext uri="{FF2B5EF4-FFF2-40B4-BE49-F238E27FC236}">
                <a16:creationId xmlns:a16="http://schemas.microsoft.com/office/drawing/2014/main" id="{1DC70F04-E0D1-471B-9F3C-AFFD240DD632}"/>
              </a:ext>
            </a:extLst>
          </p:cNvPr>
          <p:cNvSpPr/>
          <p:nvPr/>
        </p:nvSpPr>
        <p:spPr>
          <a:xfrm>
            <a:off x="2762865" y="3079093"/>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97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162A08-2853-4103-A1C7-B51878DC441B}"/>
              </a:ext>
            </a:extLst>
          </p:cNvPr>
          <p:cNvSpPr>
            <a:spLocks noGrp="1"/>
          </p:cNvSpPr>
          <p:nvPr>
            <p:ph idx="1"/>
          </p:nvPr>
        </p:nvSpPr>
        <p:spPr>
          <a:xfrm>
            <a:off x="1837509" y="1236617"/>
            <a:ext cx="6883299" cy="3441448"/>
          </a:xfrm>
        </p:spPr>
        <p:txBody>
          <a:bodyPr>
            <a:normAutofit/>
          </a:bodyPr>
          <a:lstStyle/>
          <a:p>
            <a:r>
              <a:rPr lang="en-US" dirty="0"/>
              <a:t>Step 1: Moderate number and complexity of problems addressed (99204)</a:t>
            </a:r>
          </a:p>
        </p:txBody>
      </p:sp>
      <p:sp>
        <p:nvSpPr>
          <p:cNvPr id="3" name="Title 2">
            <a:extLst>
              <a:ext uri="{FF2B5EF4-FFF2-40B4-BE49-F238E27FC236}">
                <a16:creationId xmlns:a16="http://schemas.microsoft.com/office/drawing/2014/main" id="{5CC5F8A7-7D62-44AB-BB37-88039A2CC1AC}"/>
              </a:ext>
            </a:extLst>
          </p:cNvPr>
          <p:cNvSpPr>
            <a:spLocks noGrp="1"/>
          </p:cNvSpPr>
          <p:nvPr>
            <p:ph type="title"/>
          </p:nvPr>
        </p:nvSpPr>
        <p:spPr>
          <a:xfrm>
            <a:off x="250797" y="1791"/>
            <a:ext cx="8470011" cy="933965"/>
          </a:xfrm>
        </p:spPr>
        <p:txBody>
          <a:bodyPr/>
          <a:lstStyle/>
          <a:p>
            <a:r>
              <a:rPr lang="en-US" dirty="0"/>
              <a:t>MDM (2 out of 3 components needed) </a:t>
            </a:r>
          </a:p>
        </p:txBody>
      </p:sp>
      <p:sp>
        <p:nvSpPr>
          <p:cNvPr id="10" name="Text Placeholder 9">
            <a:extLst>
              <a:ext uri="{FF2B5EF4-FFF2-40B4-BE49-F238E27FC236}">
                <a16:creationId xmlns:a16="http://schemas.microsoft.com/office/drawing/2014/main" id="{345BE919-E105-45AE-981E-C7C2D8083CE5}"/>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18193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AD347BF-85EE-4136-A619-44C1C895579E}"/>
              </a:ext>
            </a:extLst>
          </p:cNvPr>
          <p:cNvGraphicFramePr>
            <a:graphicFrameLocks/>
          </p:cNvGraphicFramePr>
          <p:nvPr/>
        </p:nvGraphicFramePr>
        <p:xfrm>
          <a:off x="0" y="946230"/>
          <a:ext cx="9143999" cy="3284247"/>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Amount and/or Complexity of Data to be Reviewed or Analyzed </a:t>
                      </a:r>
                    </a:p>
                  </a:txBody>
                  <a:tcPr anchor="ctr">
                    <a:solidFill>
                      <a:schemeClr val="tx2"/>
                    </a:solidFill>
                  </a:tcPr>
                </a:tc>
                <a:extLst>
                  <a:ext uri="{0D108BD9-81ED-4DB2-BD59-A6C34878D82A}">
                    <a16:rowId xmlns:a16="http://schemas.microsoft.com/office/drawing/2014/main" val="2819832796"/>
                  </a:ext>
                </a:extLst>
              </a:tr>
              <a:tr h="528490">
                <a:tc>
                  <a:txBody>
                    <a:bodyPr/>
                    <a:lstStyle/>
                    <a:p>
                      <a:r>
                        <a:rPr lang="en-US" sz="1000" dirty="0"/>
                        <a:t>99202</a:t>
                      </a:r>
                    </a:p>
                    <a:p>
                      <a:r>
                        <a:rPr lang="en-US" sz="1000" dirty="0"/>
                        <a:t>99212</a:t>
                      </a:r>
                    </a:p>
                  </a:txBody>
                  <a:tcPr marL="365760" anchor="ctr"/>
                </a:tc>
                <a:tc>
                  <a:txBody>
                    <a:bodyPr/>
                    <a:lstStyle/>
                    <a:p>
                      <a:r>
                        <a:rPr lang="en-US" sz="1000" dirty="0">
                          <a:solidFill>
                            <a:schemeClr val="tx2"/>
                          </a:solidFill>
                        </a:rPr>
                        <a:t>Straightforward</a:t>
                      </a:r>
                    </a:p>
                  </a:txBody>
                  <a:tcPr anchor="ctr"/>
                </a:tc>
                <a:tc>
                  <a:txBody>
                    <a:bodyPr/>
                    <a:lstStyle/>
                    <a:p>
                      <a:pPr marL="274320" indent="-274320">
                        <a:spcBef>
                          <a:spcPts val="500"/>
                        </a:spcBef>
                      </a:pPr>
                      <a:r>
                        <a:rPr lang="en-US" sz="1000" b="1" dirty="0">
                          <a:solidFill>
                            <a:schemeClr val="tx2"/>
                          </a:solidFill>
                        </a:rPr>
                        <a:t>Minimal</a:t>
                      </a:r>
                      <a:r>
                        <a:rPr lang="en-US" sz="1000" dirty="0">
                          <a:solidFill>
                            <a:schemeClr val="tx2"/>
                          </a:solidFill>
                        </a:rPr>
                        <a:t> or None</a:t>
                      </a:r>
                    </a:p>
                  </a:txBody>
                  <a:tcPr anchor="ctr"/>
                </a:tc>
                <a:extLst>
                  <a:ext uri="{0D108BD9-81ED-4DB2-BD59-A6C34878D82A}">
                    <a16:rowId xmlns:a16="http://schemas.microsoft.com/office/drawing/2014/main" val="2481532587"/>
                  </a:ext>
                </a:extLst>
              </a:tr>
              <a:tr h="2331669">
                <a:tc>
                  <a:txBody>
                    <a:bodyPr/>
                    <a:lstStyle/>
                    <a:p>
                      <a:r>
                        <a:rPr lang="en-US" sz="1000" dirty="0"/>
                        <a:t>99203</a:t>
                      </a:r>
                    </a:p>
                    <a:p>
                      <a:r>
                        <a:rPr lang="en-US" sz="1000" dirty="0"/>
                        <a:t>99212</a:t>
                      </a:r>
                    </a:p>
                  </a:txBody>
                  <a:tcPr marL="365760" anchor="ctr"/>
                </a:tc>
                <a:tc>
                  <a:txBody>
                    <a:bodyPr/>
                    <a:lstStyle/>
                    <a:p>
                      <a:r>
                        <a:rPr lang="en-US" sz="1000" dirty="0">
                          <a:solidFill>
                            <a:schemeClr val="tx2"/>
                          </a:solidFill>
                        </a:rPr>
                        <a:t>Low</a:t>
                      </a:r>
                    </a:p>
                  </a:txBody>
                  <a:tcPr anchor="ctr"/>
                </a:tc>
                <a:tc>
                  <a:txBody>
                    <a:bodyPr/>
                    <a:lstStyle/>
                    <a:p>
                      <a:pPr marL="274320" indent="-274320">
                        <a:spcBef>
                          <a:spcPts val="500"/>
                        </a:spcBef>
                      </a:pPr>
                      <a:r>
                        <a:rPr lang="en-US" sz="1000" b="1" dirty="0">
                          <a:solidFill>
                            <a:schemeClr val="tx2"/>
                          </a:solidFill>
                        </a:rPr>
                        <a:t>Limited</a:t>
                      </a:r>
                      <a:r>
                        <a:rPr lang="en-US" sz="1000" dirty="0">
                          <a:solidFill>
                            <a:schemeClr val="tx2"/>
                          </a:solidFill>
                        </a:rPr>
                        <a:t> (Must meet the requirements of at least</a:t>
                      </a:r>
                      <a:r>
                        <a:rPr lang="en-US" sz="1000" dirty="0"/>
                        <a:t> </a:t>
                      </a:r>
                      <a:r>
                        <a:rPr lang="en-US" sz="1000" dirty="0">
                          <a:solidFill>
                            <a:schemeClr val="accent5"/>
                          </a:solidFill>
                        </a:rPr>
                        <a:t>1 of the 2 categories</a:t>
                      </a:r>
                      <a:r>
                        <a:rPr lang="en-US" sz="1000" dirty="0"/>
                        <a:t>) </a:t>
                      </a:r>
                      <a:endParaRPr lang="en-US" sz="1000" dirty="0">
                        <a:solidFill>
                          <a:schemeClr val="tx2"/>
                        </a:solidFill>
                      </a:endParaRPr>
                    </a:p>
                    <a:p>
                      <a:pPr marL="0" indent="0">
                        <a:spcBef>
                          <a:spcPts val="1200"/>
                        </a:spcBef>
                        <a:buFont typeface="Wingdings" panose="05000000000000000000" pitchFamily="2" charset="2"/>
                        <a:buNone/>
                      </a:pPr>
                      <a:r>
                        <a:rPr lang="en-US" sz="1000" b="1" dirty="0">
                          <a:solidFill>
                            <a:schemeClr val="tx2"/>
                          </a:solidFill>
                        </a:rPr>
                        <a:t>Category 1: Tests and documents </a:t>
                      </a:r>
                      <a:r>
                        <a:rPr lang="en-US" sz="1000" b="1" dirty="0">
                          <a:solidFill>
                            <a:schemeClr val="accent5"/>
                          </a:solidFill>
                        </a:rPr>
                        <a:t>Any combination of 2 from the following</a:t>
                      </a:r>
                      <a:r>
                        <a:rPr lang="en-US" sz="1000" b="1" dirty="0">
                          <a:solidFill>
                            <a:schemeClr val="tx2"/>
                          </a:solidFill>
                        </a:rPr>
                        <a:t>:</a:t>
                      </a:r>
                      <a:r>
                        <a:rPr lang="en-US" sz="1000" b="1" dirty="0"/>
                        <a:t> </a:t>
                      </a:r>
                    </a:p>
                    <a:p>
                      <a:pPr marL="274320" indent="-274320">
                        <a:spcBef>
                          <a:spcPts val="1200"/>
                        </a:spcBef>
                        <a:buFont typeface="Wingdings" panose="05000000000000000000" pitchFamily="2" charset="2"/>
                        <a:buChar char="q"/>
                      </a:pPr>
                      <a:r>
                        <a:rPr lang="en-US" sz="1000" dirty="0">
                          <a:solidFill>
                            <a:schemeClr val="tx2"/>
                          </a:solidFill>
                        </a:rPr>
                        <a:t>Review of prior external note(s) from each unique source*; </a:t>
                      </a:r>
                    </a:p>
                    <a:p>
                      <a:pPr marL="274320" indent="-274320">
                        <a:spcBef>
                          <a:spcPts val="1200"/>
                        </a:spcBef>
                        <a:buFont typeface="Wingdings" panose="05000000000000000000" pitchFamily="2" charset="2"/>
                        <a:buChar char="q"/>
                      </a:pPr>
                      <a:r>
                        <a:rPr lang="en-US" sz="1000" dirty="0">
                          <a:solidFill>
                            <a:schemeClr val="tx2"/>
                          </a:solidFill>
                        </a:rPr>
                        <a:t>Review of the result(s) of each unique test*</a:t>
                      </a:r>
                    </a:p>
                    <a:p>
                      <a:pPr marL="274320" indent="-274320">
                        <a:spcBef>
                          <a:spcPts val="1200"/>
                        </a:spcBef>
                        <a:buFont typeface="Wingdings" panose="05000000000000000000" pitchFamily="2" charset="2"/>
                        <a:buChar char="q"/>
                      </a:pPr>
                      <a:r>
                        <a:rPr lang="en-US" sz="1000" dirty="0">
                          <a:solidFill>
                            <a:schemeClr val="tx2"/>
                          </a:solidFill>
                        </a:rPr>
                        <a:t>Ordering of each unique test</a:t>
                      </a:r>
                    </a:p>
                    <a:p>
                      <a:pPr marL="0" indent="0">
                        <a:spcBef>
                          <a:spcPts val="1200"/>
                        </a:spcBef>
                        <a:buFont typeface="Wingdings" panose="05000000000000000000" pitchFamily="2" charset="2"/>
                        <a:buNone/>
                      </a:pPr>
                      <a:r>
                        <a:rPr lang="en-US" sz="1000" b="1" dirty="0">
                          <a:solidFill>
                            <a:schemeClr val="tx2"/>
                          </a:solidFill>
                        </a:rPr>
                        <a:t>OR </a:t>
                      </a:r>
                    </a:p>
                    <a:p>
                      <a:pPr marL="0" indent="0">
                        <a:spcBef>
                          <a:spcPts val="1200"/>
                        </a:spcBef>
                        <a:buFont typeface="Wingdings" panose="05000000000000000000" pitchFamily="2" charset="2"/>
                        <a:buNone/>
                      </a:pPr>
                      <a:r>
                        <a:rPr lang="en-US" sz="1000" b="1" dirty="0">
                          <a:solidFill>
                            <a:schemeClr val="tx2"/>
                          </a:solidFill>
                        </a:rPr>
                        <a:t>Category 2: </a:t>
                      </a:r>
                    </a:p>
                    <a:p>
                      <a:pPr marL="274320" indent="-274320">
                        <a:spcBef>
                          <a:spcPts val="500"/>
                        </a:spcBef>
                        <a:buFont typeface="Wingdings" panose="05000000000000000000" pitchFamily="2" charset="2"/>
                        <a:buChar char="q"/>
                      </a:pPr>
                      <a:r>
                        <a:rPr lang="en-US" sz="1000" dirty="0">
                          <a:solidFill>
                            <a:schemeClr val="tx2"/>
                          </a:solidFill>
                        </a:rPr>
                        <a:t>Assessment requiring an independent historian</a:t>
                      </a:r>
                    </a:p>
                  </a:txBody>
                  <a:tcPr anchor="ctr"/>
                </a:tc>
                <a:extLst>
                  <a:ext uri="{0D108BD9-81ED-4DB2-BD59-A6C34878D82A}">
                    <a16:rowId xmlns:a16="http://schemas.microsoft.com/office/drawing/2014/main" val="1631187429"/>
                  </a:ext>
                </a:extLst>
              </a:tr>
            </a:tbl>
          </a:graphicData>
        </a:graphic>
      </p:graphicFrame>
      <p:sp>
        <p:nvSpPr>
          <p:cNvPr id="10" name="Oval 9">
            <a:extLst>
              <a:ext uri="{FF2B5EF4-FFF2-40B4-BE49-F238E27FC236}">
                <a16:creationId xmlns:a16="http://schemas.microsoft.com/office/drawing/2014/main" id="{3008AF53-7604-4801-BF86-6030B7E45F6A}"/>
              </a:ext>
            </a:extLst>
          </p:cNvPr>
          <p:cNvSpPr/>
          <p:nvPr/>
        </p:nvSpPr>
        <p:spPr>
          <a:xfrm>
            <a:off x="2762865" y="2836744"/>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3" name="Title 12">
            <a:extLst>
              <a:ext uri="{FF2B5EF4-FFF2-40B4-BE49-F238E27FC236}">
                <a16:creationId xmlns:a16="http://schemas.microsoft.com/office/drawing/2014/main" id="{E1B44F95-C4D0-4A5E-82E9-41F538451700}"/>
              </a:ext>
            </a:extLst>
          </p:cNvPr>
          <p:cNvSpPr>
            <a:spLocks noGrp="1"/>
          </p:cNvSpPr>
          <p:nvPr>
            <p:ph type="title"/>
          </p:nvPr>
        </p:nvSpPr>
        <p:spPr>
          <a:xfrm>
            <a:off x="250797" y="1791"/>
            <a:ext cx="8470011" cy="933965"/>
          </a:xfrm>
        </p:spPr>
        <p:txBody>
          <a:bodyPr>
            <a:normAutofit/>
          </a:bodyPr>
          <a:lstStyle/>
          <a:p>
            <a:r>
              <a:rPr lang="en-US" dirty="0"/>
              <a:t>Step 2: Amount and/or Complexity of Data to be Reviewed and Analyzed </a:t>
            </a:r>
          </a:p>
        </p:txBody>
      </p:sp>
      <p:sp>
        <p:nvSpPr>
          <p:cNvPr id="19" name="Oval 18">
            <a:extLst>
              <a:ext uri="{FF2B5EF4-FFF2-40B4-BE49-F238E27FC236}">
                <a16:creationId xmlns:a16="http://schemas.microsoft.com/office/drawing/2014/main" id="{5DCFBAEB-FE0D-4505-9234-DCE61443E7B8}"/>
              </a:ext>
            </a:extLst>
          </p:cNvPr>
          <p:cNvSpPr/>
          <p:nvPr/>
        </p:nvSpPr>
        <p:spPr>
          <a:xfrm>
            <a:off x="2762865" y="3148199"/>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19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24731DA-45ED-43F0-A0F9-81DA88607A02}"/>
              </a:ext>
            </a:extLst>
          </p:cNvPr>
          <p:cNvSpPr>
            <a:spLocks noGrp="1"/>
          </p:cNvSpPr>
          <p:nvPr>
            <p:ph type="title"/>
          </p:nvPr>
        </p:nvSpPr>
        <p:spPr>
          <a:xfrm>
            <a:off x="250797" y="1791"/>
            <a:ext cx="8470011" cy="933965"/>
          </a:xfrm>
        </p:spPr>
        <p:txBody>
          <a:bodyPr>
            <a:normAutofit/>
          </a:bodyPr>
          <a:lstStyle/>
          <a:p>
            <a:r>
              <a:rPr lang="en-US" dirty="0"/>
              <a:t>Step 2: Amount and/or Complexity of Data to be Reviewed or Analyzed</a:t>
            </a:r>
          </a:p>
        </p:txBody>
      </p:sp>
      <p:graphicFrame>
        <p:nvGraphicFramePr>
          <p:cNvPr id="20" name="Table 4">
            <a:extLst>
              <a:ext uri="{FF2B5EF4-FFF2-40B4-BE49-F238E27FC236}">
                <a16:creationId xmlns:a16="http://schemas.microsoft.com/office/drawing/2014/main" id="{8886936A-2E21-4B4E-825F-4534E1AECFD7}"/>
              </a:ext>
            </a:extLst>
          </p:cNvPr>
          <p:cNvGraphicFramePr>
            <a:graphicFrameLocks/>
          </p:cNvGraphicFramePr>
          <p:nvPr>
            <p:extLst>
              <p:ext uri="{D42A27DB-BD31-4B8C-83A1-F6EECF244321}">
                <p14:modId xmlns:p14="http://schemas.microsoft.com/office/powerpoint/2010/main" val="451888464"/>
              </p:ext>
            </p:extLst>
          </p:nvPr>
        </p:nvGraphicFramePr>
        <p:xfrm>
          <a:off x="0" y="946230"/>
          <a:ext cx="9143999" cy="3989025"/>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Amount and/or Complexity of Data to be Reviewed or Analyzed </a:t>
                      </a:r>
                    </a:p>
                  </a:txBody>
                  <a:tcPr anchor="ctr">
                    <a:solidFill>
                      <a:schemeClr val="tx2"/>
                    </a:solidFill>
                  </a:tcPr>
                </a:tc>
                <a:extLst>
                  <a:ext uri="{0D108BD9-81ED-4DB2-BD59-A6C34878D82A}">
                    <a16:rowId xmlns:a16="http://schemas.microsoft.com/office/drawing/2014/main" val="2819832796"/>
                  </a:ext>
                </a:extLst>
              </a:tr>
              <a:tr h="3564937">
                <a:tc>
                  <a:txBody>
                    <a:bodyPr/>
                    <a:lstStyle/>
                    <a:p>
                      <a:r>
                        <a:rPr lang="en-US" sz="1000" dirty="0"/>
                        <a:t>99204</a:t>
                      </a:r>
                    </a:p>
                    <a:p>
                      <a:r>
                        <a:rPr lang="en-US" sz="1000" dirty="0"/>
                        <a:t>99214</a:t>
                      </a:r>
                    </a:p>
                  </a:txBody>
                  <a:tcPr marL="365760" anchor="ctr"/>
                </a:tc>
                <a:tc>
                  <a:txBody>
                    <a:bodyPr/>
                    <a:lstStyle/>
                    <a:p>
                      <a:r>
                        <a:rPr lang="en-US" sz="1000" dirty="0">
                          <a:solidFill>
                            <a:schemeClr val="tx2"/>
                          </a:solidFill>
                        </a:rPr>
                        <a:t>Moderate</a:t>
                      </a:r>
                    </a:p>
                  </a:txBody>
                  <a:tcPr anchor="ctr"/>
                </a:tc>
                <a:tc>
                  <a:txBody>
                    <a:bodyPr/>
                    <a:lstStyle/>
                    <a:p>
                      <a:pPr marL="274320" indent="-274320">
                        <a:spcBef>
                          <a:spcPts val="500"/>
                        </a:spcBef>
                      </a:pPr>
                      <a:r>
                        <a:rPr lang="en-US" sz="1000" b="1" dirty="0">
                          <a:solidFill>
                            <a:schemeClr val="tx2"/>
                          </a:solidFill>
                        </a:rPr>
                        <a:t>Moderate </a:t>
                      </a:r>
                      <a:r>
                        <a:rPr lang="en-US" sz="1000" dirty="0">
                          <a:solidFill>
                            <a:schemeClr val="tx2"/>
                          </a:solidFill>
                        </a:rPr>
                        <a:t>(Must meet the requirements of at least </a:t>
                      </a:r>
                      <a:r>
                        <a:rPr lang="en-US" sz="1000" dirty="0">
                          <a:solidFill>
                            <a:schemeClr val="accent5"/>
                          </a:solidFill>
                        </a:rPr>
                        <a:t>1 out of 3 categories</a:t>
                      </a:r>
                      <a:r>
                        <a:rPr lang="en-US" sz="1000" dirty="0">
                          <a:solidFill>
                            <a:schemeClr val="tx2"/>
                          </a:solidFill>
                        </a:rPr>
                        <a:t>)</a:t>
                      </a:r>
                    </a:p>
                    <a:p>
                      <a:pPr marL="274320" indent="-274320">
                        <a:spcBef>
                          <a:spcPts val="900"/>
                        </a:spcBef>
                      </a:pPr>
                      <a:r>
                        <a:rPr lang="en-US" sz="1000" b="1" dirty="0">
                          <a:solidFill>
                            <a:schemeClr val="tx2"/>
                          </a:solidFill>
                        </a:rPr>
                        <a:t>Category 1 </a:t>
                      </a:r>
                      <a:r>
                        <a:rPr lang="en-US" sz="1000" dirty="0">
                          <a:solidFill>
                            <a:schemeClr val="tx2"/>
                          </a:solidFill>
                        </a:rPr>
                        <a:t>Tests, documents, or independent historian(s) </a:t>
                      </a:r>
                      <a:r>
                        <a:rPr lang="en-US" sz="1000" dirty="0">
                          <a:solidFill>
                            <a:schemeClr val="accent5"/>
                          </a:solidFill>
                        </a:rPr>
                        <a:t>Any combination of 3 from the following</a:t>
                      </a:r>
                      <a:r>
                        <a:rPr lang="en-US" sz="1000" dirty="0">
                          <a:solidFill>
                            <a:schemeClr val="tx2"/>
                          </a:solidFill>
                        </a:rPr>
                        <a:t>: </a:t>
                      </a:r>
                    </a:p>
                    <a:p>
                      <a:pPr marL="274320" indent="-274320">
                        <a:spcBef>
                          <a:spcPts val="900"/>
                        </a:spcBef>
                        <a:buFont typeface="Wingdings" panose="05000000000000000000" pitchFamily="2" charset="2"/>
                        <a:buChar char="q"/>
                      </a:pPr>
                      <a:r>
                        <a:rPr lang="en-US" sz="1000" dirty="0">
                          <a:solidFill>
                            <a:schemeClr val="tx2"/>
                          </a:solidFill>
                        </a:rPr>
                        <a:t>Review of prior external note(s) from each unique source*; </a:t>
                      </a:r>
                    </a:p>
                    <a:p>
                      <a:pPr marL="274320" indent="-274320">
                        <a:spcBef>
                          <a:spcPts val="900"/>
                        </a:spcBef>
                        <a:buFont typeface="Wingdings" panose="05000000000000000000" pitchFamily="2" charset="2"/>
                        <a:buChar char="q"/>
                      </a:pPr>
                      <a:r>
                        <a:rPr lang="en-US" sz="1000" dirty="0">
                          <a:solidFill>
                            <a:schemeClr val="tx2"/>
                          </a:solidFill>
                        </a:rPr>
                        <a:t>Review of the result(s) of each unique test*;</a:t>
                      </a:r>
                    </a:p>
                    <a:p>
                      <a:pPr marL="274320" indent="-274320">
                        <a:spcBef>
                          <a:spcPts val="900"/>
                        </a:spcBef>
                        <a:buFont typeface="Wingdings" panose="05000000000000000000" pitchFamily="2" charset="2"/>
                        <a:buChar char="q"/>
                      </a:pPr>
                      <a:r>
                        <a:rPr lang="en-US" sz="1000" dirty="0">
                          <a:solidFill>
                            <a:schemeClr val="tx2"/>
                          </a:solidFill>
                        </a:rPr>
                        <a:t>Ordering of each unique test*; </a:t>
                      </a:r>
                    </a:p>
                    <a:p>
                      <a:pPr marL="274320" indent="-274320">
                        <a:spcBef>
                          <a:spcPts val="900"/>
                        </a:spcBef>
                        <a:buFont typeface="Wingdings" panose="05000000000000000000" pitchFamily="2" charset="2"/>
                        <a:buChar char="q"/>
                      </a:pPr>
                      <a:r>
                        <a:rPr lang="en-US" sz="1000" dirty="0">
                          <a:solidFill>
                            <a:schemeClr val="tx2"/>
                          </a:solidFill>
                        </a:rPr>
                        <a:t>Assessment requiring an independent historian </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2: Independent interpretation of tests</a:t>
                      </a:r>
                    </a:p>
                    <a:p>
                      <a:pPr marL="274320" indent="-274320">
                        <a:spcBef>
                          <a:spcPts val="900"/>
                        </a:spcBef>
                        <a:buFont typeface="Wingdings" panose="05000000000000000000" pitchFamily="2" charset="2"/>
                        <a:buChar char="q"/>
                      </a:pPr>
                      <a:r>
                        <a:rPr lang="en-US" sz="1000" dirty="0">
                          <a:solidFill>
                            <a:schemeClr val="tx2"/>
                          </a:solidFill>
                        </a:rPr>
                        <a:t>Independent interpretation of a test performed by another physician/other qualified healthcare professional (not separately reported);</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3: Discussion of management of test interpretation</a:t>
                      </a:r>
                    </a:p>
                    <a:p>
                      <a:pPr marL="274320" indent="-274320">
                        <a:spcBef>
                          <a:spcPts val="900"/>
                        </a:spcBef>
                        <a:buFont typeface="Wingdings" panose="05000000000000000000" pitchFamily="2" charset="2"/>
                        <a:buChar char="q"/>
                      </a:pPr>
                      <a:r>
                        <a:rPr lang="en-US" sz="1000" dirty="0">
                          <a:solidFill>
                            <a:schemeClr val="tx2"/>
                          </a:solidFill>
                        </a:rPr>
                        <a:t>Discussion of management or test interpretation with external physician/other qualified healthcare professional\appropriate source (not separately reported)</a:t>
                      </a:r>
                    </a:p>
                  </a:txBody>
                  <a:tcPr anchor="ctr"/>
                </a:tc>
                <a:extLst>
                  <a:ext uri="{0D108BD9-81ED-4DB2-BD59-A6C34878D82A}">
                    <a16:rowId xmlns:a16="http://schemas.microsoft.com/office/drawing/2014/main" val="2481532587"/>
                  </a:ext>
                </a:extLst>
              </a:tr>
            </a:tbl>
          </a:graphicData>
        </a:graphic>
      </p:graphicFrame>
      <p:sp>
        <p:nvSpPr>
          <p:cNvPr id="21" name="Oval 20">
            <a:extLst>
              <a:ext uri="{FF2B5EF4-FFF2-40B4-BE49-F238E27FC236}">
                <a16:creationId xmlns:a16="http://schemas.microsoft.com/office/drawing/2014/main" id="{321C324C-2001-41B6-B357-65293647C1FF}"/>
              </a:ext>
            </a:extLst>
          </p:cNvPr>
          <p:cNvSpPr/>
          <p:nvPr/>
        </p:nvSpPr>
        <p:spPr>
          <a:xfrm>
            <a:off x="2762865" y="2208949"/>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22" name="Oval 21">
            <a:extLst>
              <a:ext uri="{FF2B5EF4-FFF2-40B4-BE49-F238E27FC236}">
                <a16:creationId xmlns:a16="http://schemas.microsoft.com/office/drawing/2014/main" id="{12D204DD-E139-486B-B290-DB5BB0A99E61}"/>
              </a:ext>
            </a:extLst>
          </p:cNvPr>
          <p:cNvSpPr/>
          <p:nvPr/>
        </p:nvSpPr>
        <p:spPr>
          <a:xfrm>
            <a:off x="2762865" y="248492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644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EB74C2-4804-4804-9752-A68BD7A490C5}"/>
              </a:ext>
            </a:extLst>
          </p:cNvPr>
          <p:cNvSpPr>
            <a:spLocks noGrp="1"/>
          </p:cNvSpPr>
          <p:nvPr>
            <p:ph type="title"/>
          </p:nvPr>
        </p:nvSpPr>
        <p:spPr/>
        <p:txBody>
          <a:bodyPr/>
          <a:lstStyle/>
          <a:p>
            <a:r>
              <a:rPr lang="en-US" dirty="0"/>
              <a:t>Step 2: Amount and/or Complexity of Data to be Reviewed or Analyzed</a:t>
            </a:r>
          </a:p>
        </p:txBody>
      </p:sp>
      <p:graphicFrame>
        <p:nvGraphicFramePr>
          <p:cNvPr id="16" name="Table 4">
            <a:extLst>
              <a:ext uri="{FF2B5EF4-FFF2-40B4-BE49-F238E27FC236}">
                <a16:creationId xmlns:a16="http://schemas.microsoft.com/office/drawing/2014/main" id="{7E581DA2-016B-45C8-8869-552FE834ED1A}"/>
              </a:ext>
            </a:extLst>
          </p:cNvPr>
          <p:cNvGraphicFramePr>
            <a:graphicFrameLocks/>
          </p:cNvGraphicFramePr>
          <p:nvPr>
            <p:extLst>
              <p:ext uri="{D42A27DB-BD31-4B8C-83A1-F6EECF244321}">
                <p14:modId xmlns:p14="http://schemas.microsoft.com/office/powerpoint/2010/main" val="1826334928"/>
              </p:ext>
            </p:extLst>
          </p:nvPr>
        </p:nvGraphicFramePr>
        <p:xfrm>
          <a:off x="0" y="946230"/>
          <a:ext cx="9143999" cy="3989025"/>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Amount and/or Complexity of Data to be Reviewed or Analyzed </a:t>
                      </a:r>
                    </a:p>
                  </a:txBody>
                  <a:tcPr anchor="ctr">
                    <a:solidFill>
                      <a:schemeClr val="tx2"/>
                    </a:solidFill>
                  </a:tcPr>
                </a:tc>
                <a:extLst>
                  <a:ext uri="{0D108BD9-81ED-4DB2-BD59-A6C34878D82A}">
                    <a16:rowId xmlns:a16="http://schemas.microsoft.com/office/drawing/2014/main" val="2819832796"/>
                  </a:ext>
                </a:extLst>
              </a:tr>
              <a:tr h="3564937">
                <a:tc>
                  <a:txBody>
                    <a:bodyPr/>
                    <a:lstStyle/>
                    <a:p>
                      <a:r>
                        <a:rPr lang="en-US" sz="1000" dirty="0"/>
                        <a:t>99205</a:t>
                      </a:r>
                    </a:p>
                    <a:p>
                      <a:r>
                        <a:rPr lang="en-US" sz="1000" dirty="0"/>
                        <a:t>99215</a:t>
                      </a:r>
                    </a:p>
                  </a:txBody>
                  <a:tcPr marL="365760" anchor="ctr"/>
                </a:tc>
                <a:tc>
                  <a:txBody>
                    <a:bodyPr/>
                    <a:lstStyle/>
                    <a:p>
                      <a:r>
                        <a:rPr lang="en-US" sz="1000" dirty="0">
                          <a:solidFill>
                            <a:schemeClr val="tx2"/>
                          </a:solidFill>
                        </a:rPr>
                        <a:t>High</a:t>
                      </a:r>
                    </a:p>
                  </a:txBody>
                  <a:tcPr anchor="ctr"/>
                </a:tc>
                <a:tc>
                  <a:txBody>
                    <a:bodyPr/>
                    <a:lstStyle/>
                    <a:p>
                      <a:pPr marL="274320" indent="-274320">
                        <a:spcBef>
                          <a:spcPts val="900"/>
                        </a:spcBef>
                      </a:pPr>
                      <a:r>
                        <a:rPr lang="en-US" sz="1000" dirty="0">
                          <a:solidFill>
                            <a:schemeClr val="tx2"/>
                          </a:solidFill>
                        </a:rPr>
                        <a:t>Extensive (Must meet the requirements of at least </a:t>
                      </a:r>
                      <a:r>
                        <a:rPr lang="en-US" sz="1000" dirty="0">
                          <a:solidFill>
                            <a:schemeClr val="accent5"/>
                          </a:solidFill>
                        </a:rPr>
                        <a:t>2 out of 3 categories</a:t>
                      </a:r>
                      <a:r>
                        <a:rPr lang="en-US" sz="1000" dirty="0">
                          <a:solidFill>
                            <a:schemeClr val="tx2"/>
                          </a:solidFill>
                        </a:rPr>
                        <a:t>) </a:t>
                      </a:r>
                    </a:p>
                    <a:p>
                      <a:pPr marL="274320" indent="-274320">
                        <a:spcBef>
                          <a:spcPts val="900"/>
                        </a:spcBef>
                      </a:pPr>
                      <a:r>
                        <a:rPr lang="en-US" sz="1000" b="1" dirty="0">
                          <a:solidFill>
                            <a:schemeClr val="tx2"/>
                          </a:solidFill>
                        </a:rPr>
                        <a:t>Category 1 </a:t>
                      </a:r>
                      <a:r>
                        <a:rPr lang="en-US" sz="1000" dirty="0">
                          <a:solidFill>
                            <a:schemeClr val="tx2"/>
                          </a:solidFill>
                        </a:rPr>
                        <a:t>Tests, documents, or independent historian(s) </a:t>
                      </a:r>
                      <a:r>
                        <a:rPr lang="en-US" sz="1000" dirty="0">
                          <a:solidFill>
                            <a:schemeClr val="accent5"/>
                          </a:solidFill>
                        </a:rPr>
                        <a:t>Any combination of 3 from the following</a:t>
                      </a:r>
                      <a:r>
                        <a:rPr lang="en-US" sz="1000" dirty="0">
                          <a:solidFill>
                            <a:schemeClr val="tx2"/>
                          </a:solidFill>
                        </a:rPr>
                        <a:t>: </a:t>
                      </a:r>
                    </a:p>
                    <a:p>
                      <a:pPr marL="274320" indent="-274320">
                        <a:spcBef>
                          <a:spcPts val="900"/>
                        </a:spcBef>
                        <a:buFont typeface="Wingdings" panose="05000000000000000000" pitchFamily="2" charset="2"/>
                        <a:buChar char="q"/>
                      </a:pPr>
                      <a:r>
                        <a:rPr lang="en-US" sz="1000" dirty="0">
                          <a:solidFill>
                            <a:schemeClr val="tx2"/>
                          </a:solidFill>
                        </a:rPr>
                        <a:t>Review of prior external note(s) from each unique source*; </a:t>
                      </a:r>
                    </a:p>
                    <a:p>
                      <a:pPr marL="274320" indent="-274320">
                        <a:spcBef>
                          <a:spcPts val="900"/>
                        </a:spcBef>
                        <a:buFont typeface="Wingdings" panose="05000000000000000000" pitchFamily="2" charset="2"/>
                        <a:buChar char="q"/>
                      </a:pPr>
                      <a:r>
                        <a:rPr lang="en-US" sz="1000" dirty="0">
                          <a:solidFill>
                            <a:schemeClr val="tx2"/>
                          </a:solidFill>
                        </a:rPr>
                        <a:t>Review of the result(s) of each unique test*;</a:t>
                      </a:r>
                    </a:p>
                    <a:p>
                      <a:pPr marL="274320" indent="-274320">
                        <a:spcBef>
                          <a:spcPts val="900"/>
                        </a:spcBef>
                        <a:buFont typeface="Wingdings" panose="05000000000000000000" pitchFamily="2" charset="2"/>
                        <a:buChar char="q"/>
                      </a:pPr>
                      <a:r>
                        <a:rPr lang="en-US" sz="1000" dirty="0">
                          <a:solidFill>
                            <a:schemeClr val="tx2"/>
                          </a:solidFill>
                        </a:rPr>
                        <a:t>Ordering of each unique test*; </a:t>
                      </a:r>
                    </a:p>
                    <a:p>
                      <a:pPr marL="274320" indent="-274320">
                        <a:spcBef>
                          <a:spcPts val="900"/>
                        </a:spcBef>
                        <a:buFont typeface="Wingdings" panose="05000000000000000000" pitchFamily="2" charset="2"/>
                        <a:buChar char="q"/>
                      </a:pPr>
                      <a:r>
                        <a:rPr lang="en-US" sz="1000" dirty="0">
                          <a:solidFill>
                            <a:schemeClr val="tx2"/>
                          </a:solidFill>
                        </a:rPr>
                        <a:t>Assessment requiring an independent historian </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2: Independent interpretation of tests</a:t>
                      </a:r>
                    </a:p>
                    <a:p>
                      <a:pPr marL="274320" indent="-274320">
                        <a:spcBef>
                          <a:spcPts val="900"/>
                        </a:spcBef>
                        <a:buFont typeface="Wingdings" panose="05000000000000000000" pitchFamily="2" charset="2"/>
                        <a:buChar char="q"/>
                      </a:pPr>
                      <a:r>
                        <a:rPr lang="en-US" sz="1000" dirty="0">
                          <a:solidFill>
                            <a:schemeClr val="tx2"/>
                          </a:solidFill>
                        </a:rPr>
                        <a:t>Independent interpretation of a test performed by another physician/other qualified healthcare professional (not separately reported);</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3: Discussion of management of test interpretation</a:t>
                      </a:r>
                    </a:p>
                    <a:p>
                      <a:pPr marL="274320" indent="-274320">
                        <a:spcBef>
                          <a:spcPts val="900"/>
                        </a:spcBef>
                        <a:buFont typeface="Wingdings" panose="05000000000000000000" pitchFamily="2" charset="2"/>
                        <a:buChar char="q"/>
                      </a:pPr>
                      <a:r>
                        <a:rPr lang="en-US" sz="1000" dirty="0">
                          <a:solidFill>
                            <a:schemeClr val="tx2"/>
                          </a:solidFill>
                        </a:rPr>
                        <a:t>Discussion of management or test interpretation with external physician/other qualified healthcare professional\appropriate source (not separately reported)</a:t>
                      </a:r>
                    </a:p>
                  </a:txBody>
                  <a:tcPr anchor="ctr"/>
                </a:tc>
                <a:extLst>
                  <a:ext uri="{0D108BD9-81ED-4DB2-BD59-A6C34878D82A}">
                    <a16:rowId xmlns:a16="http://schemas.microsoft.com/office/drawing/2014/main" val="2481532587"/>
                  </a:ext>
                </a:extLst>
              </a:tr>
            </a:tbl>
          </a:graphicData>
        </a:graphic>
      </p:graphicFrame>
      <p:sp>
        <p:nvSpPr>
          <p:cNvPr id="17" name="Oval 16">
            <a:extLst>
              <a:ext uri="{FF2B5EF4-FFF2-40B4-BE49-F238E27FC236}">
                <a16:creationId xmlns:a16="http://schemas.microsoft.com/office/drawing/2014/main" id="{0DE1AD10-D92E-4C49-8929-1AADFFB4AAC3}"/>
              </a:ext>
            </a:extLst>
          </p:cNvPr>
          <p:cNvSpPr/>
          <p:nvPr/>
        </p:nvSpPr>
        <p:spPr>
          <a:xfrm>
            <a:off x="2762865" y="2208949"/>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8" name="Oval 17">
            <a:extLst>
              <a:ext uri="{FF2B5EF4-FFF2-40B4-BE49-F238E27FC236}">
                <a16:creationId xmlns:a16="http://schemas.microsoft.com/office/drawing/2014/main" id="{92A0368F-44D8-45BD-9E00-1915C8141BBC}"/>
              </a:ext>
            </a:extLst>
          </p:cNvPr>
          <p:cNvSpPr/>
          <p:nvPr/>
        </p:nvSpPr>
        <p:spPr>
          <a:xfrm>
            <a:off x="2762865" y="248492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641E8F85-A62D-4C3B-B6BB-DBC11B9BB342}"/>
              </a:ext>
            </a:extLst>
          </p:cNvPr>
          <p:cNvSpPr/>
          <p:nvPr/>
        </p:nvSpPr>
        <p:spPr>
          <a:xfrm>
            <a:off x="2762865" y="193779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958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E87100B-C567-4A0F-A579-14239B890911}"/>
              </a:ext>
            </a:extLst>
          </p:cNvPr>
          <p:cNvSpPr>
            <a:spLocks noGrp="1"/>
          </p:cNvSpPr>
          <p:nvPr>
            <p:ph idx="1"/>
          </p:nvPr>
        </p:nvSpPr>
        <p:spPr>
          <a:xfrm>
            <a:off x="1837509" y="1236617"/>
            <a:ext cx="6883299" cy="3441448"/>
          </a:xfrm>
        </p:spPr>
        <p:txBody>
          <a:bodyPr/>
          <a:lstStyle/>
          <a:p>
            <a:r>
              <a:rPr lang="en-US" dirty="0"/>
              <a:t>Step 1: Moderate number and complexity of problems addressed (99204)</a:t>
            </a:r>
          </a:p>
          <a:p>
            <a:r>
              <a:rPr lang="en-US" dirty="0"/>
              <a:t>Step 2: Extensive amount and/or complexity of Data Reviewed/Analyzed (99204) </a:t>
            </a:r>
          </a:p>
        </p:txBody>
      </p:sp>
      <p:sp>
        <p:nvSpPr>
          <p:cNvPr id="5" name="Title 4">
            <a:extLst>
              <a:ext uri="{FF2B5EF4-FFF2-40B4-BE49-F238E27FC236}">
                <a16:creationId xmlns:a16="http://schemas.microsoft.com/office/drawing/2014/main" id="{32182689-4E13-4FA9-A693-D2BBB262CD12}"/>
              </a:ext>
            </a:extLst>
          </p:cNvPr>
          <p:cNvSpPr>
            <a:spLocks noGrp="1"/>
          </p:cNvSpPr>
          <p:nvPr>
            <p:ph type="title"/>
          </p:nvPr>
        </p:nvSpPr>
        <p:spPr>
          <a:xfrm>
            <a:off x="250797" y="1791"/>
            <a:ext cx="8470011" cy="933965"/>
          </a:xfrm>
        </p:spPr>
        <p:txBody>
          <a:bodyPr/>
          <a:lstStyle/>
          <a:p>
            <a:r>
              <a:rPr lang="en-US" dirty="0"/>
              <a:t>MDM</a:t>
            </a:r>
          </a:p>
        </p:txBody>
      </p:sp>
    </p:spTree>
    <p:extLst>
      <p:ext uri="{BB962C8B-B14F-4D97-AF65-F5344CB8AC3E}">
        <p14:creationId xmlns:p14="http://schemas.microsoft.com/office/powerpoint/2010/main" val="1198006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E76612A-1951-494A-86C0-365F225EBCFA}"/>
              </a:ext>
            </a:extLst>
          </p:cNvPr>
          <p:cNvGraphicFramePr>
            <a:graphicFrameLocks/>
          </p:cNvGraphicFramePr>
          <p:nvPr/>
        </p:nvGraphicFramePr>
        <p:xfrm>
          <a:off x="0" y="946229"/>
          <a:ext cx="9143999" cy="3989327"/>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35696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Number and Complexity of Problems Addressed </a:t>
                      </a:r>
                    </a:p>
                  </a:txBody>
                  <a:tcPr anchor="ctr">
                    <a:solidFill>
                      <a:schemeClr val="tx2"/>
                    </a:solidFill>
                  </a:tcPr>
                </a:tc>
                <a:extLst>
                  <a:ext uri="{0D108BD9-81ED-4DB2-BD59-A6C34878D82A}">
                    <a16:rowId xmlns:a16="http://schemas.microsoft.com/office/drawing/2014/main" val="2819832796"/>
                  </a:ext>
                </a:extLst>
              </a:tr>
              <a:tr h="444845">
                <a:tc>
                  <a:txBody>
                    <a:bodyPr/>
                    <a:lstStyle/>
                    <a:p>
                      <a:r>
                        <a:rPr lang="en-US" sz="1000" dirty="0"/>
                        <a:t>99202</a:t>
                      </a:r>
                    </a:p>
                    <a:p>
                      <a:r>
                        <a:rPr lang="en-US" sz="1000" dirty="0"/>
                        <a:t>99212</a:t>
                      </a:r>
                    </a:p>
                  </a:txBody>
                  <a:tcPr marL="365760" anchor="ctr"/>
                </a:tc>
                <a:tc>
                  <a:txBody>
                    <a:bodyPr/>
                    <a:lstStyle/>
                    <a:p>
                      <a:r>
                        <a:rPr lang="en-US" sz="1000" dirty="0">
                          <a:solidFill>
                            <a:schemeClr val="tx2"/>
                          </a:solidFill>
                        </a:rPr>
                        <a:t>Straightforward</a:t>
                      </a:r>
                    </a:p>
                  </a:txBody>
                  <a:tcPr anchor="ctr"/>
                </a:tc>
                <a:tc>
                  <a:txBody>
                    <a:bodyPr/>
                    <a:lstStyle/>
                    <a:p>
                      <a:pPr marL="274320" indent="-274320">
                        <a:spcBef>
                          <a:spcPts val="500"/>
                        </a:spcBef>
                      </a:pPr>
                      <a:r>
                        <a:rPr lang="en-US" sz="1000" b="1" dirty="0">
                          <a:solidFill>
                            <a:schemeClr val="tx2"/>
                          </a:solidFill>
                        </a:rPr>
                        <a:t>Minimal risk of morbidity from additional diagnostic testing or treatment </a:t>
                      </a:r>
                      <a:endParaRPr lang="en-US" sz="2400" b="1" dirty="0">
                        <a:solidFill>
                          <a:schemeClr val="tx2"/>
                        </a:solidFill>
                      </a:endParaRPr>
                    </a:p>
                  </a:txBody>
                  <a:tcPr anchor="ctr"/>
                </a:tc>
                <a:extLst>
                  <a:ext uri="{0D108BD9-81ED-4DB2-BD59-A6C34878D82A}">
                    <a16:rowId xmlns:a16="http://schemas.microsoft.com/office/drawing/2014/main" val="2481532587"/>
                  </a:ext>
                </a:extLst>
              </a:tr>
              <a:tr h="460373">
                <a:tc>
                  <a:txBody>
                    <a:bodyPr/>
                    <a:lstStyle/>
                    <a:p>
                      <a:r>
                        <a:rPr lang="en-US" sz="1000" dirty="0"/>
                        <a:t>99203</a:t>
                      </a:r>
                    </a:p>
                    <a:p>
                      <a:r>
                        <a:rPr lang="en-US" sz="1000" dirty="0"/>
                        <a:t>99212</a:t>
                      </a:r>
                    </a:p>
                  </a:txBody>
                  <a:tcPr marL="365760" anchor="ctr"/>
                </a:tc>
                <a:tc>
                  <a:txBody>
                    <a:bodyPr/>
                    <a:lstStyle/>
                    <a:p>
                      <a:r>
                        <a:rPr lang="en-US" sz="1000" dirty="0">
                          <a:solidFill>
                            <a:schemeClr val="tx2"/>
                          </a:solidFill>
                        </a:rPr>
                        <a:t>Low</a:t>
                      </a:r>
                    </a:p>
                  </a:txBody>
                  <a:tcPr anchor="ctr"/>
                </a:tc>
                <a:tc>
                  <a:txBody>
                    <a:bodyPr/>
                    <a:lstStyle/>
                    <a:p>
                      <a:pPr marL="274320" indent="-274320">
                        <a:spcBef>
                          <a:spcPts val="500"/>
                        </a:spcBef>
                      </a:pPr>
                      <a:r>
                        <a:rPr lang="en-US" sz="1000" b="1" dirty="0">
                          <a:solidFill>
                            <a:schemeClr val="tx2"/>
                          </a:solidFill>
                        </a:rPr>
                        <a:t>Low risk of morbidity from additional diagnostic testing or treatment</a:t>
                      </a:r>
                    </a:p>
                  </a:txBody>
                  <a:tcPr anchor="ctr"/>
                </a:tc>
                <a:extLst>
                  <a:ext uri="{0D108BD9-81ED-4DB2-BD59-A6C34878D82A}">
                    <a16:rowId xmlns:a16="http://schemas.microsoft.com/office/drawing/2014/main" val="1631187429"/>
                  </a:ext>
                </a:extLst>
              </a:tr>
              <a:tr h="1241094">
                <a:tc>
                  <a:txBody>
                    <a:bodyPr/>
                    <a:lstStyle/>
                    <a:p>
                      <a:r>
                        <a:rPr lang="en-US" sz="1000" b="0" dirty="0"/>
                        <a:t>99204</a:t>
                      </a:r>
                    </a:p>
                    <a:p>
                      <a:r>
                        <a:rPr lang="en-US" sz="1000" b="0" dirty="0"/>
                        <a:t>99214</a:t>
                      </a:r>
                    </a:p>
                  </a:txBody>
                  <a:tcPr marL="365760" anchor="ctr"/>
                </a:tc>
                <a:tc>
                  <a:txBody>
                    <a:bodyPr/>
                    <a:lstStyle/>
                    <a:p>
                      <a:r>
                        <a:rPr lang="en-US" sz="1000" b="0" dirty="0">
                          <a:solidFill>
                            <a:schemeClr val="tx2"/>
                          </a:solidFill>
                        </a:rPr>
                        <a:t>Moderate</a:t>
                      </a:r>
                    </a:p>
                  </a:txBody>
                  <a:tcPr anchor="ctr"/>
                </a:tc>
                <a:tc>
                  <a:txBody>
                    <a:bodyPr/>
                    <a:lstStyle/>
                    <a:p>
                      <a:pPr marL="0" indent="0">
                        <a:spcBef>
                          <a:spcPts val="300"/>
                        </a:spcBef>
                        <a:buFont typeface="Wingdings" panose="05000000000000000000" pitchFamily="2" charset="2"/>
                        <a:buNone/>
                      </a:pPr>
                      <a:r>
                        <a:rPr lang="en-US" sz="1000" b="1" dirty="0">
                          <a:solidFill>
                            <a:schemeClr val="tx2"/>
                          </a:solidFill>
                        </a:rPr>
                        <a:t>Moderate risk of morbidity from additional diagnostic testing or treatment</a:t>
                      </a:r>
                      <a:br>
                        <a:rPr lang="en-US" sz="1000" b="1" dirty="0">
                          <a:solidFill>
                            <a:schemeClr val="tx2"/>
                          </a:solidFill>
                        </a:rPr>
                      </a:br>
                      <a:r>
                        <a:rPr lang="en-US" sz="1000" i="1" dirty="0">
                          <a:solidFill>
                            <a:schemeClr val="tx2"/>
                          </a:solidFill>
                        </a:rPr>
                        <a:t>Examples only: </a:t>
                      </a:r>
                    </a:p>
                    <a:p>
                      <a:pPr marL="274320" indent="-274320">
                        <a:spcBef>
                          <a:spcPts val="300"/>
                        </a:spcBef>
                        <a:buFont typeface="Wingdings" panose="05000000000000000000" pitchFamily="2" charset="2"/>
                        <a:buChar char="q"/>
                      </a:pPr>
                      <a:r>
                        <a:rPr lang="en-US" sz="1000" dirty="0">
                          <a:solidFill>
                            <a:schemeClr val="tx2"/>
                          </a:solidFill>
                        </a:rPr>
                        <a:t>Prescription drug management </a:t>
                      </a:r>
                    </a:p>
                    <a:p>
                      <a:pPr marL="274320" indent="-274320">
                        <a:spcBef>
                          <a:spcPts val="300"/>
                        </a:spcBef>
                        <a:buFont typeface="Wingdings" panose="05000000000000000000" pitchFamily="2" charset="2"/>
                        <a:buChar char="q"/>
                      </a:pPr>
                      <a:r>
                        <a:rPr lang="en-US" sz="1000" dirty="0">
                          <a:solidFill>
                            <a:schemeClr val="tx2"/>
                          </a:solidFill>
                        </a:rPr>
                        <a:t>Decision regarding minor surgery with identified patient or procedure risk factors </a:t>
                      </a:r>
                    </a:p>
                    <a:p>
                      <a:pPr marL="274320" indent="-274320">
                        <a:spcBef>
                          <a:spcPts val="300"/>
                        </a:spcBef>
                        <a:buFont typeface="Wingdings" panose="05000000000000000000" pitchFamily="2" charset="2"/>
                        <a:buChar char="q"/>
                      </a:pPr>
                      <a:r>
                        <a:rPr lang="en-US" sz="1000" dirty="0">
                          <a:solidFill>
                            <a:schemeClr val="tx2"/>
                          </a:solidFill>
                        </a:rPr>
                        <a:t>Decision regarding elective major surgery without identified patient or procedure risk factors </a:t>
                      </a:r>
                    </a:p>
                    <a:p>
                      <a:pPr marL="274320" indent="-274320">
                        <a:spcBef>
                          <a:spcPts val="300"/>
                        </a:spcBef>
                        <a:buFont typeface="Wingdings" panose="05000000000000000000" pitchFamily="2" charset="2"/>
                        <a:buChar char="q"/>
                      </a:pPr>
                      <a:r>
                        <a:rPr lang="en-US" sz="1000" dirty="0">
                          <a:solidFill>
                            <a:schemeClr val="tx2"/>
                          </a:solidFill>
                        </a:rPr>
                        <a:t>Diagnosis or treatment significantly limited by social determinants of health</a:t>
                      </a:r>
                    </a:p>
                  </a:txBody>
                  <a:tcPr anchor="ctr"/>
                </a:tc>
                <a:extLst>
                  <a:ext uri="{0D108BD9-81ED-4DB2-BD59-A6C34878D82A}">
                    <a16:rowId xmlns:a16="http://schemas.microsoft.com/office/drawing/2014/main" val="627746983"/>
                  </a:ext>
                </a:extLst>
              </a:tr>
              <a:tr h="1486047">
                <a:tc>
                  <a:txBody>
                    <a:bodyPr/>
                    <a:lstStyle/>
                    <a:p>
                      <a:r>
                        <a:rPr lang="en-US" sz="1000" dirty="0"/>
                        <a:t>99205</a:t>
                      </a:r>
                    </a:p>
                    <a:p>
                      <a:r>
                        <a:rPr lang="en-US" sz="1000" dirty="0"/>
                        <a:t>99215</a:t>
                      </a:r>
                    </a:p>
                  </a:txBody>
                  <a:tcPr marL="365760" anchor="ctr"/>
                </a:tc>
                <a:tc>
                  <a:txBody>
                    <a:bodyPr/>
                    <a:lstStyle/>
                    <a:p>
                      <a:r>
                        <a:rPr lang="en-US" sz="1000" dirty="0">
                          <a:solidFill>
                            <a:schemeClr val="tx2"/>
                          </a:solidFill>
                        </a:rPr>
                        <a:t>High </a:t>
                      </a:r>
                    </a:p>
                  </a:txBody>
                  <a:tcPr anchor="ctr"/>
                </a:tc>
                <a:tc>
                  <a:txBody>
                    <a:bodyPr/>
                    <a:lstStyle/>
                    <a:p>
                      <a:pPr marL="274320" indent="-274320">
                        <a:spcBef>
                          <a:spcPts val="300"/>
                        </a:spcBef>
                      </a:pPr>
                      <a:r>
                        <a:rPr lang="en-US" sz="1000" b="1" dirty="0">
                          <a:solidFill>
                            <a:schemeClr val="tx2"/>
                          </a:solidFill>
                        </a:rPr>
                        <a:t>High risk of morbidity from additional diagnostic testing or treatment</a:t>
                      </a:r>
                    </a:p>
                    <a:p>
                      <a:pPr>
                        <a:spcBef>
                          <a:spcPts val="300"/>
                        </a:spcBef>
                      </a:pPr>
                      <a:r>
                        <a:rPr lang="en-US" sz="1000" b="0" i="1" dirty="0">
                          <a:solidFill>
                            <a:schemeClr val="tx2"/>
                          </a:solidFill>
                        </a:rPr>
                        <a:t>Examples Only:</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Drug therapy requiring intensive monitoring for toxicity </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regarding elective major surgery with identified patient or procedure risk factors</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regarding emergency major surgery</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regarding hospitalization </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not to resuscitate or to de-escalate care because of poor prognosis</a:t>
                      </a:r>
                    </a:p>
                  </a:txBody>
                  <a:tcPr anchor="ctr"/>
                </a:tc>
                <a:extLst>
                  <a:ext uri="{0D108BD9-81ED-4DB2-BD59-A6C34878D82A}">
                    <a16:rowId xmlns:a16="http://schemas.microsoft.com/office/drawing/2014/main" val="4144218488"/>
                  </a:ext>
                </a:extLst>
              </a:tr>
            </a:tbl>
          </a:graphicData>
        </a:graphic>
      </p:graphicFrame>
      <p:sp>
        <p:nvSpPr>
          <p:cNvPr id="7" name="Oval 6">
            <a:extLst>
              <a:ext uri="{FF2B5EF4-FFF2-40B4-BE49-F238E27FC236}">
                <a16:creationId xmlns:a16="http://schemas.microsoft.com/office/drawing/2014/main" id="{D83BAD6B-339B-445A-8B12-6FC1C1194EF8}"/>
              </a:ext>
            </a:extLst>
          </p:cNvPr>
          <p:cNvSpPr/>
          <p:nvPr/>
        </p:nvSpPr>
        <p:spPr>
          <a:xfrm>
            <a:off x="1880047" y="271641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1" name="Title 10">
            <a:extLst>
              <a:ext uri="{FF2B5EF4-FFF2-40B4-BE49-F238E27FC236}">
                <a16:creationId xmlns:a16="http://schemas.microsoft.com/office/drawing/2014/main" id="{BBD4AB6E-2DCD-41D4-AFA6-F69F07E4EE3C}"/>
              </a:ext>
            </a:extLst>
          </p:cNvPr>
          <p:cNvSpPr>
            <a:spLocks noGrp="1"/>
          </p:cNvSpPr>
          <p:nvPr>
            <p:ph type="title"/>
          </p:nvPr>
        </p:nvSpPr>
        <p:spPr>
          <a:xfrm>
            <a:off x="250797" y="1791"/>
            <a:ext cx="8470011" cy="933965"/>
          </a:xfrm>
        </p:spPr>
        <p:txBody>
          <a:bodyPr/>
          <a:lstStyle/>
          <a:p>
            <a:r>
              <a:rPr lang="en-US" dirty="0"/>
              <a:t>Step 3: Risk of Complications and/or Morbidity or Mortality of Patient Management </a:t>
            </a:r>
          </a:p>
        </p:txBody>
      </p:sp>
    </p:spTree>
    <p:extLst>
      <p:ext uri="{BB962C8B-B14F-4D97-AF65-F5344CB8AC3E}">
        <p14:creationId xmlns:p14="http://schemas.microsoft.com/office/powerpoint/2010/main" val="9899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5E18B98-49D3-40AB-8B7F-5D2484D6CE46}"/>
              </a:ext>
            </a:extLst>
          </p:cNvPr>
          <p:cNvSpPr>
            <a:spLocks noGrp="1" noChangeArrowheads="1"/>
          </p:cNvSpPr>
          <p:nvPr>
            <p:ph type="title"/>
          </p:nvPr>
        </p:nvSpPr>
        <p:spPr/>
        <p:txBody>
          <a:bodyPr/>
          <a:lstStyle/>
          <a:p>
            <a:r>
              <a:rPr lang="en-US" altLang="en-US" dirty="0"/>
              <a:t>Objectives</a:t>
            </a:r>
          </a:p>
        </p:txBody>
      </p:sp>
      <p:sp>
        <p:nvSpPr>
          <p:cNvPr id="2" name="Slide Number Placeholder 1">
            <a:extLst>
              <a:ext uri="{FF2B5EF4-FFF2-40B4-BE49-F238E27FC236}">
                <a16:creationId xmlns:a16="http://schemas.microsoft.com/office/drawing/2014/main" id="{5A4B43DD-72FF-49EB-A91B-9640EA771991}"/>
              </a:ext>
            </a:extLst>
          </p:cNvPr>
          <p:cNvSpPr>
            <a:spLocks noGrp="1"/>
          </p:cNvSpPr>
          <p:nvPr>
            <p:ph type="sldNum" sz="quarter" idx="4"/>
          </p:nvPr>
        </p:nvSpPr>
        <p:spPr/>
        <p:txBody>
          <a:bodyPr/>
          <a:lstStyle/>
          <a:p>
            <a:fld id="{4F19B674-C04F-6549-A35A-6FDBE3615377}" type="slidenum">
              <a:rPr lang="en-US" smtClean="0"/>
              <a:pPr/>
              <a:t>8</a:t>
            </a:fld>
            <a:endParaRPr lang="en-US" dirty="0"/>
          </a:p>
        </p:txBody>
      </p:sp>
      <p:grpSp>
        <p:nvGrpSpPr>
          <p:cNvPr id="3" name="Group 2">
            <a:extLst>
              <a:ext uri="{FF2B5EF4-FFF2-40B4-BE49-F238E27FC236}">
                <a16:creationId xmlns:a16="http://schemas.microsoft.com/office/drawing/2014/main" id="{7B0334BF-81EF-4715-A992-B2F933D5BBD4}"/>
              </a:ext>
            </a:extLst>
          </p:cNvPr>
          <p:cNvGrpSpPr/>
          <p:nvPr/>
        </p:nvGrpSpPr>
        <p:grpSpPr>
          <a:xfrm>
            <a:off x="410912" y="1213142"/>
            <a:ext cx="8222547" cy="3168027"/>
            <a:chOff x="410912" y="1213142"/>
            <a:chExt cx="8222547" cy="2579195"/>
          </a:xfrm>
        </p:grpSpPr>
        <p:sp>
          <p:nvSpPr>
            <p:cNvPr id="11" name="Rectangle: Rounded Corners 10">
              <a:extLst>
                <a:ext uri="{FF2B5EF4-FFF2-40B4-BE49-F238E27FC236}">
                  <a16:creationId xmlns:a16="http://schemas.microsoft.com/office/drawing/2014/main" id="{2FE7A634-ECB3-4334-9414-BB6A72DCDBF1}"/>
                </a:ext>
              </a:extLst>
            </p:cNvPr>
            <p:cNvSpPr/>
            <p:nvPr/>
          </p:nvSpPr>
          <p:spPr>
            <a:xfrm>
              <a:off x="2234382" y="3046800"/>
              <a:ext cx="6399077" cy="740964"/>
            </a:xfrm>
            <a:prstGeom prst="roundRect">
              <a:avLst/>
            </a:prstGeom>
            <a:solidFill>
              <a:schemeClr val="accent5">
                <a:lumMod val="20000"/>
                <a:lumOff val="80000"/>
                <a:alpha val="90000"/>
              </a:schemeClr>
            </a:solidFill>
            <a:ln>
              <a:solidFill>
                <a:schemeClr val="accent5">
                  <a:alpha val="90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0" tIns="0" rIns="182880" bIns="0" numCol="1" spcCol="1270" anchor="ctr" anchorCtr="0">
              <a:noAutofit/>
            </a:bodyPr>
            <a:lstStyle/>
            <a:p>
              <a:pPr defTabSz="488950">
                <a:lnSpc>
                  <a:spcPct val="90000"/>
                </a:lnSpc>
                <a:spcBef>
                  <a:spcPct val="0"/>
                </a:spcBef>
                <a:spcAft>
                  <a:spcPct val="35000"/>
                </a:spcAft>
              </a:pPr>
              <a:r>
                <a:rPr lang="en-US" dirty="0">
                  <a:solidFill>
                    <a:schemeClr val="tx2"/>
                  </a:solidFill>
                </a:rPr>
                <a:t>Identify additional services to maximize reimbursement for obesity management in primary care. </a:t>
              </a:r>
            </a:p>
          </p:txBody>
        </p:sp>
        <p:sp>
          <p:nvSpPr>
            <p:cNvPr id="13" name="Rectangle: Rounded Corners 12">
              <a:extLst>
                <a:ext uri="{FF2B5EF4-FFF2-40B4-BE49-F238E27FC236}">
                  <a16:creationId xmlns:a16="http://schemas.microsoft.com/office/drawing/2014/main" id="{EAF1A560-5F13-4BC1-B99A-E270C6E57ED8}"/>
                </a:ext>
              </a:extLst>
            </p:cNvPr>
            <p:cNvSpPr/>
            <p:nvPr/>
          </p:nvSpPr>
          <p:spPr>
            <a:xfrm>
              <a:off x="2234382" y="2138184"/>
              <a:ext cx="6399077" cy="740964"/>
            </a:xfrm>
            <a:prstGeom prst="roundRect">
              <a:avLst/>
            </a:prstGeom>
            <a:solidFill>
              <a:srgbClr val="EDDEEE">
                <a:alpha val="90000"/>
              </a:srgbClr>
            </a:solidFill>
            <a:ln>
              <a:solidFill>
                <a:schemeClr val="accent2">
                  <a:alpha val="90000"/>
                </a:schemeClr>
              </a:solidFill>
            </a:ln>
          </p:spPr>
          <p:style>
            <a:lnRef idx="2">
              <a:scrgbClr r="0" g="0" b="0"/>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0" tIns="0" rIns="182880" bIns="0" numCol="1" spcCol="1270" anchor="ctr" anchorCtr="0">
              <a:noAutofit/>
            </a:bodyPr>
            <a:lstStyle/>
            <a:p>
              <a:pPr defTabSz="488950">
                <a:lnSpc>
                  <a:spcPct val="90000"/>
                </a:lnSpc>
                <a:spcBef>
                  <a:spcPct val="0"/>
                </a:spcBef>
                <a:spcAft>
                  <a:spcPct val="35000"/>
                </a:spcAft>
              </a:pPr>
              <a:r>
                <a:rPr lang="en-US" dirty="0">
                  <a:solidFill>
                    <a:schemeClr val="tx2"/>
                  </a:solidFill>
                </a:rPr>
                <a:t>Properly document time in counseling and education to support using time for billing. </a:t>
              </a:r>
            </a:p>
          </p:txBody>
        </p:sp>
        <p:sp>
          <p:nvSpPr>
            <p:cNvPr id="15" name="Rectangle: Rounded Corners 14">
              <a:extLst>
                <a:ext uri="{FF2B5EF4-FFF2-40B4-BE49-F238E27FC236}">
                  <a16:creationId xmlns:a16="http://schemas.microsoft.com/office/drawing/2014/main" id="{62B40A30-2F34-4423-A100-309851A821D3}"/>
                </a:ext>
              </a:extLst>
            </p:cNvPr>
            <p:cNvSpPr/>
            <p:nvPr/>
          </p:nvSpPr>
          <p:spPr>
            <a:xfrm>
              <a:off x="2234382" y="1214328"/>
              <a:ext cx="6399077" cy="740964"/>
            </a:xfrm>
            <a:prstGeom prst="roundRect">
              <a:avLst/>
            </a:prstGeom>
            <a:solidFill>
              <a:schemeClr val="accent1">
                <a:lumMod val="20000"/>
                <a:lumOff val="80000"/>
                <a:alpha val="90000"/>
              </a:scheme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00" tIns="0" rIns="182880" bIns="0" numCol="1" spcCol="1270" anchor="ctr" anchorCtr="0">
              <a:noAutofit/>
            </a:bodyPr>
            <a:lstStyle/>
            <a:p>
              <a:pPr defTabSz="888978">
                <a:lnSpc>
                  <a:spcPct val="89000"/>
                </a:lnSpc>
              </a:pPr>
              <a:r>
                <a:rPr lang="en-US" dirty="0">
                  <a:solidFill>
                    <a:schemeClr val="tx2"/>
                  </a:solidFill>
                </a:rPr>
                <a:t>Summarize evaluation and management codes to bill for office visits for obesity management. </a:t>
              </a:r>
            </a:p>
          </p:txBody>
        </p:sp>
        <p:sp>
          <p:nvSpPr>
            <p:cNvPr id="10" name="Rectangle: Rounded Corners 9">
              <a:extLst>
                <a:ext uri="{FF2B5EF4-FFF2-40B4-BE49-F238E27FC236}">
                  <a16:creationId xmlns:a16="http://schemas.microsoft.com/office/drawing/2014/main" id="{165F537F-7955-4121-A9A1-B08E659261F4}"/>
                </a:ext>
              </a:extLst>
            </p:cNvPr>
            <p:cNvSpPr/>
            <p:nvPr/>
          </p:nvSpPr>
          <p:spPr>
            <a:xfrm>
              <a:off x="410913" y="3051373"/>
              <a:ext cx="2055637" cy="740964"/>
            </a:xfrm>
            <a:prstGeom prst="roundRect">
              <a:avLst/>
            </a:prstGeom>
            <a:solidFill>
              <a:schemeClr val="accent5"/>
            </a:solidFill>
            <a:ln>
              <a:solidFill>
                <a:schemeClr val="accent5"/>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1066773">
                <a:lnSpc>
                  <a:spcPct val="90000"/>
                </a:lnSpc>
                <a:spcBef>
                  <a:spcPct val="0"/>
                </a:spcBef>
                <a:spcAft>
                  <a:spcPct val="35000"/>
                </a:spcAft>
              </a:pPr>
              <a:r>
                <a:rPr lang="en-US" sz="2000" b="1" dirty="0">
                  <a:solidFill>
                    <a:schemeClr val="bg1"/>
                  </a:solidFill>
                  <a:cs typeface="Arial" panose="020B0604020202020204" pitchFamily="34" charset="0"/>
                </a:rPr>
                <a:t>Identify</a:t>
              </a:r>
            </a:p>
          </p:txBody>
        </p:sp>
        <p:sp>
          <p:nvSpPr>
            <p:cNvPr id="12" name="Rectangle: Rounded Corners 11">
              <a:extLst>
                <a:ext uri="{FF2B5EF4-FFF2-40B4-BE49-F238E27FC236}">
                  <a16:creationId xmlns:a16="http://schemas.microsoft.com/office/drawing/2014/main" id="{C27D4E92-A1BB-499B-8376-244C7C705227}"/>
                </a:ext>
              </a:extLst>
            </p:cNvPr>
            <p:cNvSpPr/>
            <p:nvPr/>
          </p:nvSpPr>
          <p:spPr>
            <a:xfrm>
              <a:off x="410912" y="2138184"/>
              <a:ext cx="2055636" cy="740964"/>
            </a:xfrm>
            <a:prstGeom prst="roundRect">
              <a:avLst/>
            </a:prstGeom>
            <a:solidFill>
              <a:schemeClr val="accent2"/>
            </a:solidFill>
            <a:ln>
              <a:solidFill>
                <a:schemeClr val="accent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1066773">
                <a:lnSpc>
                  <a:spcPct val="90000"/>
                </a:lnSpc>
                <a:spcBef>
                  <a:spcPct val="0"/>
                </a:spcBef>
                <a:spcAft>
                  <a:spcPct val="35000"/>
                </a:spcAft>
              </a:pPr>
              <a:r>
                <a:rPr lang="en-US" sz="2000" b="1" dirty="0">
                  <a:solidFill>
                    <a:schemeClr val="bg1"/>
                  </a:solidFill>
                  <a:cs typeface="Arial" panose="020B0604020202020204" pitchFamily="34" charset="0"/>
                </a:rPr>
                <a:t>Document</a:t>
              </a:r>
            </a:p>
          </p:txBody>
        </p:sp>
        <p:sp>
          <p:nvSpPr>
            <p:cNvPr id="14" name="Rectangle: Rounded Corners 13">
              <a:extLst>
                <a:ext uri="{FF2B5EF4-FFF2-40B4-BE49-F238E27FC236}">
                  <a16:creationId xmlns:a16="http://schemas.microsoft.com/office/drawing/2014/main" id="{B4E51CF7-C300-453B-AB07-EFB3BD65FEF6}"/>
                </a:ext>
              </a:extLst>
            </p:cNvPr>
            <p:cNvSpPr/>
            <p:nvPr/>
          </p:nvSpPr>
          <p:spPr>
            <a:xfrm>
              <a:off x="410912" y="1213142"/>
              <a:ext cx="2055637" cy="740964"/>
            </a:xfrm>
            <a:prstGeom prst="roundRect">
              <a:avLst/>
            </a:prstGeom>
            <a:solidFill>
              <a:schemeClr val="accent1"/>
            </a:solidFill>
            <a:ln>
              <a:solidFill>
                <a:schemeClr val="accent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defTabSz="1066773">
                <a:lnSpc>
                  <a:spcPct val="90000"/>
                </a:lnSpc>
                <a:spcBef>
                  <a:spcPct val="0"/>
                </a:spcBef>
                <a:spcAft>
                  <a:spcPct val="35000"/>
                </a:spcAft>
              </a:pPr>
              <a:r>
                <a:rPr lang="en-US" sz="2000" b="1" dirty="0">
                  <a:solidFill>
                    <a:schemeClr val="bg1"/>
                  </a:solidFill>
                  <a:cs typeface="Arial" panose="020B0604020202020204" pitchFamily="34" charset="0"/>
                </a:rPr>
                <a:t>Summarize</a:t>
              </a:r>
            </a:p>
          </p:txBody>
        </p:sp>
        <p:sp>
          <p:nvSpPr>
            <p:cNvPr id="4" name="Arrow: Down 3">
              <a:extLst>
                <a:ext uri="{FF2B5EF4-FFF2-40B4-BE49-F238E27FC236}">
                  <a16:creationId xmlns:a16="http://schemas.microsoft.com/office/drawing/2014/main" id="{6829E2DA-3B6C-41BA-B7A9-C64995816FD4}"/>
                </a:ext>
              </a:extLst>
            </p:cNvPr>
            <p:cNvSpPr/>
            <p:nvPr/>
          </p:nvSpPr>
          <p:spPr>
            <a:xfrm>
              <a:off x="1339179" y="1954107"/>
              <a:ext cx="199103" cy="18407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FD5555BF-2648-457A-B25E-16B56A6D2056}"/>
                </a:ext>
              </a:extLst>
            </p:cNvPr>
            <p:cNvSpPr/>
            <p:nvPr/>
          </p:nvSpPr>
          <p:spPr>
            <a:xfrm>
              <a:off x="1339179" y="2879148"/>
              <a:ext cx="199103" cy="18407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213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EF62-E14E-1F40-B301-4B9BCD4684F3}"/>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r>
              <a:rPr lang="en-US" dirty="0"/>
              <a:t>Based on MDM, what could you code for this patient?</a:t>
            </a:r>
          </a:p>
          <a:p>
            <a:pPr lvl="1"/>
            <a:endParaRPr lang="en-US" dirty="0"/>
          </a:p>
        </p:txBody>
      </p:sp>
      <p:sp>
        <p:nvSpPr>
          <p:cNvPr id="9" name="Content Placeholder 8">
            <a:extLst>
              <a:ext uri="{FF2B5EF4-FFF2-40B4-BE49-F238E27FC236}">
                <a16:creationId xmlns:a16="http://schemas.microsoft.com/office/drawing/2014/main" id="{DE3E8596-4A6C-49AE-9F5D-48091EDC5B2A}"/>
              </a:ext>
            </a:extLst>
          </p:cNvPr>
          <p:cNvSpPr>
            <a:spLocks noGrp="1"/>
          </p:cNvSpPr>
          <p:nvPr>
            <p:ph sz="half" idx="2"/>
          </p:nvPr>
        </p:nvSpPr>
        <p:spPr>
          <a:xfrm>
            <a:off x="3108891" y="1208938"/>
            <a:ext cx="5582264" cy="3595235"/>
          </a:xfrm>
        </p:spPr>
        <p:txBody>
          <a:bodyPr/>
          <a:lstStyle/>
          <a:p>
            <a:r>
              <a:rPr lang="en-US" dirty="0"/>
              <a:t>99203</a:t>
            </a:r>
          </a:p>
          <a:p>
            <a:r>
              <a:rPr lang="en-US" dirty="0"/>
              <a:t>99204</a:t>
            </a:r>
          </a:p>
          <a:p>
            <a:r>
              <a:rPr lang="en-US" dirty="0"/>
              <a:t>99214</a:t>
            </a:r>
          </a:p>
          <a:p>
            <a:r>
              <a:rPr lang="en-US" dirty="0"/>
              <a:t>99205</a:t>
            </a:r>
          </a:p>
          <a:p>
            <a:r>
              <a:rPr lang="en-US" dirty="0"/>
              <a:t>99215</a:t>
            </a:r>
          </a:p>
        </p:txBody>
      </p:sp>
      <p:sp>
        <p:nvSpPr>
          <p:cNvPr id="5" name="Slide Number Placeholder 4">
            <a:extLst>
              <a:ext uri="{FF2B5EF4-FFF2-40B4-BE49-F238E27FC236}">
                <a16:creationId xmlns:a16="http://schemas.microsoft.com/office/drawing/2014/main" id="{973C0295-AA19-9E4A-BA4D-574023E210B6}"/>
              </a:ext>
            </a:extLst>
          </p:cNvPr>
          <p:cNvSpPr>
            <a:spLocks noGrp="1"/>
          </p:cNvSpPr>
          <p:nvPr>
            <p:ph type="sldNum" sz="quarter" idx="4"/>
          </p:nvPr>
        </p:nvSpPr>
        <p:spPr>
          <a:xfrm>
            <a:off x="8297613" y="4945317"/>
            <a:ext cx="811254" cy="200050"/>
          </a:xfrm>
        </p:spPr>
        <p:txBody>
          <a:bodyPr vert="horz" lIns="91440" tIns="45720" rIns="91440" bIns="45720" rtlCol="0" anchor="ctr"/>
          <a:lstStyle>
            <a:defPPr>
              <a:defRPr lang="en-US"/>
            </a:defPPr>
            <a:lvl1pPr marL="0" algn="r" defTabSz="914400" rtl="0" eaLnBrk="1" latinLnBrk="0" hangingPunct="1">
              <a:defRPr sz="1200" kern="1200">
                <a:solidFill>
                  <a:schemeClr val="accent6">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610A28-A13C-4144-B795-47763EF99F79}" type="slidenum">
              <a:rPr lang="en-US" smtClean="0"/>
              <a:pPr/>
              <a:t>80</a:t>
            </a:fld>
            <a:endParaRPr lang="en-US" dirty="0"/>
          </a:p>
        </p:txBody>
      </p:sp>
    </p:spTree>
    <p:extLst>
      <p:ext uri="{BB962C8B-B14F-4D97-AF65-F5344CB8AC3E}">
        <p14:creationId xmlns:p14="http://schemas.microsoft.com/office/powerpoint/2010/main" val="274215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5C5D005-976A-42ED-B05A-B1F57182F31D}"/>
              </a:ext>
            </a:extLst>
          </p:cNvPr>
          <p:cNvSpPr>
            <a:spLocks noGrp="1"/>
          </p:cNvSpPr>
          <p:nvPr>
            <p:ph idx="1"/>
          </p:nvPr>
        </p:nvSpPr>
        <p:spPr/>
        <p:txBody>
          <a:bodyPr/>
          <a:lstStyle/>
          <a:p>
            <a:r>
              <a:rPr lang="en-US" dirty="0"/>
              <a:t>Step 1: </a:t>
            </a:r>
            <a:r>
              <a:rPr lang="en-US" dirty="0">
                <a:solidFill>
                  <a:schemeClr val="accent2"/>
                </a:solidFill>
              </a:rPr>
              <a:t>Moderate</a:t>
            </a:r>
            <a:r>
              <a:rPr lang="en-US" dirty="0"/>
              <a:t> number and complexity of problems addressed (99204)</a:t>
            </a:r>
          </a:p>
          <a:p>
            <a:r>
              <a:rPr lang="en-US" dirty="0"/>
              <a:t>Step 2: </a:t>
            </a:r>
            <a:r>
              <a:rPr lang="en-US" dirty="0">
                <a:solidFill>
                  <a:schemeClr val="accent2"/>
                </a:solidFill>
              </a:rPr>
              <a:t>Moderate</a:t>
            </a:r>
            <a:r>
              <a:rPr lang="en-US" dirty="0"/>
              <a:t> amount and/or complexity of data reviewed/analyzed (99204) </a:t>
            </a:r>
          </a:p>
          <a:p>
            <a:r>
              <a:rPr lang="en-US" dirty="0"/>
              <a:t>Step 3: Moderate risk (99204)</a:t>
            </a:r>
          </a:p>
          <a:p>
            <a:endParaRPr lang="en-US" dirty="0"/>
          </a:p>
          <a:p>
            <a:pPr marL="0" indent="0">
              <a:buNone/>
            </a:pPr>
            <a:r>
              <a:rPr lang="en-US" b="1" i="1" dirty="0"/>
              <a:t>Based on MDM, this would be billed as a </a:t>
            </a:r>
            <a:r>
              <a:rPr lang="en-US" b="1" i="1" dirty="0">
                <a:solidFill>
                  <a:schemeClr val="accent2"/>
                </a:solidFill>
              </a:rPr>
              <a:t>99204</a:t>
            </a:r>
          </a:p>
        </p:txBody>
      </p:sp>
      <p:sp>
        <p:nvSpPr>
          <p:cNvPr id="4" name="Title 3">
            <a:extLst>
              <a:ext uri="{FF2B5EF4-FFF2-40B4-BE49-F238E27FC236}">
                <a16:creationId xmlns:a16="http://schemas.microsoft.com/office/drawing/2014/main" id="{07EC70E6-1103-409C-BEA8-BDDF3878E873}"/>
              </a:ext>
            </a:extLst>
          </p:cNvPr>
          <p:cNvSpPr>
            <a:spLocks noGrp="1"/>
          </p:cNvSpPr>
          <p:nvPr>
            <p:ph type="title"/>
          </p:nvPr>
        </p:nvSpPr>
        <p:spPr>
          <a:xfrm>
            <a:off x="250797" y="1791"/>
            <a:ext cx="8470011" cy="933965"/>
          </a:xfrm>
        </p:spPr>
        <p:txBody>
          <a:bodyPr/>
          <a:lstStyle/>
          <a:p>
            <a:r>
              <a:rPr lang="en-US" dirty="0"/>
              <a:t>MDM</a:t>
            </a:r>
          </a:p>
        </p:txBody>
      </p:sp>
    </p:spTree>
    <p:extLst>
      <p:ext uri="{BB962C8B-B14F-4D97-AF65-F5344CB8AC3E}">
        <p14:creationId xmlns:p14="http://schemas.microsoft.com/office/powerpoint/2010/main" val="2871647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4C503-D5E8-443A-A6EB-7E39E549133B}"/>
              </a:ext>
            </a:extLst>
          </p:cNvPr>
          <p:cNvSpPr>
            <a:spLocks noGrp="1"/>
          </p:cNvSpPr>
          <p:nvPr>
            <p:ph type="ctrTitle"/>
          </p:nvPr>
        </p:nvSpPr>
        <p:spPr/>
        <p:txBody>
          <a:bodyPr/>
          <a:lstStyle/>
          <a:p>
            <a:r>
              <a:rPr lang="en-US" dirty="0"/>
              <a:t>…How Much Time Was Spent?</a:t>
            </a:r>
          </a:p>
        </p:txBody>
      </p:sp>
    </p:spTree>
    <p:extLst>
      <p:ext uri="{BB962C8B-B14F-4D97-AF65-F5344CB8AC3E}">
        <p14:creationId xmlns:p14="http://schemas.microsoft.com/office/powerpoint/2010/main" val="10580418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D9250DC6-374A-4637-9E51-E5308BC5BBCC}"/>
              </a:ext>
            </a:extLst>
          </p:cNvPr>
          <p:cNvSpPr>
            <a:spLocks noGrp="1"/>
          </p:cNvSpPr>
          <p:nvPr>
            <p:ph type="title"/>
          </p:nvPr>
        </p:nvSpPr>
        <p:spPr>
          <a:xfrm>
            <a:off x="346096" y="428625"/>
            <a:ext cx="2762795" cy="4295775"/>
          </a:xfrm>
        </p:spPr>
        <p:txBody>
          <a:bodyPr vert="horz" lIns="91440" tIns="45720" rIns="91440" bIns="0" rtlCol="0" anchor="ctr" anchorCtr="0">
            <a:noAutofit/>
          </a:bodyPr>
          <a:lstStyle/>
          <a:p>
            <a:pPr lvl="0"/>
            <a:r>
              <a:rPr lang="en-US" sz="1800" b="1" dirty="0"/>
              <a:t>Total time spent on date of encounter was 58 minutes, including preparing to see patient (review of tests), obtaining/reviewing intake form, performing medical evaluation, counseling and education, ordering tests/medication, and documenting of clinical information. </a:t>
            </a:r>
          </a:p>
        </p:txBody>
      </p:sp>
      <p:sp>
        <p:nvSpPr>
          <p:cNvPr id="15" name="Content Placeholder 5">
            <a:extLst>
              <a:ext uri="{FF2B5EF4-FFF2-40B4-BE49-F238E27FC236}">
                <a16:creationId xmlns:a16="http://schemas.microsoft.com/office/drawing/2014/main" id="{026E6BD9-CFB9-4B02-9B9C-E8DE163B587F}"/>
              </a:ext>
            </a:extLst>
          </p:cNvPr>
          <p:cNvSpPr>
            <a:spLocks noGrp="1"/>
          </p:cNvSpPr>
          <p:nvPr>
            <p:ph sz="half" idx="2"/>
          </p:nvPr>
        </p:nvSpPr>
        <p:spPr>
          <a:xfrm>
            <a:off x="3590925" y="428625"/>
            <a:ext cx="5100230" cy="4295775"/>
          </a:xfrm>
        </p:spPr>
        <p:txBody>
          <a:bodyPr>
            <a:noAutofit/>
          </a:bodyPr>
          <a:lstStyle/>
          <a:p>
            <a:pPr marL="174625" lvl="0" indent="-174625">
              <a:buFont typeface="Arial" panose="020B0604020202020204" pitchFamily="34" charset="0"/>
              <a:buChar char="•"/>
            </a:pPr>
            <a:r>
              <a:rPr lang="en-US" sz="1800" dirty="0"/>
              <a:t>Preparing to see the patient (eg, review of tests, reviewing intake form): </a:t>
            </a:r>
            <a:r>
              <a:rPr lang="en-US" sz="1800" b="1" dirty="0">
                <a:solidFill>
                  <a:schemeClr val="accent2"/>
                </a:solidFill>
              </a:rPr>
              <a:t>10 minutes</a:t>
            </a:r>
            <a:r>
              <a:rPr lang="en-US" sz="1800" dirty="0"/>
              <a:t> (7:30-7:40am)</a:t>
            </a:r>
          </a:p>
          <a:p>
            <a:pPr marL="174625" lvl="0" indent="-174625">
              <a:buFont typeface="Arial" panose="020B0604020202020204" pitchFamily="34" charset="0"/>
              <a:buChar char="•"/>
            </a:pPr>
            <a:r>
              <a:rPr lang="en-US" sz="1800" dirty="0"/>
              <a:t>Obtaining and/or reviewing separately obtained history: </a:t>
            </a:r>
            <a:r>
              <a:rPr lang="en-US" sz="1800" b="1" dirty="0">
                <a:solidFill>
                  <a:schemeClr val="accent2"/>
                </a:solidFill>
              </a:rPr>
              <a:t>10 minutes</a:t>
            </a:r>
            <a:r>
              <a:rPr lang="en-US" sz="1800" dirty="0"/>
              <a:t> reviewing past records (7:40-7:50am)</a:t>
            </a:r>
          </a:p>
          <a:p>
            <a:pPr marL="174625" lvl="0" indent="-174625">
              <a:buFont typeface="Arial" panose="020B0604020202020204" pitchFamily="34" charset="0"/>
              <a:buChar char="•"/>
            </a:pPr>
            <a:r>
              <a:rPr lang="en-US" sz="1800" dirty="0"/>
              <a:t>Performing a medically appropriate examination and/or evaluation/counseling and educating the patient/family/caregiver: </a:t>
            </a:r>
            <a:r>
              <a:rPr lang="en-US" sz="1800" b="1" dirty="0">
                <a:solidFill>
                  <a:schemeClr val="accent2"/>
                </a:solidFill>
              </a:rPr>
              <a:t>25 minutes</a:t>
            </a:r>
            <a:r>
              <a:rPr lang="en-US" sz="1800" dirty="0"/>
              <a:t> face to face (11:00-11:25am)</a:t>
            </a:r>
          </a:p>
          <a:p>
            <a:pPr marL="174625" lvl="0" indent="-174625">
              <a:buFont typeface="Arial" panose="020B0604020202020204" pitchFamily="34" charset="0"/>
              <a:buChar char="•"/>
            </a:pPr>
            <a:r>
              <a:rPr lang="en-US" sz="1800" dirty="0"/>
              <a:t>Ordering medications, tests, or procedures: </a:t>
            </a:r>
            <a:br>
              <a:rPr lang="en-US" sz="1800" dirty="0"/>
            </a:br>
            <a:r>
              <a:rPr lang="en-US" sz="1800" b="1" dirty="0">
                <a:solidFill>
                  <a:schemeClr val="accent2"/>
                </a:solidFill>
              </a:rPr>
              <a:t>5 minutes</a:t>
            </a:r>
            <a:r>
              <a:rPr lang="en-US" sz="1800" dirty="0"/>
              <a:t> (12:10-12:15pm)</a:t>
            </a:r>
          </a:p>
          <a:p>
            <a:pPr marL="174625" lvl="0" indent="-174625">
              <a:buFont typeface="Arial" panose="020B0604020202020204" pitchFamily="34" charset="0"/>
              <a:buChar char="•"/>
            </a:pPr>
            <a:r>
              <a:rPr lang="en-US" sz="1800" dirty="0"/>
              <a:t>Documenting clinical information in the electronic or other health record: </a:t>
            </a:r>
            <a:r>
              <a:rPr lang="en-US" sz="1800" b="1" dirty="0">
                <a:solidFill>
                  <a:schemeClr val="accent2"/>
                </a:solidFill>
              </a:rPr>
              <a:t>8 minutes</a:t>
            </a:r>
            <a:r>
              <a:rPr lang="en-US" sz="1800" dirty="0"/>
              <a:t> (4:30-4:38pm) </a:t>
            </a:r>
          </a:p>
        </p:txBody>
      </p:sp>
    </p:spTree>
    <p:extLst>
      <p:ext uri="{BB962C8B-B14F-4D97-AF65-F5344CB8AC3E}">
        <p14:creationId xmlns:p14="http://schemas.microsoft.com/office/powerpoint/2010/main" val="20200493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EF62-E14E-1F40-B301-4B9BCD4684F3}"/>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r>
              <a:rPr lang="en-US" dirty="0"/>
              <a:t>Based on time, what could you code for this patient with private insurance?</a:t>
            </a:r>
          </a:p>
        </p:txBody>
      </p:sp>
      <p:sp>
        <p:nvSpPr>
          <p:cNvPr id="6" name="Content Placeholder 5">
            <a:extLst>
              <a:ext uri="{FF2B5EF4-FFF2-40B4-BE49-F238E27FC236}">
                <a16:creationId xmlns:a16="http://schemas.microsoft.com/office/drawing/2014/main" id="{63B5C527-C58E-470B-AF58-F699182017A5}"/>
              </a:ext>
            </a:extLst>
          </p:cNvPr>
          <p:cNvSpPr>
            <a:spLocks noGrp="1"/>
          </p:cNvSpPr>
          <p:nvPr>
            <p:ph sz="half" idx="2"/>
          </p:nvPr>
        </p:nvSpPr>
        <p:spPr>
          <a:xfrm>
            <a:off x="3108891" y="1208938"/>
            <a:ext cx="5582264" cy="3595235"/>
          </a:xfrm>
        </p:spPr>
        <p:txBody>
          <a:bodyPr/>
          <a:lstStyle/>
          <a:p>
            <a:r>
              <a:rPr lang="en-US" dirty="0"/>
              <a:t>99205, 99417 x 4</a:t>
            </a:r>
          </a:p>
          <a:p>
            <a:r>
              <a:rPr lang="en-US" dirty="0"/>
              <a:t>99205, 99417 x 3</a:t>
            </a:r>
          </a:p>
          <a:p>
            <a:r>
              <a:rPr lang="en-US" dirty="0"/>
              <a:t>99205, 99417 x 2</a:t>
            </a:r>
          </a:p>
          <a:p>
            <a:r>
              <a:rPr lang="en-US" dirty="0"/>
              <a:t>99205, 99417 x 1</a:t>
            </a:r>
          </a:p>
        </p:txBody>
      </p:sp>
      <p:sp>
        <p:nvSpPr>
          <p:cNvPr id="5" name="Slide Number Placeholder 4">
            <a:extLst>
              <a:ext uri="{FF2B5EF4-FFF2-40B4-BE49-F238E27FC236}">
                <a16:creationId xmlns:a16="http://schemas.microsoft.com/office/drawing/2014/main" id="{973C0295-AA19-9E4A-BA4D-574023E210B6}"/>
              </a:ext>
            </a:extLst>
          </p:cNvPr>
          <p:cNvSpPr>
            <a:spLocks noGrp="1"/>
          </p:cNvSpPr>
          <p:nvPr>
            <p:ph type="sldNum" sz="quarter" idx="4"/>
          </p:nvPr>
        </p:nvSpPr>
        <p:spPr>
          <a:xfrm>
            <a:off x="8297613" y="4945317"/>
            <a:ext cx="811254" cy="200050"/>
          </a:xfrm>
        </p:spPr>
        <p:txBody>
          <a:bodyPr vert="horz" lIns="91440" tIns="45720" rIns="91440" bIns="45720" rtlCol="0" anchor="ctr"/>
          <a:lstStyle>
            <a:defPPr>
              <a:defRPr lang="en-US"/>
            </a:defPPr>
            <a:lvl1pPr marL="0" algn="r" defTabSz="914400" rtl="0" eaLnBrk="1" latinLnBrk="0" hangingPunct="1">
              <a:defRPr sz="1200" kern="1200">
                <a:solidFill>
                  <a:schemeClr val="accent6">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610A28-A13C-4144-B795-47763EF99F79}" type="slidenum">
              <a:rPr lang="en-US" smtClean="0"/>
              <a:pPr/>
              <a:t>84</a:t>
            </a:fld>
            <a:endParaRPr lang="en-US" dirty="0"/>
          </a:p>
        </p:txBody>
      </p:sp>
    </p:spTree>
    <p:extLst>
      <p:ext uri="{BB962C8B-B14F-4D97-AF65-F5344CB8AC3E}">
        <p14:creationId xmlns:p14="http://schemas.microsoft.com/office/powerpoint/2010/main" val="41054438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1BA6525-9DB9-4034-925A-952347C906BF}"/>
              </a:ext>
            </a:extLst>
          </p:cNvPr>
          <p:cNvGrpSpPr/>
          <p:nvPr/>
        </p:nvGrpSpPr>
        <p:grpSpPr>
          <a:xfrm>
            <a:off x="359922" y="1177388"/>
            <a:ext cx="8321304" cy="2816827"/>
            <a:chOff x="398834" y="1177388"/>
            <a:chExt cx="8321304" cy="2816827"/>
          </a:xfrm>
        </p:grpSpPr>
        <p:sp>
          <p:nvSpPr>
            <p:cNvPr id="5" name="Straight Connector 4">
              <a:extLst>
                <a:ext uri="{FF2B5EF4-FFF2-40B4-BE49-F238E27FC236}">
                  <a16:creationId xmlns:a16="http://schemas.microsoft.com/office/drawing/2014/main" id="{AB6A25D5-F885-4A38-81CE-21C9802FD649}"/>
                </a:ext>
              </a:extLst>
            </p:cNvPr>
            <p:cNvSpPr/>
            <p:nvPr/>
          </p:nvSpPr>
          <p:spPr>
            <a:xfrm>
              <a:off x="398834" y="1177388"/>
              <a:ext cx="8321304"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716AF4D6-3759-4138-AEEF-D77B65CFB360}"/>
                </a:ext>
              </a:extLst>
            </p:cNvPr>
            <p:cNvSpPr/>
            <p:nvPr/>
          </p:nvSpPr>
          <p:spPr>
            <a:xfrm>
              <a:off x="398834" y="1196844"/>
              <a:ext cx="8321304" cy="559474"/>
            </a:xfrm>
            <a:custGeom>
              <a:avLst/>
              <a:gdLst>
                <a:gd name="connsiteX0" fmla="*/ 0 w 8321304"/>
                <a:gd name="connsiteY0" fmla="*/ 0 h 559474"/>
                <a:gd name="connsiteX1" fmla="*/ 8321304 w 8321304"/>
                <a:gd name="connsiteY1" fmla="*/ 0 h 559474"/>
                <a:gd name="connsiteX2" fmla="*/ 8321304 w 8321304"/>
                <a:gd name="connsiteY2" fmla="*/ 559474 h 559474"/>
                <a:gd name="connsiteX3" fmla="*/ 0 w 8321304"/>
                <a:gd name="connsiteY3" fmla="*/ 559474 h 559474"/>
                <a:gd name="connsiteX4" fmla="*/ 0 w 8321304"/>
                <a:gd name="connsiteY4" fmla="*/ 0 h 55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304" h="559474">
                  <a:moveTo>
                    <a:pt x="0" y="0"/>
                  </a:moveTo>
                  <a:lnTo>
                    <a:pt x="8321304" y="0"/>
                  </a:lnTo>
                  <a:lnTo>
                    <a:pt x="8321304" y="559474"/>
                  </a:lnTo>
                  <a:lnTo>
                    <a:pt x="0" y="559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i="0" kern="1200" baseline="0" dirty="0"/>
                <a:t>New Patient </a:t>
              </a:r>
              <a:r>
                <a:rPr lang="en-US" sz="2500" b="1" i="1" kern="1200" baseline="0" dirty="0"/>
                <a:t>(Total time on the date of the encounter)</a:t>
              </a:r>
              <a:r>
                <a:rPr lang="en-US" sz="2500" b="1" i="0" kern="1200" baseline="0" dirty="0"/>
                <a:t> </a:t>
              </a:r>
              <a:r>
                <a:rPr lang="en-US" sz="2500" b="0" i="0" kern="1200" baseline="0" dirty="0"/>
                <a:t>	</a:t>
              </a:r>
              <a:endParaRPr lang="en-US" sz="2500" kern="1200" dirty="0"/>
            </a:p>
          </p:txBody>
        </p:sp>
        <p:sp>
          <p:nvSpPr>
            <p:cNvPr id="7" name="Straight Connector 6">
              <a:extLst>
                <a:ext uri="{FF2B5EF4-FFF2-40B4-BE49-F238E27FC236}">
                  <a16:creationId xmlns:a16="http://schemas.microsoft.com/office/drawing/2014/main" id="{204BB88E-1EC3-4191-927D-9B5D91998B77}"/>
                </a:ext>
              </a:extLst>
            </p:cNvPr>
            <p:cNvSpPr/>
            <p:nvPr/>
          </p:nvSpPr>
          <p:spPr>
            <a:xfrm>
              <a:off x="398834" y="1736862"/>
              <a:ext cx="8321304"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E65C45B5-8634-4F5B-8A53-A9829A9B578A}"/>
                </a:ext>
              </a:extLst>
            </p:cNvPr>
            <p:cNvSpPr/>
            <p:nvPr/>
          </p:nvSpPr>
          <p:spPr>
            <a:xfrm>
              <a:off x="398834" y="1756318"/>
              <a:ext cx="8321304" cy="559474"/>
            </a:xfrm>
            <a:custGeom>
              <a:avLst/>
              <a:gdLst>
                <a:gd name="connsiteX0" fmla="*/ 0 w 8321304"/>
                <a:gd name="connsiteY0" fmla="*/ 0 h 559474"/>
                <a:gd name="connsiteX1" fmla="*/ 8321304 w 8321304"/>
                <a:gd name="connsiteY1" fmla="*/ 0 h 559474"/>
                <a:gd name="connsiteX2" fmla="*/ 8321304 w 8321304"/>
                <a:gd name="connsiteY2" fmla="*/ 559474 h 559474"/>
                <a:gd name="connsiteX3" fmla="*/ 0 w 8321304"/>
                <a:gd name="connsiteY3" fmla="*/ 559474 h 559474"/>
                <a:gd name="connsiteX4" fmla="*/ 0 w 8321304"/>
                <a:gd name="connsiteY4" fmla="*/ 0 h 55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304" h="559474">
                  <a:moveTo>
                    <a:pt x="0" y="0"/>
                  </a:moveTo>
                  <a:lnTo>
                    <a:pt x="8321304" y="0"/>
                  </a:lnTo>
                  <a:lnTo>
                    <a:pt x="8321304" y="559474"/>
                  </a:lnTo>
                  <a:lnTo>
                    <a:pt x="0" y="559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baseline="0" dirty="0">
                  <a:solidFill>
                    <a:schemeClr val="tx2"/>
                  </a:solidFill>
                </a:rPr>
                <a:t>99202		15-29 minutes	</a:t>
              </a:r>
              <a:endParaRPr lang="en-US" sz="2500" kern="1200" dirty="0">
                <a:solidFill>
                  <a:schemeClr val="tx2"/>
                </a:solidFill>
              </a:endParaRPr>
            </a:p>
          </p:txBody>
        </p:sp>
        <p:sp>
          <p:nvSpPr>
            <p:cNvPr id="9" name="Straight Connector 8">
              <a:extLst>
                <a:ext uri="{FF2B5EF4-FFF2-40B4-BE49-F238E27FC236}">
                  <a16:creationId xmlns:a16="http://schemas.microsoft.com/office/drawing/2014/main" id="{903C2814-8C3B-4C6D-8755-01ED707F8252}"/>
                </a:ext>
              </a:extLst>
            </p:cNvPr>
            <p:cNvSpPr/>
            <p:nvPr/>
          </p:nvSpPr>
          <p:spPr>
            <a:xfrm>
              <a:off x="398834" y="2296336"/>
              <a:ext cx="8321304"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9F4C17B4-5FE1-4E31-8700-056A325C9B8C}"/>
                </a:ext>
              </a:extLst>
            </p:cNvPr>
            <p:cNvSpPr/>
            <p:nvPr/>
          </p:nvSpPr>
          <p:spPr>
            <a:xfrm>
              <a:off x="398834" y="2315792"/>
              <a:ext cx="8321304" cy="559474"/>
            </a:xfrm>
            <a:custGeom>
              <a:avLst/>
              <a:gdLst>
                <a:gd name="connsiteX0" fmla="*/ 0 w 8321304"/>
                <a:gd name="connsiteY0" fmla="*/ 0 h 559474"/>
                <a:gd name="connsiteX1" fmla="*/ 8321304 w 8321304"/>
                <a:gd name="connsiteY1" fmla="*/ 0 h 559474"/>
                <a:gd name="connsiteX2" fmla="*/ 8321304 w 8321304"/>
                <a:gd name="connsiteY2" fmla="*/ 559474 h 559474"/>
                <a:gd name="connsiteX3" fmla="*/ 0 w 8321304"/>
                <a:gd name="connsiteY3" fmla="*/ 559474 h 559474"/>
                <a:gd name="connsiteX4" fmla="*/ 0 w 8321304"/>
                <a:gd name="connsiteY4" fmla="*/ 0 h 55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304" h="559474">
                  <a:moveTo>
                    <a:pt x="0" y="0"/>
                  </a:moveTo>
                  <a:lnTo>
                    <a:pt x="8321304" y="0"/>
                  </a:lnTo>
                  <a:lnTo>
                    <a:pt x="8321304" y="559474"/>
                  </a:lnTo>
                  <a:lnTo>
                    <a:pt x="0" y="559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baseline="0" dirty="0">
                  <a:solidFill>
                    <a:schemeClr val="tx2"/>
                  </a:solidFill>
                </a:rPr>
                <a:t>99203		30-44 minutes	</a:t>
              </a:r>
              <a:endParaRPr lang="en-US" sz="2500" kern="1200" dirty="0">
                <a:solidFill>
                  <a:schemeClr val="tx2"/>
                </a:solidFill>
              </a:endParaRPr>
            </a:p>
          </p:txBody>
        </p:sp>
        <p:sp>
          <p:nvSpPr>
            <p:cNvPr id="11" name="Straight Connector 10">
              <a:extLst>
                <a:ext uri="{FF2B5EF4-FFF2-40B4-BE49-F238E27FC236}">
                  <a16:creationId xmlns:a16="http://schemas.microsoft.com/office/drawing/2014/main" id="{3B103803-9B51-4B9E-A6C8-707EF2CE18D1}"/>
                </a:ext>
              </a:extLst>
            </p:cNvPr>
            <p:cNvSpPr/>
            <p:nvPr/>
          </p:nvSpPr>
          <p:spPr>
            <a:xfrm>
              <a:off x="398834" y="2855811"/>
              <a:ext cx="8321304"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07F09376-BC85-4E44-B364-AAD30F796F27}"/>
                </a:ext>
              </a:extLst>
            </p:cNvPr>
            <p:cNvSpPr/>
            <p:nvPr/>
          </p:nvSpPr>
          <p:spPr>
            <a:xfrm>
              <a:off x="398834" y="2875267"/>
              <a:ext cx="8321304" cy="559474"/>
            </a:xfrm>
            <a:custGeom>
              <a:avLst/>
              <a:gdLst>
                <a:gd name="connsiteX0" fmla="*/ 0 w 8321304"/>
                <a:gd name="connsiteY0" fmla="*/ 0 h 559474"/>
                <a:gd name="connsiteX1" fmla="*/ 8321304 w 8321304"/>
                <a:gd name="connsiteY1" fmla="*/ 0 h 559474"/>
                <a:gd name="connsiteX2" fmla="*/ 8321304 w 8321304"/>
                <a:gd name="connsiteY2" fmla="*/ 559474 h 559474"/>
                <a:gd name="connsiteX3" fmla="*/ 0 w 8321304"/>
                <a:gd name="connsiteY3" fmla="*/ 559474 h 559474"/>
                <a:gd name="connsiteX4" fmla="*/ 0 w 8321304"/>
                <a:gd name="connsiteY4" fmla="*/ 0 h 55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304" h="559474">
                  <a:moveTo>
                    <a:pt x="0" y="0"/>
                  </a:moveTo>
                  <a:lnTo>
                    <a:pt x="8321304" y="0"/>
                  </a:lnTo>
                  <a:lnTo>
                    <a:pt x="8321304" y="559474"/>
                  </a:lnTo>
                  <a:lnTo>
                    <a:pt x="0" y="559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baseline="0" dirty="0">
                  <a:solidFill>
                    <a:schemeClr val="tx2"/>
                  </a:solidFill>
                </a:rPr>
                <a:t>99204		45-59 minutes	</a:t>
              </a:r>
              <a:endParaRPr lang="en-US" sz="2500" kern="1200" dirty="0">
                <a:solidFill>
                  <a:schemeClr val="tx2"/>
                </a:solidFill>
              </a:endParaRPr>
            </a:p>
          </p:txBody>
        </p:sp>
        <p:sp>
          <p:nvSpPr>
            <p:cNvPr id="13" name="Straight Connector 12">
              <a:extLst>
                <a:ext uri="{FF2B5EF4-FFF2-40B4-BE49-F238E27FC236}">
                  <a16:creationId xmlns:a16="http://schemas.microsoft.com/office/drawing/2014/main" id="{BBCB95AD-38D7-42E4-88A6-C70D049A4D11}"/>
                </a:ext>
              </a:extLst>
            </p:cNvPr>
            <p:cNvSpPr/>
            <p:nvPr/>
          </p:nvSpPr>
          <p:spPr>
            <a:xfrm>
              <a:off x="398834" y="3415285"/>
              <a:ext cx="8321304"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0347D639-E13F-4C3F-9330-42BEB55F31E8}"/>
                </a:ext>
              </a:extLst>
            </p:cNvPr>
            <p:cNvSpPr/>
            <p:nvPr/>
          </p:nvSpPr>
          <p:spPr>
            <a:xfrm>
              <a:off x="398834" y="3434741"/>
              <a:ext cx="8321304" cy="559474"/>
            </a:xfrm>
            <a:custGeom>
              <a:avLst/>
              <a:gdLst>
                <a:gd name="connsiteX0" fmla="*/ 0 w 8321304"/>
                <a:gd name="connsiteY0" fmla="*/ 0 h 559474"/>
                <a:gd name="connsiteX1" fmla="*/ 8321304 w 8321304"/>
                <a:gd name="connsiteY1" fmla="*/ 0 h 559474"/>
                <a:gd name="connsiteX2" fmla="*/ 8321304 w 8321304"/>
                <a:gd name="connsiteY2" fmla="*/ 559474 h 559474"/>
                <a:gd name="connsiteX3" fmla="*/ 0 w 8321304"/>
                <a:gd name="connsiteY3" fmla="*/ 559474 h 559474"/>
                <a:gd name="connsiteX4" fmla="*/ 0 w 8321304"/>
                <a:gd name="connsiteY4" fmla="*/ 0 h 55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304" h="559474">
                  <a:moveTo>
                    <a:pt x="0" y="0"/>
                  </a:moveTo>
                  <a:lnTo>
                    <a:pt x="8321304" y="0"/>
                  </a:lnTo>
                  <a:lnTo>
                    <a:pt x="8321304" y="559474"/>
                  </a:lnTo>
                  <a:lnTo>
                    <a:pt x="0" y="559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baseline="0" dirty="0">
                  <a:solidFill>
                    <a:schemeClr val="tx2"/>
                  </a:solidFill>
                </a:rPr>
                <a:t>99205		60-74 minutes	</a:t>
              </a:r>
              <a:endParaRPr lang="en-US" sz="2500" kern="1200" dirty="0">
                <a:solidFill>
                  <a:schemeClr val="tx2"/>
                </a:solidFill>
              </a:endParaRPr>
            </a:p>
          </p:txBody>
        </p:sp>
      </p:grpSp>
      <p:sp>
        <p:nvSpPr>
          <p:cNvPr id="22" name="TextBox 21">
            <a:extLst>
              <a:ext uri="{FF2B5EF4-FFF2-40B4-BE49-F238E27FC236}">
                <a16:creationId xmlns:a16="http://schemas.microsoft.com/office/drawing/2014/main" id="{13F5D26A-627F-423A-9480-CFE71D227515}"/>
              </a:ext>
            </a:extLst>
          </p:cNvPr>
          <p:cNvSpPr txBox="1"/>
          <p:nvPr/>
        </p:nvSpPr>
        <p:spPr>
          <a:xfrm>
            <a:off x="250825" y="4344433"/>
            <a:ext cx="7731820" cy="369332"/>
          </a:xfrm>
          <a:prstGeom prst="rect">
            <a:avLst/>
          </a:prstGeom>
          <a:noFill/>
        </p:spPr>
        <p:txBody>
          <a:bodyPr wrap="square" rtlCol="0">
            <a:spAutoFit/>
          </a:bodyPr>
          <a:lstStyle/>
          <a:p>
            <a:r>
              <a:rPr lang="en-US" dirty="0">
                <a:solidFill>
                  <a:schemeClr val="tx2"/>
                </a:solidFill>
              </a:rPr>
              <a:t>The care provided to this patient would also be coded a 99204 based on time. </a:t>
            </a:r>
          </a:p>
        </p:txBody>
      </p:sp>
      <p:sp>
        <p:nvSpPr>
          <p:cNvPr id="2" name="Title 1">
            <a:extLst>
              <a:ext uri="{FF2B5EF4-FFF2-40B4-BE49-F238E27FC236}">
                <a16:creationId xmlns:a16="http://schemas.microsoft.com/office/drawing/2014/main" id="{BC58E2A9-809F-40CE-BA1B-7FE8092A86B8}"/>
              </a:ext>
            </a:extLst>
          </p:cNvPr>
          <p:cNvSpPr>
            <a:spLocks noGrp="1"/>
          </p:cNvSpPr>
          <p:nvPr>
            <p:ph type="title"/>
          </p:nvPr>
        </p:nvSpPr>
        <p:spPr>
          <a:xfrm>
            <a:off x="250825" y="1588"/>
            <a:ext cx="8469313" cy="933450"/>
          </a:xfrm>
        </p:spPr>
        <p:txBody>
          <a:bodyPr/>
          <a:lstStyle/>
          <a:p>
            <a:r>
              <a:rPr lang="en-US" dirty="0"/>
              <a:t>Time Based </a:t>
            </a:r>
          </a:p>
        </p:txBody>
      </p:sp>
    </p:spTree>
    <p:extLst>
      <p:ext uri="{BB962C8B-B14F-4D97-AF65-F5344CB8AC3E}">
        <p14:creationId xmlns:p14="http://schemas.microsoft.com/office/powerpoint/2010/main" val="40520581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BEF62-E14E-1F40-B301-4B9BCD4684F3}"/>
              </a:ext>
            </a:extLst>
          </p:cNvPr>
          <p:cNvSpPr>
            <a:spLocks noGrp="1"/>
          </p:cNvSpPr>
          <p:nvPr>
            <p:ph type="title"/>
          </p:nvPr>
        </p:nvSpPr>
        <p:spPr>
          <a:xfrm>
            <a:off x="3076575" y="0"/>
            <a:ext cx="4771060" cy="956330"/>
          </a:xfrm>
        </p:spPr>
        <p:txBody>
          <a:bodyPr/>
          <a:lstStyle/>
          <a:p>
            <a:r>
              <a:rPr lang="en-US" dirty="0"/>
              <a:t>Polling Question</a:t>
            </a:r>
          </a:p>
        </p:txBody>
      </p:sp>
      <p:sp>
        <p:nvSpPr>
          <p:cNvPr id="3" name="Content Placeholder 2">
            <a:extLst>
              <a:ext uri="{FF2B5EF4-FFF2-40B4-BE49-F238E27FC236}">
                <a16:creationId xmlns:a16="http://schemas.microsoft.com/office/drawing/2014/main" id="{02F0D237-8BCD-B944-BE31-69B08058E995}"/>
              </a:ext>
            </a:extLst>
          </p:cNvPr>
          <p:cNvSpPr>
            <a:spLocks noGrp="1"/>
          </p:cNvSpPr>
          <p:nvPr>
            <p:ph sz="half" idx="1"/>
          </p:nvPr>
        </p:nvSpPr>
        <p:spPr>
          <a:xfrm>
            <a:off x="223536" y="1208938"/>
            <a:ext cx="2462514" cy="3595235"/>
          </a:xfrm>
        </p:spPr>
        <p:txBody>
          <a:bodyPr/>
          <a:lstStyle/>
          <a:p>
            <a:r>
              <a:rPr lang="en-US" dirty="0"/>
              <a:t>Which code would you use for this patient?</a:t>
            </a:r>
          </a:p>
        </p:txBody>
      </p:sp>
      <p:sp>
        <p:nvSpPr>
          <p:cNvPr id="7" name="Content Placeholder 6">
            <a:extLst>
              <a:ext uri="{FF2B5EF4-FFF2-40B4-BE49-F238E27FC236}">
                <a16:creationId xmlns:a16="http://schemas.microsoft.com/office/drawing/2014/main" id="{E07902BD-A0C7-4A81-AC74-4F5F807334D8}"/>
              </a:ext>
            </a:extLst>
          </p:cNvPr>
          <p:cNvSpPr>
            <a:spLocks noGrp="1"/>
          </p:cNvSpPr>
          <p:nvPr>
            <p:ph sz="half" idx="2"/>
          </p:nvPr>
        </p:nvSpPr>
        <p:spPr>
          <a:xfrm>
            <a:off x="3108891" y="1208938"/>
            <a:ext cx="5582264" cy="3595235"/>
          </a:xfrm>
        </p:spPr>
        <p:txBody>
          <a:bodyPr/>
          <a:lstStyle/>
          <a:p>
            <a:r>
              <a:rPr lang="en-US" dirty="0"/>
              <a:t>MDM</a:t>
            </a:r>
          </a:p>
          <a:p>
            <a:r>
              <a:rPr lang="en-US" dirty="0"/>
              <a:t>Time</a:t>
            </a:r>
          </a:p>
        </p:txBody>
      </p:sp>
    </p:spTree>
    <p:extLst>
      <p:ext uri="{BB962C8B-B14F-4D97-AF65-F5344CB8AC3E}">
        <p14:creationId xmlns:p14="http://schemas.microsoft.com/office/powerpoint/2010/main" val="1204436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5EA69F-6419-4E77-ACA9-24903F585ECD}"/>
              </a:ext>
            </a:extLst>
          </p:cNvPr>
          <p:cNvSpPr>
            <a:spLocks noGrp="1"/>
          </p:cNvSpPr>
          <p:nvPr>
            <p:ph idx="1"/>
          </p:nvPr>
        </p:nvSpPr>
        <p:spPr/>
        <p:txBody>
          <a:bodyPr/>
          <a:lstStyle/>
          <a:p>
            <a:r>
              <a:rPr lang="en-US" dirty="0"/>
              <a:t>Based on MDM, the code for this patient’s care was 99204</a:t>
            </a:r>
          </a:p>
          <a:p>
            <a:r>
              <a:rPr lang="en-US" dirty="0"/>
              <a:t>Based on time, the code for this patient’s care was 99204</a:t>
            </a:r>
          </a:p>
          <a:p>
            <a:r>
              <a:rPr lang="en-US" dirty="0"/>
              <a:t>How would this visit be billed?</a:t>
            </a:r>
          </a:p>
          <a:p>
            <a:pPr lvl="1"/>
            <a:r>
              <a:rPr lang="en-US" dirty="0"/>
              <a:t>99204</a:t>
            </a:r>
          </a:p>
          <a:p>
            <a:endParaRPr lang="en-US" dirty="0"/>
          </a:p>
        </p:txBody>
      </p:sp>
      <p:sp>
        <p:nvSpPr>
          <p:cNvPr id="3" name="Title 2">
            <a:extLst>
              <a:ext uri="{FF2B5EF4-FFF2-40B4-BE49-F238E27FC236}">
                <a16:creationId xmlns:a16="http://schemas.microsoft.com/office/drawing/2014/main" id="{8F2830F5-415A-4D7B-A96F-6F0ACA3CC2AD}"/>
              </a:ext>
            </a:extLst>
          </p:cNvPr>
          <p:cNvSpPr>
            <a:spLocks noGrp="1"/>
          </p:cNvSpPr>
          <p:nvPr>
            <p:ph type="title"/>
          </p:nvPr>
        </p:nvSpPr>
        <p:spPr/>
        <p:txBody>
          <a:bodyPr/>
          <a:lstStyle/>
          <a:p>
            <a:r>
              <a:rPr lang="en-US" dirty="0"/>
              <a:t>MDM or Time Based</a:t>
            </a:r>
          </a:p>
        </p:txBody>
      </p:sp>
      <p:sp>
        <p:nvSpPr>
          <p:cNvPr id="5" name="Text Placeholder 4">
            <a:extLst>
              <a:ext uri="{FF2B5EF4-FFF2-40B4-BE49-F238E27FC236}">
                <a16:creationId xmlns:a16="http://schemas.microsoft.com/office/drawing/2014/main" id="{D13A7E94-367E-4F16-B766-7622DF6B08D0}"/>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0851908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0A7F6F-FAEF-42B8-A418-51F3AFE08F99}"/>
              </a:ext>
            </a:extLst>
          </p:cNvPr>
          <p:cNvSpPr>
            <a:spLocks noGrp="1"/>
          </p:cNvSpPr>
          <p:nvPr>
            <p:ph type="ctrTitle"/>
          </p:nvPr>
        </p:nvSpPr>
        <p:spPr>
          <a:xfrm>
            <a:off x="1143000" y="1742632"/>
            <a:ext cx="6858000" cy="1790700"/>
          </a:xfrm>
        </p:spPr>
        <p:txBody>
          <a:bodyPr/>
          <a:lstStyle/>
          <a:p>
            <a:r>
              <a:rPr lang="en-US" dirty="0"/>
              <a:t>Case 3</a:t>
            </a:r>
          </a:p>
        </p:txBody>
      </p:sp>
    </p:spTree>
    <p:extLst>
      <p:ext uri="{BB962C8B-B14F-4D97-AF65-F5344CB8AC3E}">
        <p14:creationId xmlns:p14="http://schemas.microsoft.com/office/powerpoint/2010/main" val="4800096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C5E2F-06ED-43E2-BD49-5CA315139D24}"/>
              </a:ext>
            </a:extLst>
          </p:cNvPr>
          <p:cNvSpPr>
            <a:spLocks noGrp="1"/>
          </p:cNvSpPr>
          <p:nvPr>
            <p:ph type="title"/>
          </p:nvPr>
        </p:nvSpPr>
        <p:spPr>
          <a:xfrm>
            <a:off x="346096" y="425288"/>
            <a:ext cx="2762795" cy="4295775"/>
          </a:xfrm>
        </p:spPr>
        <p:txBody>
          <a:bodyPr anchor="t">
            <a:normAutofit/>
          </a:bodyPr>
          <a:lstStyle/>
          <a:p>
            <a:r>
              <a:rPr lang="en-US" dirty="0"/>
              <a:t>Case 3 </a:t>
            </a:r>
          </a:p>
        </p:txBody>
      </p:sp>
      <p:sp>
        <p:nvSpPr>
          <p:cNvPr id="9" name="Straight Connector 8">
            <a:extLst>
              <a:ext uri="{FF2B5EF4-FFF2-40B4-BE49-F238E27FC236}">
                <a16:creationId xmlns:a16="http://schemas.microsoft.com/office/drawing/2014/main" id="{AD658FEB-26A2-488E-A7FE-77DBA6372C39}"/>
              </a:ext>
            </a:extLst>
          </p:cNvPr>
          <p:cNvSpPr/>
          <p:nvPr/>
        </p:nvSpPr>
        <p:spPr>
          <a:xfrm>
            <a:off x="3556089" y="916308"/>
            <a:ext cx="5100638" cy="0"/>
          </a:xfrm>
          <a:prstGeom prst="line">
            <a:avLst/>
          </a:pr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0"/>
          <a:lstStyle/>
          <a:p>
            <a:endParaRPr lang="en-US" dirty="0"/>
          </a:p>
        </p:txBody>
      </p:sp>
      <p:sp>
        <p:nvSpPr>
          <p:cNvPr id="10" name="Freeform: Shape 9">
            <a:extLst>
              <a:ext uri="{FF2B5EF4-FFF2-40B4-BE49-F238E27FC236}">
                <a16:creationId xmlns:a16="http://schemas.microsoft.com/office/drawing/2014/main" id="{1F3A2FAD-AECE-4A73-A1E0-542F9DE4A85B}"/>
              </a:ext>
            </a:extLst>
          </p:cNvPr>
          <p:cNvSpPr/>
          <p:nvPr/>
        </p:nvSpPr>
        <p:spPr>
          <a:xfrm>
            <a:off x="3556089" y="992778"/>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Visit Type: </a:t>
            </a:r>
            <a:r>
              <a:rPr lang="en-US" dirty="0">
                <a:solidFill>
                  <a:schemeClr val="tx2"/>
                </a:solidFill>
              </a:rPr>
              <a:t>Follow up, established patient </a:t>
            </a:r>
          </a:p>
        </p:txBody>
      </p:sp>
      <p:sp>
        <p:nvSpPr>
          <p:cNvPr id="11" name="Straight Connector 10">
            <a:extLst>
              <a:ext uri="{FF2B5EF4-FFF2-40B4-BE49-F238E27FC236}">
                <a16:creationId xmlns:a16="http://schemas.microsoft.com/office/drawing/2014/main" id="{4A397D5A-7612-4D32-B531-668427783A0B}"/>
              </a:ext>
            </a:extLst>
          </p:cNvPr>
          <p:cNvSpPr/>
          <p:nvPr/>
        </p:nvSpPr>
        <p:spPr>
          <a:xfrm>
            <a:off x="3556089" y="1728994"/>
            <a:ext cx="5100638" cy="0"/>
          </a:xfrm>
          <a:prstGeom prst="line">
            <a:avLst/>
          </a:prstGeom>
        </p:spPr>
        <p:style>
          <a:lnRef idx="1">
            <a:schemeClr val="accent2">
              <a:hueOff val="-5914332"/>
              <a:satOff val="-10144"/>
              <a:lumOff val="12549"/>
              <a:alphaOff val="0"/>
            </a:schemeClr>
          </a:lnRef>
          <a:fillRef idx="3">
            <a:schemeClr val="accent2">
              <a:hueOff val="-5914332"/>
              <a:satOff val="-10144"/>
              <a:lumOff val="12549"/>
              <a:alphaOff val="0"/>
            </a:schemeClr>
          </a:fillRef>
          <a:effectRef idx="2">
            <a:schemeClr val="accent2">
              <a:hueOff val="-5914332"/>
              <a:satOff val="-10144"/>
              <a:lumOff val="12549"/>
              <a:alphaOff val="0"/>
            </a:schemeClr>
          </a:effectRef>
          <a:fontRef idx="minor">
            <a:schemeClr val="lt1"/>
          </a:fontRef>
        </p:style>
        <p:txBody>
          <a:bodyPr lIns="0"/>
          <a:lstStyle/>
          <a:p>
            <a:endParaRPr lang="en-US" dirty="0"/>
          </a:p>
        </p:txBody>
      </p:sp>
      <p:sp>
        <p:nvSpPr>
          <p:cNvPr id="12" name="Freeform: Shape 11">
            <a:extLst>
              <a:ext uri="{FF2B5EF4-FFF2-40B4-BE49-F238E27FC236}">
                <a16:creationId xmlns:a16="http://schemas.microsoft.com/office/drawing/2014/main" id="{2771DF25-F009-4C5E-9216-F7FA0B8A67EA}"/>
              </a:ext>
            </a:extLst>
          </p:cNvPr>
          <p:cNvSpPr/>
          <p:nvPr/>
        </p:nvSpPr>
        <p:spPr>
          <a:xfrm>
            <a:off x="3556089" y="1742155"/>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Chief Complaint: </a:t>
            </a:r>
            <a:r>
              <a:rPr lang="en-US" dirty="0">
                <a:solidFill>
                  <a:schemeClr val="tx2"/>
                </a:solidFill>
              </a:rPr>
              <a:t>Follow up on medication changes </a:t>
            </a:r>
          </a:p>
        </p:txBody>
      </p:sp>
      <p:sp>
        <p:nvSpPr>
          <p:cNvPr id="13" name="Straight Connector 12">
            <a:extLst>
              <a:ext uri="{FF2B5EF4-FFF2-40B4-BE49-F238E27FC236}">
                <a16:creationId xmlns:a16="http://schemas.microsoft.com/office/drawing/2014/main" id="{BCB05897-EE8D-4872-97B1-A8DE6817C161}"/>
              </a:ext>
            </a:extLst>
          </p:cNvPr>
          <p:cNvSpPr/>
          <p:nvPr/>
        </p:nvSpPr>
        <p:spPr>
          <a:xfrm>
            <a:off x="3556089" y="2715848"/>
            <a:ext cx="5100638" cy="0"/>
          </a:xfrm>
          <a:prstGeom prst="line">
            <a:avLst/>
          </a:prstGeom>
        </p:spPr>
        <p:style>
          <a:lnRef idx="1">
            <a:schemeClr val="accent2">
              <a:hueOff val="-11828664"/>
              <a:satOff val="-20288"/>
              <a:lumOff val="25098"/>
              <a:alphaOff val="0"/>
            </a:schemeClr>
          </a:lnRef>
          <a:fillRef idx="3">
            <a:schemeClr val="accent2">
              <a:hueOff val="-11828664"/>
              <a:satOff val="-20288"/>
              <a:lumOff val="25098"/>
              <a:alphaOff val="0"/>
            </a:schemeClr>
          </a:fillRef>
          <a:effectRef idx="2">
            <a:schemeClr val="accent2">
              <a:hueOff val="-11828664"/>
              <a:satOff val="-20288"/>
              <a:lumOff val="25098"/>
              <a:alphaOff val="0"/>
            </a:schemeClr>
          </a:effectRef>
          <a:fontRef idx="minor">
            <a:schemeClr val="lt1"/>
          </a:fontRef>
        </p:style>
        <p:txBody>
          <a:bodyPr lIns="0"/>
          <a:lstStyle/>
          <a:p>
            <a:endParaRPr lang="en-US" dirty="0"/>
          </a:p>
        </p:txBody>
      </p:sp>
      <p:sp>
        <p:nvSpPr>
          <p:cNvPr id="14" name="Freeform: Shape 13">
            <a:extLst>
              <a:ext uri="{FF2B5EF4-FFF2-40B4-BE49-F238E27FC236}">
                <a16:creationId xmlns:a16="http://schemas.microsoft.com/office/drawing/2014/main" id="{22AC38C3-D9AE-4C09-A922-AC284BC3EF43}"/>
              </a:ext>
            </a:extLst>
          </p:cNvPr>
          <p:cNvSpPr/>
          <p:nvPr/>
        </p:nvSpPr>
        <p:spPr>
          <a:xfrm>
            <a:off x="3556089" y="2729010"/>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Medication</a:t>
            </a:r>
            <a:r>
              <a:rPr lang="en-US" kern="1200" dirty="0">
                <a:solidFill>
                  <a:schemeClr val="tx2"/>
                </a:solidFill>
              </a:rPr>
              <a:t>: </a:t>
            </a:r>
            <a:r>
              <a:rPr lang="en-US" dirty="0">
                <a:solidFill>
                  <a:schemeClr val="tx2"/>
                </a:solidFill>
              </a:rPr>
              <a:t>Metformin 500 mg oral tablet – one po bid, duloxetine HCL - 30 mg nightly, sertraline 50 mg, semaglutide 7 mg</a:t>
            </a:r>
          </a:p>
        </p:txBody>
      </p:sp>
      <p:sp>
        <p:nvSpPr>
          <p:cNvPr id="15" name="Straight Connector 14">
            <a:extLst>
              <a:ext uri="{FF2B5EF4-FFF2-40B4-BE49-F238E27FC236}">
                <a16:creationId xmlns:a16="http://schemas.microsoft.com/office/drawing/2014/main" id="{ED7D82BD-0602-485F-B3AF-52CD8D07BEC6}"/>
              </a:ext>
            </a:extLst>
          </p:cNvPr>
          <p:cNvSpPr/>
          <p:nvPr/>
        </p:nvSpPr>
        <p:spPr>
          <a:xfrm>
            <a:off x="3556089" y="3676579"/>
            <a:ext cx="5100638" cy="0"/>
          </a:xfrm>
          <a:prstGeom prst="line">
            <a:avLst/>
          </a:prstGeom>
        </p:spPr>
        <p:style>
          <a:lnRef idx="1">
            <a:schemeClr val="accent2">
              <a:hueOff val="-17742995"/>
              <a:satOff val="-30432"/>
              <a:lumOff val="37647"/>
              <a:alphaOff val="0"/>
            </a:schemeClr>
          </a:lnRef>
          <a:fillRef idx="3">
            <a:schemeClr val="accent2">
              <a:hueOff val="-17742995"/>
              <a:satOff val="-30432"/>
              <a:lumOff val="37647"/>
              <a:alphaOff val="0"/>
            </a:schemeClr>
          </a:fillRef>
          <a:effectRef idx="2">
            <a:schemeClr val="accent2">
              <a:hueOff val="-17742995"/>
              <a:satOff val="-30432"/>
              <a:lumOff val="37647"/>
              <a:alphaOff val="0"/>
            </a:schemeClr>
          </a:effectRef>
          <a:fontRef idx="minor">
            <a:schemeClr val="lt1"/>
          </a:fontRef>
        </p:style>
        <p:txBody>
          <a:bodyPr lIns="0"/>
          <a:lstStyle/>
          <a:p>
            <a:endParaRPr lang="en-US" dirty="0"/>
          </a:p>
        </p:txBody>
      </p:sp>
      <p:sp>
        <p:nvSpPr>
          <p:cNvPr id="16" name="Freeform: Shape 15">
            <a:extLst>
              <a:ext uri="{FF2B5EF4-FFF2-40B4-BE49-F238E27FC236}">
                <a16:creationId xmlns:a16="http://schemas.microsoft.com/office/drawing/2014/main" id="{7095BA32-113A-4C92-85B1-736BD6F9D438}"/>
              </a:ext>
            </a:extLst>
          </p:cNvPr>
          <p:cNvSpPr/>
          <p:nvPr/>
        </p:nvSpPr>
        <p:spPr>
          <a:xfrm>
            <a:off x="3556089" y="3707157"/>
            <a:ext cx="5100638" cy="596877"/>
          </a:xfrm>
          <a:custGeom>
            <a:avLst/>
            <a:gdLst>
              <a:gd name="connsiteX0" fmla="*/ 0 w 5100638"/>
              <a:gd name="connsiteY0" fmla="*/ 0 h 1073943"/>
              <a:gd name="connsiteX1" fmla="*/ 5100638 w 5100638"/>
              <a:gd name="connsiteY1" fmla="*/ 0 h 1073943"/>
              <a:gd name="connsiteX2" fmla="*/ 5100638 w 5100638"/>
              <a:gd name="connsiteY2" fmla="*/ 1073943 h 1073943"/>
              <a:gd name="connsiteX3" fmla="*/ 0 w 5100638"/>
              <a:gd name="connsiteY3" fmla="*/ 1073943 h 1073943"/>
              <a:gd name="connsiteX4" fmla="*/ 0 w 5100638"/>
              <a:gd name="connsiteY4" fmla="*/ 0 h 10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8" h="1073943">
                <a:moveTo>
                  <a:pt x="0" y="0"/>
                </a:moveTo>
                <a:lnTo>
                  <a:pt x="5100638" y="0"/>
                </a:lnTo>
                <a:lnTo>
                  <a:pt x="5100638" y="1073943"/>
                </a:lnTo>
                <a:lnTo>
                  <a:pt x="0" y="1073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0010" rIns="80010" bIns="80010" numCol="1" spcCol="1270" anchor="t" anchorCtr="0">
            <a:noAutofit/>
          </a:bodyPr>
          <a:lstStyle/>
          <a:p>
            <a:pPr marL="0" lvl="0" indent="0" algn="l" defTabSz="933450">
              <a:lnSpc>
                <a:spcPct val="90000"/>
              </a:lnSpc>
              <a:spcBef>
                <a:spcPct val="0"/>
              </a:spcBef>
              <a:spcAft>
                <a:spcPct val="35000"/>
              </a:spcAft>
              <a:buNone/>
            </a:pPr>
            <a:r>
              <a:rPr lang="en-US" b="1" kern="1200" dirty="0">
                <a:solidFill>
                  <a:schemeClr val="tx2"/>
                </a:solidFill>
              </a:rPr>
              <a:t>Vitals</a:t>
            </a:r>
            <a:r>
              <a:rPr lang="en-US" kern="1200" dirty="0">
                <a:solidFill>
                  <a:schemeClr val="tx2"/>
                </a:solidFill>
              </a:rPr>
              <a:t>: </a:t>
            </a:r>
            <a:r>
              <a:rPr lang="en-US" sz="1800" dirty="0">
                <a:solidFill>
                  <a:schemeClr val="tx2"/>
                </a:solidFill>
              </a:rPr>
              <a:t>Height 5 ft 0 in, Weight 225 lbs, BMI 43.96 kg/m</a:t>
            </a:r>
            <a:r>
              <a:rPr lang="en-US" sz="1800" baseline="30000" dirty="0">
                <a:solidFill>
                  <a:schemeClr val="tx2"/>
                </a:solidFill>
              </a:rPr>
              <a:t>2</a:t>
            </a:r>
            <a:r>
              <a:rPr lang="en-US" sz="1800" dirty="0">
                <a:solidFill>
                  <a:schemeClr val="tx2"/>
                </a:solidFill>
              </a:rPr>
              <a:t>, BP 128/78 mmHg, Pulse 72 bpm</a:t>
            </a:r>
            <a:endParaRPr lang="en-US" kern="1200" dirty="0">
              <a:solidFill>
                <a:schemeClr val="tx2"/>
              </a:solidFill>
            </a:endParaRPr>
          </a:p>
        </p:txBody>
      </p:sp>
    </p:spTree>
    <p:extLst>
      <p:ext uri="{BB962C8B-B14F-4D97-AF65-F5344CB8AC3E}">
        <p14:creationId xmlns:p14="http://schemas.microsoft.com/office/powerpoint/2010/main" val="18262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9DBF4B-F68B-5C41-BF1C-94D2CF72F60F}"/>
              </a:ext>
            </a:extLst>
          </p:cNvPr>
          <p:cNvSpPr>
            <a:spLocks noGrp="1"/>
          </p:cNvSpPr>
          <p:nvPr>
            <p:ph type="ctrTitle"/>
          </p:nvPr>
        </p:nvSpPr>
        <p:spPr>
          <a:xfrm>
            <a:off x="1143000" y="1742632"/>
            <a:ext cx="6858000" cy="1790700"/>
          </a:xfrm>
        </p:spPr>
        <p:txBody>
          <a:bodyPr/>
          <a:lstStyle/>
          <a:p>
            <a:r>
              <a:rPr lang="en-US" dirty="0"/>
              <a:t>Summary of Evaluation and Management (E&amp;M) Codes</a:t>
            </a:r>
          </a:p>
        </p:txBody>
      </p:sp>
      <p:sp>
        <p:nvSpPr>
          <p:cNvPr id="5" name="Slide Number Placeholder 4">
            <a:extLst>
              <a:ext uri="{FF2B5EF4-FFF2-40B4-BE49-F238E27FC236}">
                <a16:creationId xmlns:a16="http://schemas.microsoft.com/office/drawing/2014/main" id="{A14C9287-5A5A-0B4E-AB2C-973A4B5604D4}"/>
              </a:ext>
            </a:extLst>
          </p:cNvPr>
          <p:cNvSpPr>
            <a:spLocks noGrp="1"/>
          </p:cNvSpPr>
          <p:nvPr>
            <p:ph type="sldNum" sz="quarter" idx="4294967295"/>
          </p:nvPr>
        </p:nvSpPr>
        <p:spPr>
          <a:xfrm>
            <a:off x="7513638" y="4849813"/>
            <a:ext cx="1630362" cy="192087"/>
          </a:xfrm>
        </p:spPr>
        <p:txBody>
          <a:bodyPr/>
          <a:lstStyle/>
          <a:p>
            <a:fld id="{B1610A28-A13C-4144-B795-47763EF99F79}" type="slidenum">
              <a:rPr lang="en-US" smtClean="0"/>
              <a:t>9</a:t>
            </a:fld>
            <a:endParaRPr lang="en-US" dirty="0"/>
          </a:p>
        </p:txBody>
      </p:sp>
    </p:spTree>
    <p:extLst>
      <p:ext uri="{BB962C8B-B14F-4D97-AF65-F5344CB8AC3E}">
        <p14:creationId xmlns:p14="http://schemas.microsoft.com/office/powerpoint/2010/main" val="27370431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278C8-1AF7-4D53-956A-BA76A840A7CD}"/>
              </a:ext>
            </a:extLst>
          </p:cNvPr>
          <p:cNvSpPr>
            <a:spLocks noGrp="1"/>
          </p:cNvSpPr>
          <p:nvPr>
            <p:ph type="title"/>
          </p:nvPr>
        </p:nvSpPr>
        <p:spPr>
          <a:xfrm>
            <a:off x="346096" y="428625"/>
            <a:ext cx="2762795" cy="4295775"/>
          </a:xfrm>
        </p:spPr>
        <p:txBody>
          <a:bodyPr anchor="t">
            <a:normAutofit/>
          </a:bodyPr>
          <a:lstStyle/>
          <a:p>
            <a:r>
              <a:rPr lang="en-US" dirty="0"/>
              <a:t>HPI </a:t>
            </a:r>
          </a:p>
        </p:txBody>
      </p:sp>
      <p:sp>
        <p:nvSpPr>
          <p:cNvPr id="7" name="Straight Connector 6">
            <a:extLst>
              <a:ext uri="{FF2B5EF4-FFF2-40B4-BE49-F238E27FC236}">
                <a16:creationId xmlns:a16="http://schemas.microsoft.com/office/drawing/2014/main" id="{1D8DFC8C-DB3E-438C-92E1-A1D9872DA113}"/>
              </a:ext>
            </a:extLst>
          </p:cNvPr>
          <p:cNvSpPr/>
          <p:nvPr/>
        </p:nvSpPr>
        <p:spPr>
          <a:xfrm>
            <a:off x="3432107" y="320552"/>
            <a:ext cx="5298368" cy="0"/>
          </a:xfrm>
          <a:prstGeom prst="line">
            <a:avLst/>
          </a:prstGeom>
          <a:ln>
            <a:solidFill>
              <a:schemeClr val="tx2"/>
            </a:solidFill>
          </a:ln>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3FB9A2E1-8B09-4D79-A339-4343CE186E9B}"/>
              </a:ext>
            </a:extLst>
          </p:cNvPr>
          <p:cNvSpPr/>
          <p:nvPr/>
        </p:nvSpPr>
        <p:spPr>
          <a:xfrm>
            <a:off x="3393195" y="335297"/>
            <a:ext cx="5298368" cy="1430526"/>
          </a:xfrm>
          <a:custGeom>
            <a:avLst/>
            <a:gdLst>
              <a:gd name="connsiteX0" fmla="*/ 0 w 5298368"/>
              <a:gd name="connsiteY0" fmla="*/ 0 h 1430526"/>
              <a:gd name="connsiteX1" fmla="*/ 5298368 w 5298368"/>
              <a:gd name="connsiteY1" fmla="*/ 0 h 1430526"/>
              <a:gd name="connsiteX2" fmla="*/ 5298368 w 5298368"/>
              <a:gd name="connsiteY2" fmla="*/ 1430526 h 1430526"/>
              <a:gd name="connsiteX3" fmla="*/ 0 w 5298368"/>
              <a:gd name="connsiteY3" fmla="*/ 1430526 h 1430526"/>
              <a:gd name="connsiteX4" fmla="*/ 0 w 5298368"/>
              <a:gd name="connsiteY4" fmla="*/ 0 h 143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8368" h="1430526">
                <a:moveTo>
                  <a:pt x="0" y="0"/>
                </a:moveTo>
                <a:lnTo>
                  <a:pt x="5298368" y="0"/>
                </a:lnTo>
                <a:lnTo>
                  <a:pt x="5298368" y="1430526"/>
                </a:lnTo>
                <a:lnTo>
                  <a:pt x="0" y="14305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spcBef>
                <a:spcPts val="600"/>
              </a:spcBef>
              <a:spcAft>
                <a:spcPts val="600"/>
              </a:spcAft>
            </a:pPr>
            <a:r>
              <a:rPr lang="en-US" sz="1600" dirty="0">
                <a:solidFill>
                  <a:schemeClr val="tx2"/>
                </a:solidFill>
              </a:rPr>
              <a:t>52-year-old female with PMH of prediabetes, major depressive disorder, generalized anxiety, PVCs, metabolic syndrome, and class III obesity returns for follow-up on medication changes and continued </a:t>
            </a:r>
            <a:r>
              <a:rPr lang="en-US" sz="1600" b="0" i="0" dirty="0">
                <a:solidFill>
                  <a:schemeClr val="tx2"/>
                </a:solidFill>
              </a:rPr>
              <a:t>comprehensive care plan for abnormal weight gain and excessive adiposity </a:t>
            </a:r>
          </a:p>
          <a:p>
            <a:pPr lvl="0">
              <a:spcBef>
                <a:spcPts val="600"/>
              </a:spcBef>
              <a:spcAft>
                <a:spcPts val="600"/>
              </a:spcAft>
            </a:pPr>
            <a:r>
              <a:rPr lang="en-US" sz="1600" dirty="0">
                <a:solidFill>
                  <a:schemeClr val="tx2"/>
                </a:solidFill>
              </a:rPr>
              <a:t>M</a:t>
            </a:r>
            <a:r>
              <a:rPr lang="en-US" sz="1600" b="0" i="0" dirty="0">
                <a:solidFill>
                  <a:schemeClr val="tx2"/>
                </a:solidFill>
              </a:rPr>
              <a:t>otivated to continue focusing on a comprehensive care plan to combat elevated BMI and adiposity related complications </a:t>
            </a:r>
            <a:endParaRPr lang="en-US" sz="1600" dirty="0">
              <a:solidFill>
                <a:schemeClr val="tx2"/>
              </a:solidFill>
            </a:endParaRPr>
          </a:p>
        </p:txBody>
      </p:sp>
      <p:sp>
        <p:nvSpPr>
          <p:cNvPr id="10" name="Freeform: Shape 9">
            <a:extLst>
              <a:ext uri="{FF2B5EF4-FFF2-40B4-BE49-F238E27FC236}">
                <a16:creationId xmlns:a16="http://schemas.microsoft.com/office/drawing/2014/main" id="{DB61454D-C2BF-4DD8-8102-DBA671110AB7}"/>
              </a:ext>
            </a:extLst>
          </p:cNvPr>
          <p:cNvSpPr/>
          <p:nvPr/>
        </p:nvSpPr>
        <p:spPr>
          <a:xfrm>
            <a:off x="3393195" y="2336493"/>
            <a:ext cx="5488158" cy="1623564"/>
          </a:xfrm>
          <a:custGeom>
            <a:avLst/>
            <a:gdLst>
              <a:gd name="connsiteX0" fmla="*/ 0 w 5298368"/>
              <a:gd name="connsiteY0" fmla="*/ 0 h 1430526"/>
              <a:gd name="connsiteX1" fmla="*/ 5298368 w 5298368"/>
              <a:gd name="connsiteY1" fmla="*/ 0 h 1430526"/>
              <a:gd name="connsiteX2" fmla="*/ 5298368 w 5298368"/>
              <a:gd name="connsiteY2" fmla="*/ 1430526 h 1430526"/>
              <a:gd name="connsiteX3" fmla="*/ 0 w 5298368"/>
              <a:gd name="connsiteY3" fmla="*/ 1430526 h 1430526"/>
              <a:gd name="connsiteX4" fmla="*/ 0 w 5298368"/>
              <a:gd name="connsiteY4" fmla="*/ 0 h 143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8368" h="1430526">
                <a:moveTo>
                  <a:pt x="0" y="0"/>
                </a:moveTo>
                <a:lnTo>
                  <a:pt x="5298368" y="0"/>
                </a:lnTo>
                <a:lnTo>
                  <a:pt x="5298368" y="1430526"/>
                </a:lnTo>
                <a:lnTo>
                  <a:pt x="0" y="14305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spcBef>
                <a:spcPts val="600"/>
              </a:spcBef>
              <a:spcAft>
                <a:spcPts val="600"/>
              </a:spcAft>
            </a:pPr>
            <a:r>
              <a:rPr lang="en-US" sz="1600" dirty="0">
                <a:solidFill>
                  <a:schemeClr val="tx2"/>
                </a:solidFill>
              </a:rPr>
              <a:t>States mood has already improved and no side effects (SEs) to medication changes</a:t>
            </a:r>
          </a:p>
          <a:p>
            <a:pPr lvl="0">
              <a:spcBef>
                <a:spcPts val="600"/>
              </a:spcBef>
              <a:spcAft>
                <a:spcPts val="600"/>
              </a:spcAft>
            </a:pPr>
            <a:r>
              <a:rPr lang="en-US" sz="1600" dirty="0">
                <a:solidFill>
                  <a:schemeClr val="tx2"/>
                </a:solidFill>
              </a:rPr>
              <a:t>Has an appointment with the counseling support provided through work this week</a:t>
            </a:r>
          </a:p>
          <a:p>
            <a:pPr lvl="0">
              <a:spcBef>
                <a:spcPts val="600"/>
              </a:spcBef>
              <a:spcAft>
                <a:spcPts val="600"/>
              </a:spcAft>
            </a:pPr>
            <a:r>
              <a:rPr lang="en-US" sz="1600" dirty="0">
                <a:solidFill>
                  <a:schemeClr val="tx2"/>
                </a:solidFill>
              </a:rPr>
              <a:t>States increase in motivation and “feeling happier”</a:t>
            </a:r>
          </a:p>
        </p:txBody>
      </p:sp>
      <p:sp>
        <p:nvSpPr>
          <p:cNvPr id="12" name="Freeform: Shape 11">
            <a:extLst>
              <a:ext uri="{FF2B5EF4-FFF2-40B4-BE49-F238E27FC236}">
                <a16:creationId xmlns:a16="http://schemas.microsoft.com/office/drawing/2014/main" id="{26903908-0DC6-4C3E-8A65-B2B93F547FC1}"/>
              </a:ext>
            </a:extLst>
          </p:cNvPr>
          <p:cNvSpPr/>
          <p:nvPr/>
        </p:nvSpPr>
        <p:spPr>
          <a:xfrm>
            <a:off x="3385927" y="3994598"/>
            <a:ext cx="5298368" cy="688827"/>
          </a:xfrm>
          <a:custGeom>
            <a:avLst/>
            <a:gdLst>
              <a:gd name="connsiteX0" fmla="*/ 0 w 5298368"/>
              <a:gd name="connsiteY0" fmla="*/ 0 h 1430526"/>
              <a:gd name="connsiteX1" fmla="*/ 5298368 w 5298368"/>
              <a:gd name="connsiteY1" fmla="*/ 0 h 1430526"/>
              <a:gd name="connsiteX2" fmla="*/ 5298368 w 5298368"/>
              <a:gd name="connsiteY2" fmla="*/ 1430526 h 1430526"/>
              <a:gd name="connsiteX3" fmla="*/ 0 w 5298368"/>
              <a:gd name="connsiteY3" fmla="*/ 1430526 h 1430526"/>
              <a:gd name="connsiteX4" fmla="*/ 0 w 5298368"/>
              <a:gd name="connsiteY4" fmla="*/ 0 h 143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8368" h="1430526">
                <a:moveTo>
                  <a:pt x="0" y="0"/>
                </a:moveTo>
                <a:lnTo>
                  <a:pt x="5298368" y="0"/>
                </a:lnTo>
                <a:lnTo>
                  <a:pt x="5298368" y="1430526"/>
                </a:lnTo>
                <a:lnTo>
                  <a:pt x="0" y="14305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spcBef>
                <a:spcPts val="600"/>
              </a:spcBef>
              <a:spcAft>
                <a:spcPts val="600"/>
              </a:spcAft>
            </a:pPr>
            <a:r>
              <a:rPr lang="en-US" sz="1600" dirty="0">
                <a:solidFill>
                  <a:schemeClr val="tx2"/>
                </a:solidFill>
              </a:rPr>
              <a:t>Completed PHQ9 and Mood Disorder Questionnaire (MDQ) and here to review results</a:t>
            </a:r>
          </a:p>
        </p:txBody>
      </p:sp>
      <p:sp>
        <p:nvSpPr>
          <p:cNvPr id="9" name="Straight Connector 8">
            <a:extLst>
              <a:ext uri="{FF2B5EF4-FFF2-40B4-BE49-F238E27FC236}">
                <a16:creationId xmlns:a16="http://schemas.microsoft.com/office/drawing/2014/main" id="{1776584A-EB74-49C9-AD82-0504BC4F511E}"/>
              </a:ext>
            </a:extLst>
          </p:cNvPr>
          <p:cNvSpPr/>
          <p:nvPr/>
        </p:nvSpPr>
        <p:spPr>
          <a:xfrm>
            <a:off x="3432107" y="2328000"/>
            <a:ext cx="5298368" cy="0"/>
          </a:xfrm>
          <a:prstGeom prst="line">
            <a:avLst/>
          </a:prstGeom>
          <a:ln>
            <a:solidFill>
              <a:schemeClr val="tx2"/>
            </a:solidFill>
          </a:ln>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Straight Connector 10">
            <a:extLst>
              <a:ext uri="{FF2B5EF4-FFF2-40B4-BE49-F238E27FC236}">
                <a16:creationId xmlns:a16="http://schemas.microsoft.com/office/drawing/2014/main" id="{582A0C82-FF2F-4BA4-B85B-76007A0FC80B}"/>
              </a:ext>
            </a:extLst>
          </p:cNvPr>
          <p:cNvSpPr/>
          <p:nvPr/>
        </p:nvSpPr>
        <p:spPr>
          <a:xfrm>
            <a:off x="3393195" y="3990521"/>
            <a:ext cx="5298368" cy="0"/>
          </a:xfrm>
          <a:prstGeom prst="line">
            <a:avLst/>
          </a:prstGeom>
          <a:ln>
            <a:solidFill>
              <a:schemeClr val="tx2"/>
            </a:solidFill>
          </a:ln>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10301573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9D12D-3562-4BED-A84C-E43336DFBE6D}"/>
              </a:ext>
            </a:extLst>
          </p:cNvPr>
          <p:cNvSpPr>
            <a:spLocks noGrp="1"/>
          </p:cNvSpPr>
          <p:nvPr>
            <p:ph type="title"/>
          </p:nvPr>
        </p:nvSpPr>
        <p:spPr>
          <a:xfrm>
            <a:off x="250797" y="1791"/>
            <a:ext cx="8470011" cy="933965"/>
          </a:xfrm>
        </p:spPr>
        <p:txBody>
          <a:bodyPr>
            <a:normAutofit/>
          </a:bodyPr>
          <a:lstStyle/>
          <a:p>
            <a:r>
              <a:rPr lang="en-US" dirty="0"/>
              <a:t>Plan/Assessment</a:t>
            </a:r>
          </a:p>
        </p:txBody>
      </p:sp>
      <p:sp>
        <p:nvSpPr>
          <p:cNvPr id="5" name="Freeform: Shape 4">
            <a:extLst>
              <a:ext uri="{FF2B5EF4-FFF2-40B4-BE49-F238E27FC236}">
                <a16:creationId xmlns:a16="http://schemas.microsoft.com/office/drawing/2014/main" id="{8499CAD2-44C4-432B-9FE1-E105057C40C7}"/>
              </a:ext>
            </a:extLst>
          </p:cNvPr>
          <p:cNvSpPr/>
          <p:nvPr/>
        </p:nvSpPr>
        <p:spPr>
          <a:xfrm>
            <a:off x="389430" y="1443413"/>
            <a:ext cx="8331378" cy="1290058"/>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Struggling with feeling unmotivated and has no desire to leave the house; this has improved with start of sertraline </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Denies SI/HI</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MDQ (negative) and PHQ9 reviewed (moderate)</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Reduced duloxetine to 30 mg and taking 50 mg of sertraline; will discontinue duloxetine next week and continue sertraline and reach out if any SEs via patient portal</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Goal is normal PHQ9 and improvement in symptoms</a:t>
            </a:r>
          </a:p>
        </p:txBody>
      </p:sp>
      <p:sp>
        <p:nvSpPr>
          <p:cNvPr id="6" name="Rectangle: Rounded Corners 5">
            <a:extLst>
              <a:ext uri="{FF2B5EF4-FFF2-40B4-BE49-F238E27FC236}">
                <a16:creationId xmlns:a16="http://schemas.microsoft.com/office/drawing/2014/main" id="{566E3138-5622-4892-B780-74F874194640}"/>
              </a:ext>
            </a:extLst>
          </p:cNvPr>
          <p:cNvSpPr/>
          <p:nvPr/>
        </p:nvSpPr>
        <p:spPr>
          <a:xfrm>
            <a:off x="389430" y="1086066"/>
            <a:ext cx="8223347" cy="38376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r>
              <a:rPr lang="en-US" sz="1200" b="1" i="0" dirty="0"/>
              <a:t>GAD/Depression:</a:t>
            </a:r>
            <a:r>
              <a:rPr lang="en-US" sz="1200" b="0" i="0" dirty="0"/>
              <a:t> improving, not to goal</a:t>
            </a:r>
            <a:endParaRPr lang="en-US" sz="1200" dirty="0"/>
          </a:p>
        </p:txBody>
      </p:sp>
      <p:sp>
        <p:nvSpPr>
          <p:cNvPr id="7" name="Freeform: Shape 6">
            <a:extLst>
              <a:ext uri="{FF2B5EF4-FFF2-40B4-BE49-F238E27FC236}">
                <a16:creationId xmlns:a16="http://schemas.microsoft.com/office/drawing/2014/main" id="{0EA6534E-6D85-43B5-8CCD-8A315F2E4887}"/>
              </a:ext>
            </a:extLst>
          </p:cNvPr>
          <p:cNvSpPr/>
          <p:nvPr/>
        </p:nvSpPr>
        <p:spPr>
          <a:xfrm>
            <a:off x="389430" y="2986490"/>
            <a:ext cx="8331378" cy="1873898"/>
          </a:xfrm>
          <a:custGeom>
            <a:avLst/>
            <a:gdLst>
              <a:gd name="connsiteX0" fmla="*/ 0 w 8769871"/>
              <a:gd name="connsiteY0" fmla="*/ 0 h 1556100"/>
              <a:gd name="connsiteX1" fmla="*/ 8769871 w 8769871"/>
              <a:gd name="connsiteY1" fmla="*/ 0 h 1556100"/>
              <a:gd name="connsiteX2" fmla="*/ 8769871 w 8769871"/>
              <a:gd name="connsiteY2" fmla="*/ 1556100 h 1556100"/>
              <a:gd name="connsiteX3" fmla="*/ 0 w 8769871"/>
              <a:gd name="connsiteY3" fmla="*/ 1556100 h 1556100"/>
              <a:gd name="connsiteX4" fmla="*/ 0 w 8769871"/>
              <a:gd name="connsiteY4" fmla="*/ 0 h 155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1556100">
                <a:moveTo>
                  <a:pt x="0" y="0"/>
                </a:moveTo>
                <a:lnTo>
                  <a:pt x="8769871" y="0"/>
                </a:lnTo>
                <a:lnTo>
                  <a:pt x="8769871" y="1556100"/>
                </a:lnTo>
                <a:lnTo>
                  <a:pt x="0" y="1556100"/>
                </a:lnTo>
                <a:lnTo>
                  <a:pt x="0" y="0"/>
                </a:lnTo>
                <a:close/>
              </a:path>
            </a:pathLst>
          </a:custGeom>
          <a:noFill/>
          <a:ln>
            <a:noFill/>
          </a:ln>
        </p:spPr>
        <p:style>
          <a:lnRef idx="1">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Obesity management not to goal with current BMI</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Starting goal for BMI for individual is 10% weight reduction of 23 lbs (203 lbs) </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Goal metabolic labs to be: HbA1c &lt;5.7, HOMA IR &lt;2, WC &lt;35 in</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Labs: reviewed from 3/2021, due in June </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AOM:  the purpose of medication management is to treat the disease of obesity and facilitate the management of eating behavior, as well as slow the progression of weight gain and regain</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On GLP-1 for prediabetes; will optimize for BMI and HbA1c reduction; just started semaglutide 7 mg, no SEs, tolerating well, discussed with PCP and will take over treatment</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ORC: prediabetes</a:t>
            </a:r>
          </a:p>
          <a:p>
            <a:pPr marL="146304" lvl="1" indent="-146304" algn="l" defTabSz="577850">
              <a:lnSpc>
                <a:spcPct val="90000"/>
              </a:lnSpc>
              <a:spcBef>
                <a:spcPct val="0"/>
              </a:spcBef>
              <a:spcAft>
                <a:spcPct val="15000"/>
              </a:spcAft>
              <a:buClr>
                <a:schemeClr val="accent2"/>
              </a:buClr>
              <a:buChar char="•"/>
            </a:pPr>
            <a:r>
              <a:rPr lang="en-US" sz="1200" dirty="0">
                <a:solidFill>
                  <a:schemeClr val="tx2"/>
                </a:solidFill>
              </a:rPr>
              <a:t>Specialist referral: will likely need OSA evaluation, will follow up at future office visit</a:t>
            </a:r>
          </a:p>
        </p:txBody>
      </p:sp>
      <p:sp>
        <p:nvSpPr>
          <p:cNvPr id="8" name="Rectangle: Rounded Corners 7">
            <a:extLst>
              <a:ext uri="{FF2B5EF4-FFF2-40B4-BE49-F238E27FC236}">
                <a16:creationId xmlns:a16="http://schemas.microsoft.com/office/drawing/2014/main" id="{116F7194-86CB-41B4-AF68-59C801753849}"/>
              </a:ext>
            </a:extLst>
          </p:cNvPr>
          <p:cNvSpPr/>
          <p:nvPr/>
        </p:nvSpPr>
        <p:spPr>
          <a:xfrm>
            <a:off x="389430" y="2629143"/>
            <a:ext cx="8223347" cy="383760"/>
          </a:xfrm>
          <a:prstGeom prst="roundRect">
            <a:avLst/>
          </a:prstGeom>
          <a:solidFill>
            <a:schemeClr val="accent2"/>
          </a:solidFill>
        </p:spPr>
        <p:style>
          <a:lnRef idx="0">
            <a:schemeClr val="lt1">
              <a:hueOff val="0"/>
              <a:satOff val="0"/>
              <a:lumOff val="0"/>
              <a:alphaOff val="0"/>
            </a:schemeClr>
          </a:lnRef>
          <a:fillRef idx="3">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txBody>
          <a:bodyPr spcFirstLastPara="0" vert="horz" wrap="square" lIns="182880" tIns="18734" rIns="250770" bIns="18734" numCol="1" spcCol="1270" anchor="ctr" anchorCtr="0">
            <a:noAutofit/>
          </a:bodyPr>
          <a:lstStyle/>
          <a:p>
            <a:r>
              <a:rPr lang="en-US" sz="1200" b="1" dirty="0"/>
              <a:t>Class III Obesity with BMI and ORC:</a:t>
            </a:r>
            <a:r>
              <a:rPr lang="en-US" sz="1200" dirty="0"/>
              <a:t> improved, not to goal </a:t>
            </a:r>
          </a:p>
        </p:txBody>
      </p:sp>
    </p:spTree>
    <p:extLst>
      <p:ext uri="{BB962C8B-B14F-4D97-AF65-F5344CB8AC3E}">
        <p14:creationId xmlns:p14="http://schemas.microsoft.com/office/powerpoint/2010/main" val="19734865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FA3DA61-C313-4BF9-BCBD-0E1367F919AE}"/>
              </a:ext>
            </a:extLst>
          </p:cNvPr>
          <p:cNvSpPr/>
          <p:nvPr/>
        </p:nvSpPr>
        <p:spPr>
          <a:xfrm>
            <a:off x="389430" y="1492053"/>
            <a:ext cx="8331378" cy="746057"/>
          </a:xfrm>
          <a:custGeom>
            <a:avLst/>
            <a:gdLst>
              <a:gd name="connsiteX0" fmla="*/ 0 w 8769871"/>
              <a:gd name="connsiteY0" fmla="*/ 0 h 921375"/>
              <a:gd name="connsiteX1" fmla="*/ 8769871 w 8769871"/>
              <a:gd name="connsiteY1" fmla="*/ 0 h 921375"/>
              <a:gd name="connsiteX2" fmla="*/ 8769871 w 8769871"/>
              <a:gd name="connsiteY2" fmla="*/ 921375 h 921375"/>
              <a:gd name="connsiteX3" fmla="*/ 0 w 8769871"/>
              <a:gd name="connsiteY3" fmla="*/ 921375 h 921375"/>
              <a:gd name="connsiteX4" fmla="*/ 0 w 8769871"/>
              <a:gd name="connsiteY4" fmla="*/ 0 h 92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921375">
                <a:moveTo>
                  <a:pt x="0" y="0"/>
                </a:moveTo>
                <a:lnTo>
                  <a:pt x="8769871" y="0"/>
                </a:lnTo>
                <a:lnTo>
                  <a:pt x="8769871" y="921375"/>
                </a:lnTo>
                <a:lnTo>
                  <a:pt x="0" y="921375"/>
                </a:lnTo>
                <a:lnTo>
                  <a:pt x="0" y="0"/>
                </a:lnTo>
                <a:close/>
              </a:path>
            </a:pathLst>
          </a:custGeom>
          <a:noFill/>
          <a:ln>
            <a:noFill/>
          </a:ln>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spcBef>
                <a:spcPts val="600"/>
              </a:spcBef>
              <a:buClr>
                <a:schemeClr val="accent2"/>
              </a:buClr>
              <a:buChar char="•"/>
            </a:pPr>
            <a:r>
              <a:rPr lang="en-US" sz="1400" dirty="0">
                <a:solidFill>
                  <a:schemeClr val="tx2"/>
                </a:solidFill>
              </a:rPr>
              <a:t>Directly impacts care plan of optimization of BMI and management of obesity</a:t>
            </a:r>
          </a:p>
          <a:p>
            <a:pPr marL="146304" lvl="1" indent="-146304" algn="l" defTabSz="577850">
              <a:spcBef>
                <a:spcPts val="600"/>
              </a:spcBef>
              <a:buClr>
                <a:schemeClr val="accent2"/>
              </a:buClr>
              <a:buChar char="•"/>
            </a:pPr>
            <a:r>
              <a:rPr lang="en-US" sz="1400" b="0" i="0" dirty="0">
                <a:solidFill>
                  <a:schemeClr val="tx2"/>
                </a:solidFill>
              </a:rPr>
              <a:t>Labs reviewed; records reviewed</a:t>
            </a:r>
          </a:p>
          <a:p>
            <a:pPr marL="146304" lvl="1" indent="-146304" algn="l" defTabSz="577850">
              <a:spcBef>
                <a:spcPts val="600"/>
              </a:spcBef>
              <a:buClr>
                <a:schemeClr val="accent2"/>
              </a:buClr>
              <a:buChar char="•"/>
            </a:pPr>
            <a:r>
              <a:rPr lang="en-US" sz="1400" dirty="0">
                <a:solidFill>
                  <a:schemeClr val="tx2"/>
                </a:solidFill>
              </a:rPr>
              <a:t>Confirmed she received and reviewed handout on reduced carbohydrates and whole food nutrition</a:t>
            </a:r>
          </a:p>
        </p:txBody>
      </p:sp>
      <p:sp>
        <p:nvSpPr>
          <p:cNvPr id="6" name="Rectangle: Rounded Corners 5">
            <a:extLst>
              <a:ext uri="{FF2B5EF4-FFF2-40B4-BE49-F238E27FC236}">
                <a16:creationId xmlns:a16="http://schemas.microsoft.com/office/drawing/2014/main" id="{2A5FC9DB-71AE-4D9A-A4AB-5A59D5B077BA}"/>
              </a:ext>
            </a:extLst>
          </p:cNvPr>
          <p:cNvSpPr/>
          <p:nvPr/>
        </p:nvSpPr>
        <p:spPr>
          <a:xfrm>
            <a:off x="389430" y="1134706"/>
            <a:ext cx="8223347" cy="383760"/>
          </a:xfrm>
          <a:prstGeom prst="roundRect">
            <a:avLst/>
          </a:prstGeom>
          <a:solidFill>
            <a:schemeClr val="accent5"/>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2880" tIns="18734" rIns="250770" bIns="18734" numCol="1" spcCol="1270" anchor="ctr" anchorCtr="0">
            <a:noAutofit/>
          </a:bodyPr>
          <a:lstStyle/>
          <a:p>
            <a:pPr lvl="0"/>
            <a:r>
              <a:rPr lang="en-US" sz="1600" b="1" dirty="0"/>
              <a:t>Metabolic Syndrome:</a:t>
            </a:r>
            <a:r>
              <a:rPr lang="en-US" sz="1600" dirty="0"/>
              <a:t> not to goal</a:t>
            </a:r>
          </a:p>
        </p:txBody>
      </p:sp>
      <p:sp>
        <p:nvSpPr>
          <p:cNvPr id="7" name="Freeform: Shape 6">
            <a:extLst>
              <a:ext uri="{FF2B5EF4-FFF2-40B4-BE49-F238E27FC236}">
                <a16:creationId xmlns:a16="http://schemas.microsoft.com/office/drawing/2014/main" id="{7B1540F8-A655-4EEA-927B-D117098E497E}"/>
              </a:ext>
            </a:extLst>
          </p:cNvPr>
          <p:cNvSpPr/>
          <p:nvPr/>
        </p:nvSpPr>
        <p:spPr>
          <a:xfrm>
            <a:off x="389430" y="3183151"/>
            <a:ext cx="8331378" cy="1191098"/>
          </a:xfrm>
          <a:custGeom>
            <a:avLst/>
            <a:gdLst>
              <a:gd name="connsiteX0" fmla="*/ 0 w 8769871"/>
              <a:gd name="connsiteY0" fmla="*/ 0 h 1556100"/>
              <a:gd name="connsiteX1" fmla="*/ 8769871 w 8769871"/>
              <a:gd name="connsiteY1" fmla="*/ 0 h 1556100"/>
              <a:gd name="connsiteX2" fmla="*/ 8769871 w 8769871"/>
              <a:gd name="connsiteY2" fmla="*/ 1556100 h 1556100"/>
              <a:gd name="connsiteX3" fmla="*/ 0 w 8769871"/>
              <a:gd name="connsiteY3" fmla="*/ 1556100 h 1556100"/>
              <a:gd name="connsiteX4" fmla="*/ 0 w 8769871"/>
              <a:gd name="connsiteY4" fmla="*/ 0 h 155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9871" h="1556100">
                <a:moveTo>
                  <a:pt x="0" y="0"/>
                </a:moveTo>
                <a:lnTo>
                  <a:pt x="8769871" y="0"/>
                </a:lnTo>
                <a:lnTo>
                  <a:pt x="8769871" y="1556100"/>
                </a:lnTo>
                <a:lnTo>
                  <a:pt x="0" y="1556100"/>
                </a:lnTo>
                <a:lnTo>
                  <a:pt x="0" y="0"/>
                </a:lnTo>
                <a:close/>
              </a:path>
            </a:pathLst>
          </a:custGeom>
          <a:noFill/>
          <a:ln>
            <a:noFill/>
          </a:ln>
        </p:spPr>
        <p:style>
          <a:lnRef idx="1">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91440" rIns="182880" bIns="92456" numCol="1" spcCol="1270" anchor="t" anchorCtr="0">
            <a:noAutofit/>
          </a:bodyPr>
          <a:lstStyle/>
          <a:p>
            <a:pPr marL="146304" lvl="1" indent="-146304" algn="l" defTabSz="577850">
              <a:spcBef>
                <a:spcPts val="600"/>
              </a:spcBef>
              <a:buClr>
                <a:schemeClr val="accent2"/>
              </a:buClr>
              <a:buChar char="•"/>
            </a:pPr>
            <a:r>
              <a:rPr lang="en-US" sz="1400" dirty="0">
                <a:solidFill>
                  <a:schemeClr val="tx2"/>
                </a:solidFill>
              </a:rPr>
              <a:t>Continue semaglutide 7 mg and after 30 days, optimize dose to 14 mg for primary and secondary endpoint goals; reviewed off-label use and patient states understanding; impacts AOM options</a:t>
            </a:r>
          </a:p>
          <a:p>
            <a:pPr marL="146304" lvl="1" indent="-146304" algn="l" defTabSz="577850">
              <a:spcBef>
                <a:spcPts val="600"/>
              </a:spcBef>
              <a:buClr>
                <a:schemeClr val="accent2"/>
              </a:buClr>
              <a:buChar char="•"/>
            </a:pPr>
            <a:r>
              <a:rPr lang="en-US" sz="1400" dirty="0">
                <a:solidFill>
                  <a:schemeClr val="tx2"/>
                </a:solidFill>
              </a:rPr>
              <a:t>May optimize metformin dosing; will wait as currently making medication adjustments</a:t>
            </a:r>
          </a:p>
          <a:p>
            <a:pPr marL="146304" lvl="1" indent="-146304" algn="l" defTabSz="577850">
              <a:spcBef>
                <a:spcPts val="600"/>
              </a:spcBef>
              <a:buClr>
                <a:schemeClr val="accent2"/>
              </a:buClr>
              <a:buChar char="•"/>
            </a:pPr>
            <a:r>
              <a:rPr lang="en-US" sz="1400" dirty="0">
                <a:solidFill>
                  <a:schemeClr val="tx2"/>
                </a:solidFill>
              </a:rPr>
              <a:t>Goal HbA1c &lt;5.7; goal HOMA IR &lt;2</a:t>
            </a:r>
          </a:p>
        </p:txBody>
      </p:sp>
      <p:sp>
        <p:nvSpPr>
          <p:cNvPr id="8" name="Rectangle: Rounded Corners 7">
            <a:extLst>
              <a:ext uri="{FF2B5EF4-FFF2-40B4-BE49-F238E27FC236}">
                <a16:creationId xmlns:a16="http://schemas.microsoft.com/office/drawing/2014/main" id="{5BC10B8E-BEC4-4D42-BA62-3F2890544061}"/>
              </a:ext>
            </a:extLst>
          </p:cNvPr>
          <p:cNvSpPr/>
          <p:nvPr/>
        </p:nvSpPr>
        <p:spPr>
          <a:xfrm>
            <a:off x="389430" y="2825804"/>
            <a:ext cx="8223347" cy="383760"/>
          </a:xfrm>
          <a:prstGeom prst="roundRect">
            <a:avLst/>
          </a:prstGeom>
          <a:solidFill>
            <a:schemeClr val="accent5"/>
          </a:solidFill>
        </p:spPr>
        <p:style>
          <a:lnRef idx="0">
            <a:schemeClr val="lt1">
              <a:hueOff val="0"/>
              <a:satOff val="0"/>
              <a:lumOff val="0"/>
              <a:alphaOff val="0"/>
            </a:schemeClr>
          </a:lnRef>
          <a:fillRef idx="3">
            <a:schemeClr val="accent5">
              <a:hueOff val="-3379271"/>
              <a:satOff val="-8710"/>
              <a:lumOff val="-5883"/>
              <a:alphaOff val="0"/>
            </a:schemeClr>
          </a:fillRef>
          <a:effectRef idx="2">
            <a:schemeClr val="accent5">
              <a:hueOff val="-3379271"/>
              <a:satOff val="-8710"/>
              <a:lumOff val="-5883"/>
              <a:alphaOff val="0"/>
            </a:schemeClr>
          </a:effectRef>
          <a:fontRef idx="minor">
            <a:schemeClr val="lt1"/>
          </a:fontRef>
        </p:style>
        <p:txBody>
          <a:bodyPr spcFirstLastPara="0" vert="horz" wrap="square" lIns="182880" tIns="18734" rIns="250770" bIns="18734" numCol="1" spcCol="1270" anchor="ctr" anchorCtr="0">
            <a:noAutofit/>
          </a:bodyPr>
          <a:lstStyle/>
          <a:p>
            <a:pPr lvl="0"/>
            <a:r>
              <a:rPr lang="en-US" sz="1600" b="1" dirty="0"/>
              <a:t>Prediabetes: </a:t>
            </a:r>
            <a:r>
              <a:rPr lang="en-US" sz="1600" dirty="0"/>
              <a:t>not to Goal </a:t>
            </a:r>
          </a:p>
        </p:txBody>
      </p:sp>
    </p:spTree>
    <p:extLst>
      <p:ext uri="{BB962C8B-B14F-4D97-AF65-F5344CB8AC3E}">
        <p14:creationId xmlns:p14="http://schemas.microsoft.com/office/powerpoint/2010/main" val="32272198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C02D44-F64F-4FB5-B31D-F5CD7751F3F3}"/>
              </a:ext>
            </a:extLst>
          </p:cNvPr>
          <p:cNvSpPr>
            <a:spLocks noGrp="1"/>
          </p:cNvSpPr>
          <p:nvPr>
            <p:ph type="title"/>
          </p:nvPr>
        </p:nvSpPr>
        <p:spPr>
          <a:xfrm>
            <a:off x="250797" y="1791"/>
            <a:ext cx="8470011" cy="933965"/>
          </a:xfrm>
        </p:spPr>
        <p:txBody>
          <a:bodyPr/>
          <a:lstStyle/>
          <a:p>
            <a:r>
              <a:rPr lang="en-US" dirty="0"/>
              <a:t>Step 1: Number and Complexity of Problems Addressed</a:t>
            </a:r>
          </a:p>
        </p:txBody>
      </p:sp>
      <p:graphicFrame>
        <p:nvGraphicFramePr>
          <p:cNvPr id="10" name="Table 4">
            <a:extLst>
              <a:ext uri="{FF2B5EF4-FFF2-40B4-BE49-F238E27FC236}">
                <a16:creationId xmlns:a16="http://schemas.microsoft.com/office/drawing/2014/main" id="{6E0C5BF1-B18F-4374-80E0-74AC5DE5E05B}"/>
              </a:ext>
            </a:extLst>
          </p:cNvPr>
          <p:cNvGraphicFramePr>
            <a:graphicFrameLocks/>
          </p:cNvGraphicFramePr>
          <p:nvPr/>
        </p:nvGraphicFramePr>
        <p:xfrm>
          <a:off x="0" y="946230"/>
          <a:ext cx="9143999" cy="3991530"/>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Number and Complexity of Problems Addressed </a:t>
                      </a:r>
                    </a:p>
                  </a:txBody>
                  <a:tcPr anchor="ctr">
                    <a:solidFill>
                      <a:schemeClr val="tx2"/>
                    </a:solidFill>
                  </a:tcPr>
                </a:tc>
                <a:extLst>
                  <a:ext uri="{0D108BD9-81ED-4DB2-BD59-A6C34878D82A}">
                    <a16:rowId xmlns:a16="http://schemas.microsoft.com/office/drawing/2014/main" val="2819832796"/>
                  </a:ext>
                </a:extLst>
              </a:tr>
              <a:tr h="528490">
                <a:tc>
                  <a:txBody>
                    <a:bodyPr/>
                    <a:lstStyle/>
                    <a:p>
                      <a:r>
                        <a:rPr lang="en-US" sz="1000" dirty="0"/>
                        <a:t>99202</a:t>
                      </a:r>
                    </a:p>
                    <a:p>
                      <a:r>
                        <a:rPr lang="en-US" sz="1000" dirty="0"/>
                        <a:t>99212</a:t>
                      </a:r>
                    </a:p>
                  </a:txBody>
                  <a:tcPr marL="365760" anchor="ctr"/>
                </a:tc>
                <a:tc>
                  <a:txBody>
                    <a:bodyPr/>
                    <a:lstStyle/>
                    <a:p>
                      <a:r>
                        <a:rPr lang="en-US" sz="1000" dirty="0">
                          <a:solidFill>
                            <a:schemeClr val="tx2"/>
                          </a:solidFill>
                        </a:rPr>
                        <a:t>Straightforward</a:t>
                      </a:r>
                    </a:p>
                  </a:txBody>
                  <a:tcPr anchor="ctr"/>
                </a:tc>
                <a:tc>
                  <a:txBody>
                    <a:bodyPr/>
                    <a:lstStyle/>
                    <a:p>
                      <a:pPr marL="274320" indent="-274320">
                        <a:spcBef>
                          <a:spcPts val="500"/>
                        </a:spcBef>
                      </a:pPr>
                      <a:r>
                        <a:rPr lang="en-US" sz="1000" b="1" dirty="0">
                          <a:solidFill>
                            <a:schemeClr val="tx2"/>
                          </a:solidFill>
                        </a:rPr>
                        <a:t>Minimal</a:t>
                      </a:r>
                      <a:r>
                        <a:rPr lang="en-US" sz="1000" dirty="0">
                          <a:solidFill>
                            <a:schemeClr val="tx2"/>
                          </a:solidFill>
                        </a:rPr>
                        <a:t> </a:t>
                      </a:r>
                    </a:p>
                    <a:p>
                      <a:pPr marL="274320" indent="-274320">
                        <a:spcBef>
                          <a:spcPts val="500"/>
                        </a:spcBef>
                        <a:buFont typeface="Wingdings" panose="05000000000000000000" pitchFamily="2" charset="2"/>
                        <a:buChar char="q"/>
                      </a:pPr>
                      <a:r>
                        <a:rPr lang="en-US" sz="1000" dirty="0">
                          <a:solidFill>
                            <a:schemeClr val="tx2"/>
                          </a:solidFill>
                        </a:rPr>
                        <a:t>1 self-limited or minor problems</a:t>
                      </a:r>
                      <a:endParaRPr lang="en-US" sz="2400" dirty="0">
                        <a:solidFill>
                          <a:schemeClr val="tx2"/>
                        </a:solidFill>
                      </a:endParaRPr>
                    </a:p>
                  </a:txBody>
                  <a:tcPr anchor="ctr"/>
                </a:tc>
                <a:extLst>
                  <a:ext uri="{0D108BD9-81ED-4DB2-BD59-A6C34878D82A}">
                    <a16:rowId xmlns:a16="http://schemas.microsoft.com/office/drawing/2014/main" val="2481532587"/>
                  </a:ext>
                </a:extLst>
              </a:tr>
              <a:tr h="917017">
                <a:tc>
                  <a:txBody>
                    <a:bodyPr/>
                    <a:lstStyle/>
                    <a:p>
                      <a:r>
                        <a:rPr lang="en-US" sz="1000" dirty="0"/>
                        <a:t>99203</a:t>
                      </a:r>
                    </a:p>
                    <a:p>
                      <a:r>
                        <a:rPr lang="en-US" sz="1000" dirty="0"/>
                        <a:t>99212</a:t>
                      </a:r>
                    </a:p>
                  </a:txBody>
                  <a:tcPr marL="365760" anchor="ctr"/>
                </a:tc>
                <a:tc>
                  <a:txBody>
                    <a:bodyPr/>
                    <a:lstStyle/>
                    <a:p>
                      <a:r>
                        <a:rPr lang="en-US" sz="1000" dirty="0">
                          <a:solidFill>
                            <a:schemeClr val="tx2"/>
                          </a:solidFill>
                        </a:rPr>
                        <a:t>Low</a:t>
                      </a:r>
                    </a:p>
                  </a:txBody>
                  <a:tcPr anchor="ctr"/>
                </a:tc>
                <a:tc>
                  <a:txBody>
                    <a:bodyPr/>
                    <a:lstStyle/>
                    <a:p>
                      <a:pPr marL="274320" indent="-274320">
                        <a:spcBef>
                          <a:spcPts val="500"/>
                        </a:spcBef>
                      </a:pPr>
                      <a:r>
                        <a:rPr lang="en-US" sz="1000" b="1" dirty="0">
                          <a:solidFill>
                            <a:schemeClr val="tx2"/>
                          </a:solidFill>
                        </a:rPr>
                        <a:t>Low</a:t>
                      </a:r>
                      <a:r>
                        <a:rPr lang="en-US" sz="1000" dirty="0">
                          <a:solidFill>
                            <a:schemeClr val="tx2"/>
                          </a:solidFill>
                        </a:rPr>
                        <a:t> </a:t>
                      </a:r>
                    </a:p>
                    <a:p>
                      <a:pPr marL="274320" indent="-274320">
                        <a:spcBef>
                          <a:spcPts val="500"/>
                        </a:spcBef>
                        <a:buFont typeface="Wingdings" panose="05000000000000000000" pitchFamily="2" charset="2"/>
                        <a:buChar char="q"/>
                      </a:pPr>
                      <a:r>
                        <a:rPr lang="en-US" sz="1000" dirty="0">
                          <a:solidFill>
                            <a:schemeClr val="tx2"/>
                          </a:solidFill>
                        </a:rPr>
                        <a:t>2 or more self-limited or minor problems OR </a:t>
                      </a:r>
                    </a:p>
                    <a:p>
                      <a:pPr marL="274320" indent="-274320">
                        <a:spcBef>
                          <a:spcPts val="500"/>
                        </a:spcBef>
                        <a:buFont typeface="Wingdings" panose="05000000000000000000" pitchFamily="2" charset="2"/>
                        <a:buChar char="q"/>
                      </a:pPr>
                      <a:r>
                        <a:rPr lang="en-US" sz="1000" dirty="0">
                          <a:solidFill>
                            <a:schemeClr val="tx2"/>
                          </a:solidFill>
                        </a:rPr>
                        <a:t>1 stable chronic illness OR </a:t>
                      </a:r>
                    </a:p>
                    <a:p>
                      <a:pPr marL="274320" indent="-274320">
                        <a:spcBef>
                          <a:spcPts val="500"/>
                        </a:spcBef>
                        <a:buFont typeface="Wingdings" panose="05000000000000000000" pitchFamily="2" charset="2"/>
                        <a:buChar char="q"/>
                      </a:pPr>
                      <a:r>
                        <a:rPr lang="en-US" sz="1000" dirty="0">
                          <a:solidFill>
                            <a:schemeClr val="tx2"/>
                          </a:solidFill>
                        </a:rPr>
                        <a:t>1 acute, uncomplicated illness or injury</a:t>
                      </a:r>
                    </a:p>
                  </a:txBody>
                  <a:tcPr anchor="ctr"/>
                </a:tc>
                <a:extLst>
                  <a:ext uri="{0D108BD9-81ED-4DB2-BD59-A6C34878D82A}">
                    <a16:rowId xmlns:a16="http://schemas.microsoft.com/office/drawing/2014/main" val="1631187429"/>
                  </a:ext>
                </a:extLst>
              </a:tr>
              <a:tr h="1406739">
                <a:tc>
                  <a:txBody>
                    <a:bodyPr/>
                    <a:lstStyle/>
                    <a:p>
                      <a:r>
                        <a:rPr lang="en-US" sz="1000" b="0" dirty="0"/>
                        <a:t>99204</a:t>
                      </a:r>
                    </a:p>
                    <a:p>
                      <a:r>
                        <a:rPr lang="en-US" sz="1000" b="0" dirty="0"/>
                        <a:t>99214</a:t>
                      </a:r>
                    </a:p>
                  </a:txBody>
                  <a:tcPr marL="365760" anchor="ctr"/>
                </a:tc>
                <a:tc>
                  <a:txBody>
                    <a:bodyPr/>
                    <a:lstStyle/>
                    <a:p>
                      <a:r>
                        <a:rPr lang="en-US" sz="1000" b="0" dirty="0">
                          <a:solidFill>
                            <a:schemeClr val="tx2"/>
                          </a:solidFill>
                        </a:rPr>
                        <a:t>Moderate</a:t>
                      </a:r>
                    </a:p>
                  </a:txBody>
                  <a:tcPr anchor="ctr"/>
                </a:tc>
                <a:tc>
                  <a:txBody>
                    <a:bodyPr/>
                    <a:lstStyle/>
                    <a:p>
                      <a:pPr marL="274320" indent="-274320">
                        <a:spcBef>
                          <a:spcPts val="500"/>
                        </a:spcBef>
                      </a:pPr>
                      <a:r>
                        <a:rPr lang="en-US" sz="1000" b="1" dirty="0">
                          <a:solidFill>
                            <a:schemeClr val="tx2"/>
                          </a:solidFill>
                        </a:rPr>
                        <a:t>Moderate </a:t>
                      </a:r>
                    </a:p>
                    <a:p>
                      <a:pPr marL="274320" indent="-274320">
                        <a:spcBef>
                          <a:spcPts val="500"/>
                        </a:spcBef>
                        <a:buFont typeface="Wingdings" panose="05000000000000000000" pitchFamily="2" charset="2"/>
                        <a:buChar char="q"/>
                      </a:pPr>
                      <a:r>
                        <a:rPr lang="en-US" sz="1000" b="0" dirty="0">
                          <a:solidFill>
                            <a:schemeClr val="tx2"/>
                          </a:solidFill>
                        </a:rPr>
                        <a:t>1 or more chronic illnesses with exacerbation, progression, or side effects of treatment; OR</a:t>
                      </a:r>
                    </a:p>
                    <a:p>
                      <a:pPr marL="274320" indent="-274320">
                        <a:spcBef>
                          <a:spcPts val="500"/>
                        </a:spcBef>
                        <a:buFont typeface="Wingdings" panose="05000000000000000000" pitchFamily="2" charset="2"/>
                        <a:buChar char="q"/>
                      </a:pPr>
                      <a:r>
                        <a:rPr lang="en-US" sz="1000" dirty="0">
                          <a:solidFill>
                            <a:schemeClr val="tx2"/>
                          </a:solidFill>
                        </a:rPr>
                        <a:t>2 or more stable chronic illnesses; OR </a:t>
                      </a:r>
                    </a:p>
                    <a:p>
                      <a:pPr marL="274320" indent="-274320">
                        <a:spcBef>
                          <a:spcPts val="500"/>
                        </a:spcBef>
                        <a:buFont typeface="Wingdings" panose="05000000000000000000" pitchFamily="2" charset="2"/>
                        <a:buChar char="q"/>
                      </a:pPr>
                      <a:r>
                        <a:rPr lang="en-US" sz="1000" dirty="0">
                          <a:solidFill>
                            <a:schemeClr val="tx2"/>
                          </a:solidFill>
                        </a:rPr>
                        <a:t>1 undiagnosed new problem with uncertain prognosis; OR </a:t>
                      </a:r>
                    </a:p>
                    <a:p>
                      <a:pPr marL="274320" indent="-274320">
                        <a:spcBef>
                          <a:spcPts val="500"/>
                        </a:spcBef>
                        <a:buFont typeface="Wingdings" panose="05000000000000000000" pitchFamily="2" charset="2"/>
                        <a:buChar char="q"/>
                      </a:pPr>
                      <a:r>
                        <a:rPr lang="en-US" sz="1000" dirty="0">
                          <a:solidFill>
                            <a:schemeClr val="tx2"/>
                          </a:solidFill>
                        </a:rPr>
                        <a:t>1 acute illness with systemic symptoms; OR </a:t>
                      </a:r>
                    </a:p>
                    <a:p>
                      <a:pPr marL="274320" indent="-274320">
                        <a:spcBef>
                          <a:spcPts val="500"/>
                        </a:spcBef>
                        <a:buFont typeface="Wingdings" panose="05000000000000000000" pitchFamily="2" charset="2"/>
                        <a:buChar char="q"/>
                      </a:pPr>
                      <a:r>
                        <a:rPr lang="en-US" sz="1000" dirty="0">
                          <a:solidFill>
                            <a:schemeClr val="tx2"/>
                          </a:solidFill>
                        </a:rPr>
                        <a:t>1 acute complicate</a:t>
                      </a:r>
                    </a:p>
                  </a:txBody>
                  <a:tcPr anchor="ctr"/>
                </a:tc>
                <a:extLst>
                  <a:ext uri="{0D108BD9-81ED-4DB2-BD59-A6C34878D82A}">
                    <a16:rowId xmlns:a16="http://schemas.microsoft.com/office/drawing/2014/main" val="627746983"/>
                  </a:ext>
                </a:extLst>
              </a:tr>
              <a:tr h="715196">
                <a:tc>
                  <a:txBody>
                    <a:bodyPr/>
                    <a:lstStyle/>
                    <a:p>
                      <a:r>
                        <a:rPr lang="en-US" sz="1000" dirty="0"/>
                        <a:t>99205</a:t>
                      </a:r>
                    </a:p>
                    <a:p>
                      <a:r>
                        <a:rPr lang="en-US" sz="1000" dirty="0"/>
                        <a:t>99215</a:t>
                      </a:r>
                    </a:p>
                  </a:txBody>
                  <a:tcPr marL="365760" anchor="ctr"/>
                </a:tc>
                <a:tc>
                  <a:txBody>
                    <a:bodyPr/>
                    <a:lstStyle/>
                    <a:p>
                      <a:r>
                        <a:rPr lang="en-US" sz="1000" dirty="0">
                          <a:solidFill>
                            <a:schemeClr val="tx2"/>
                          </a:solidFill>
                        </a:rPr>
                        <a:t>High </a:t>
                      </a:r>
                    </a:p>
                  </a:txBody>
                  <a:tcPr anchor="ctr"/>
                </a:tc>
                <a:tc>
                  <a:txBody>
                    <a:bodyPr/>
                    <a:lstStyle/>
                    <a:p>
                      <a:pPr marL="274320" indent="-274320">
                        <a:spcBef>
                          <a:spcPts val="500"/>
                        </a:spcBef>
                      </a:pPr>
                      <a:r>
                        <a:rPr lang="en-US" sz="1000" b="1" dirty="0">
                          <a:solidFill>
                            <a:schemeClr val="tx2"/>
                          </a:solidFill>
                        </a:rPr>
                        <a:t>High</a:t>
                      </a:r>
                      <a:r>
                        <a:rPr lang="en-US" sz="1000" dirty="0">
                          <a:solidFill>
                            <a:schemeClr val="tx2"/>
                          </a:solidFill>
                        </a:rPr>
                        <a:t> </a:t>
                      </a:r>
                    </a:p>
                    <a:p>
                      <a:pPr marL="274320" indent="-274320">
                        <a:spcBef>
                          <a:spcPts val="500"/>
                        </a:spcBef>
                        <a:buFont typeface="Wingdings" panose="05000000000000000000" pitchFamily="2" charset="2"/>
                        <a:buChar char="q"/>
                      </a:pPr>
                      <a:r>
                        <a:rPr lang="en-US" sz="1000" dirty="0">
                          <a:solidFill>
                            <a:schemeClr val="tx2"/>
                          </a:solidFill>
                        </a:rPr>
                        <a:t>1 or more chronic illnesses with severe exacerbation, progression, or side effects of treatment; or              </a:t>
                      </a:r>
                    </a:p>
                    <a:p>
                      <a:pPr marL="274320" indent="-274320">
                        <a:spcBef>
                          <a:spcPts val="500"/>
                        </a:spcBef>
                        <a:buFont typeface="Wingdings" panose="05000000000000000000" pitchFamily="2" charset="2"/>
                        <a:buChar char="q"/>
                      </a:pPr>
                      <a:r>
                        <a:rPr lang="en-US" sz="1000" dirty="0">
                          <a:solidFill>
                            <a:schemeClr val="tx2"/>
                          </a:solidFill>
                        </a:rPr>
                        <a:t>1 acute or chronic illness or injury that poses a threat to life or bodily function</a:t>
                      </a:r>
                    </a:p>
                  </a:txBody>
                  <a:tcPr anchor="ctr"/>
                </a:tc>
                <a:extLst>
                  <a:ext uri="{0D108BD9-81ED-4DB2-BD59-A6C34878D82A}">
                    <a16:rowId xmlns:a16="http://schemas.microsoft.com/office/drawing/2014/main" val="4144218488"/>
                  </a:ext>
                </a:extLst>
              </a:tr>
            </a:tbl>
          </a:graphicData>
        </a:graphic>
      </p:graphicFrame>
      <p:sp>
        <p:nvSpPr>
          <p:cNvPr id="14" name="Arrow: Pentagon 13">
            <a:extLst>
              <a:ext uri="{FF2B5EF4-FFF2-40B4-BE49-F238E27FC236}">
                <a16:creationId xmlns:a16="http://schemas.microsoft.com/office/drawing/2014/main" id="{ACD925BB-F0D4-4DBD-826E-710E826403AA}"/>
              </a:ext>
            </a:extLst>
          </p:cNvPr>
          <p:cNvSpPr/>
          <p:nvPr/>
        </p:nvSpPr>
        <p:spPr>
          <a:xfrm>
            <a:off x="0" y="0"/>
            <a:ext cx="1524000" cy="39900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7472" rtlCol="0" anchor="ctr"/>
          <a:lstStyle/>
          <a:p>
            <a:r>
              <a:rPr lang="en-US" b="1" dirty="0"/>
              <a:t>CASE 2:</a:t>
            </a:r>
          </a:p>
        </p:txBody>
      </p:sp>
      <p:sp>
        <p:nvSpPr>
          <p:cNvPr id="15" name="Oval 14">
            <a:extLst>
              <a:ext uri="{FF2B5EF4-FFF2-40B4-BE49-F238E27FC236}">
                <a16:creationId xmlns:a16="http://schemas.microsoft.com/office/drawing/2014/main" id="{1DC70F04-E0D1-471B-9F3C-AFFD240DD632}"/>
              </a:ext>
            </a:extLst>
          </p:cNvPr>
          <p:cNvSpPr/>
          <p:nvPr/>
        </p:nvSpPr>
        <p:spPr>
          <a:xfrm>
            <a:off x="2762865" y="3079093"/>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271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162A08-2853-4103-A1C7-B51878DC441B}"/>
              </a:ext>
            </a:extLst>
          </p:cNvPr>
          <p:cNvSpPr>
            <a:spLocks noGrp="1"/>
          </p:cNvSpPr>
          <p:nvPr>
            <p:ph idx="1"/>
          </p:nvPr>
        </p:nvSpPr>
        <p:spPr>
          <a:xfrm>
            <a:off x="1837509" y="1236617"/>
            <a:ext cx="6883299" cy="3441448"/>
          </a:xfrm>
        </p:spPr>
        <p:txBody>
          <a:bodyPr>
            <a:normAutofit/>
          </a:bodyPr>
          <a:lstStyle/>
          <a:p>
            <a:r>
              <a:rPr lang="en-US" dirty="0"/>
              <a:t>Step 1: Moderate number and complexity of problems addressed (99204)</a:t>
            </a:r>
          </a:p>
        </p:txBody>
      </p:sp>
      <p:sp>
        <p:nvSpPr>
          <p:cNvPr id="3" name="Title 2">
            <a:extLst>
              <a:ext uri="{FF2B5EF4-FFF2-40B4-BE49-F238E27FC236}">
                <a16:creationId xmlns:a16="http://schemas.microsoft.com/office/drawing/2014/main" id="{5CC5F8A7-7D62-44AB-BB37-88039A2CC1AC}"/>
              </a:ext>
            </a:extLst>
          </p:cNvPr>
          <p:cNvSpPr>
            <a:spLocks noGrp="1"/>
          </p:cNvSpPr>
          <p:nvPr>
            <p:ph type="title"/>
          </p:nvPr>
        </p:nvSpPr>
        <p:spPr>
          <a:xfrm>
            <a:off x="250797" y="1791"/>
            <a:ext cx="8470011" cy="933965"/>
          </a:xfrm>
        </p:spPr>
        <p:txBody>
          <a:bodyPr/>
          <a:lstStyle/>
          <a:p>
            <a:r>
              <a:rPr lang="en-US" dirty="0"/>
              <a:t>MDM (2 out of 3 components needed) </a:t>
            </a:r>
          </a:p>
        </p:txBody>
      </p:sp>
      <p:sp>
        <p:nvSpPr>
          <p:cNvPr id="10" name="Text Placeholder 9">
            <a:extLst>
              <a:ext uri="{FF2B5EF4-FFF2-40B4-BE49-F238E27FC236}">
                <a16:creationId xmlns:a16="http://schemas.microsoft.com/office/drawing/2014/main" id="{345BE919-E105-45AE-981E-C7C2D8083CE5}"/>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4056011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DAD347BF-85EE-4136-A619-44C1C895579E}"/>
              </a:ext>
            </a:extLst>
          </p:cNvPr>
          <p:cNvGraphicFramePr>
            <a:graphicFrameLocks/>
          </p:cNvGraphicFramePr>
          <p:nvPr/>
        </p:nvGraphicFramePr>
        <p:xfrm>
          <a:off x="0" y="946230"/>
          <a:ext cx="9143999" cy="3284247"/>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Amount and/or Complexity of Data to be Reviewed or Analyzed </a:t>
                      </a:r>
                    </a:p>
                  </a:txBody>
                  <a:tcPr anchor="ctr">
                    <a:solidFill>
                      <a:schemeClr val="tx2"/>
                    </a:solidFill>
                  </a:tcPr>
                </a:tc>
                <a:extLst>
                  <a:ext uri="{0D108BD9-81ED-4DB2-BD59-A6C34878D82A}">
                    <a16:rowId xmlns:a16="http://schemas.microsoft.com/office/drawing/2014/main" val="2819832796"/>
                  </a:ext>
                </a:extLst>
              </a:tr>
              <a:tr h="528490">
                <a:tc>
                  <a:txBody>
                    <a:bodyPr/>
                    <a:lstStyle/>
                    <a:p>
                      <a:r>
                        <a:rPr lang="en-US" sz="1000" dirty="0"/>
                        <a:t>99202</a:t>
                      </a:r>
                    </a:p>
                    <a:p>
                      <a:r>
                        <a:rPr lang="en-US" sz="1000" dirty="0"/>
                        <a:t>99212</a:t>
                      </a:r>
                    </a:p>
                  </a:txBody>
                  <a:tcPr marL="365760" anchor="ctr"/>
                </a:tc>
                <a:tc>
                  <a:txBody>
                    <a:bodyPr/>
                    <a:lstStyle/>
                    <a:p>
                      <a:r>
                        <a:rPr lang="en-US" sz="1000" dirty="0">
                          <a:solidFill>
                            <a:schemeClr val="tx2"/>
                          </a:solidFill>
                        </a:rPr>
                        <a:t>Straightforward</a:t>
                      </a:r>
                    </a:p>
                  </a:txBody>
                  <a:tcPr anchor="ctr"/>
                </a:tc>
                <a:tc>
                  <a:txBody>
                    <a:bodyPr/>
                    <a:lstStyle/>
                    <a:p>
                      <a:pPr marL="274320" indent="-274320">
                        <a:spcBef>
                          <a:spcPts val="500"/>
                        </a:spcBef>
                      </a:pPr>
                      <a:r>
                        <a:rPr lang="en-US" sz="1000" b="1" dirty="0">
                          <a:solidFill>
                            <a:schemeClr val="tx2"/>
                          </a:solidFill>
                        </a:rPr>
                        <a:t>Minimal</a:t>
                      </a:r>
                      <a:r>
                        <a:rPr lang="en-US" sz="1000" dirty="0">
                          <a:solidFill>
                            <a:schemeClr val="tx2"/>
                          </a:solidFill>
                        </a:rPr>
                        <a:t> or None</a:t>
                      </a:r>
                    </a:p>
                  </a:txBody>
                  <a:tcPr anchor="ctr"/>
                </a:tc>
                <a:extLst>
                  <a:ext uri="{0D108BD9-81ED-4DB2-BD59-A6C34878D82A}">
                    <a16:rowId xmlns:a16="http://schemas.microsoft.com/office/drawing/2014/main" val="2481532587"/>
                  </a:ext>
                </a:extLst>
              </a:tr>
              <a:tr h="2331669">
                <a:tc>
                  <a:txBody>
                    <a:bodyPr/>
                    <a:lstStyle/>
                    <a:p>
                      <a:r>
                        <a:rPr lang="en-US" sz="1000" dirty="0"/>
                        <a:t>99203</a:t>
                      </a:r>
                    </a:p>
                    <a:p>
                      <a:r>
                        <a:rPr lang="en-US" sz="1000" dirty="0"/>
                        <a:t>99212</a:t>
                      </a:r>
                    </a:p>
                  </a:txBody>
                  <a:tcPr marL="365760" anchor="ctr"/>
                </a:tc>
                <a:tc>
                  <a:txBody>
                    <a:bodyPr/>
                    <a:lstStyle/>
                    <a:p>
                      <a:r>
                        <a:rPr lang="en-US" sz="1000" dirty="0">
                          <a:solidFill>
                            <a:schemeClr val="tx2"/>
                          </a:solidFill>
                        </a:rPr>
                        <a:t>Low</a:t>
                      </a:r>
                    </a:p>
                  </a:txBody>
                  <a:tcPr anchor="ctr"/>
                </a:tc>
                <a:tc>
                  <a:txBody>
                    <a:bodyPr/>
                    <a:lstStyle/>
                    <a:p>
                      <a:pPr marL="274320" indent="-274320">
                        <a:spcBef>
                          <a:spcPts val="500"/>
                        </a:spcBef>
                      </a:pPr>
                      <a:r>
                        <a:rPr lang="en-US" sz="1000" b="1" dirty="0">
                          <a:solidFill>
                            <a:schemeClr val="tx2"/>
                          </a:solidFill>
                        </a:rPr>
                        <a:t>Limited</a:t>
                      </a:r>
                      <a:r>
                        <a:rPr lang="en-US" sz="1000" dirty="0">
                          <a:solidFill>
                            <a:schemeClr val="tx2"/>
                          </a:solidFill>
                        </a:rPr>
                        <a:t> (Must meet the requirements of at least</a:t>
                      </a:r>
                      <a:r>
                        <a:rPr lang="en-US" sz="1000" dirty="0"/>
                        <a:t> </a:t>
                      </a:r>
                      <a:r>
                        <a:rPr lang="en-US" sz="1000" dirty="0">
                          <a:solidFill>
                            <a:schemeClr val="accent5"/>
                          </a:solidFill>
                        </a:rPr>
                        <a:t>1 of the 2 categories</a:t>
                      </a:r>
                      <a:r>
                        <a:rPr lang="en-US" sz="1000" dirty="0"/>
                        <a:t>) </a:t>
                      </a:r>
                      <a:endParaRPr lang="en-US" sz="1000" dirty="0">
                        <a:solidFill>
                          <a:schemeClr val="tx2"/>
                        </a:solidFill>
                      </a:endParaRPr>
                    </a:p>
                    <a:p>
                      <a:pPr marL="0" indent="0">
                        <a:spcBef>
                          <a:spcPts val="1200"/>
                        </a:spcBef>
                        <a:buFont typeface="Wingdings" panose="05000000000000000000" pitchFamily="2" charset="2"/>
                        <a:buNone/>
                      </a:pPr>
                      <a:r>
                        <a:rPr lang="en-US" sz="1000" b="1" dirty="0">
                          <a:solidFill>
                            <a:schemeClr val="tx2"/>
                          </a:solidFill>
                        </a:rPr>
                        <a:t>Category 1: Tests and documents </a:t>
                      </a:r>
                      <a:r>
                        <a:rPr lang="en-US" sz="1000" b="1" dirty="0">
                          <a:solidFill>
                            <a:schemeClr val="accent5"/>
                          </a:solidFill>
                        </a:rPr>
                        <a:t>Any combination of 2 from the following</a:t>
                      </a:r>
                      <a:r>
                        <a:rPr lang="en-US" sz="1000" b="1" dirty="0">
                          <a:solidFill>
                            <a:schemeClr val="tx2"/>
                          </a:solidFill>
                        </a:rPr>
                        <a:t>:</a:t>
                      </a:r>
                      <a:r>
                        <a:rPr lang="en-US" sz="1000" b="1" dirty="0"/>
                        <a:t> </a:t>
                      </a:r>
                    </a:p>
                    <a:p>
                      <a:pPr marL="274320" indent="-274320">
                        <a:spcBef>
                          <a:spcPts val="1200"/>
                        </a:spcBef>
                        <a:buFont typeface="Wingdings" panose="05000000000000000000" pitchFamily="2" charset="2"/>
                        <a:buChar char="q"/>
                      </a:pPr>
                      <a:r>
                        <a:rPr lang="en-US" sz="1000" dirty="0">
                          <a:solidFill>
                            <a:schemeClr val="tx2"/>
                          </a:solidFill>
                        </a:rPr>
                        <a:t>Review of prior external note(s) from each unique source*; </a:t>
                      </a:r>
                    </a:p>
                    <a:p>
                      <a:pPr marL="274320" indent="-274320">
                        <a:spcBef>
                          <a:spcPts val="1200"/>
                        </a:spcBef>
                        <a:buFont typeface="Wingdings" panose="05000000000000000000" pitchFamily="2" charset="2"/>
                        <a:buChar char="q"/>
                      </a:pPr>
                      <a:r>
                        <a:rPr lang="en-US" sz="1000" dirty="0">
                          <a:solidFill>
                            <a:schemeClr val="tx2"/>
                          </a:solidFill>
                        </a:rPr>
                        <a:t>Review of the result(s) of each unique test*</a:t>
                      </a:r>
                    </a:p>
                    <a:p>
                      <a:pPr marL="274320" indent="-274320">
                        <a:spcBef>
                          <a:spcPts val="1200"/>
                        </a:spcBef>
                        <a:buFont typeface="Wingdings" panose="05000000000000000000" pitchFamily="2" charset="2"/>
                        <a:buChar char="q"/>
                      </a:pPr>
                      <a:r>
                        <a:rPr lang="en-US" sz="1000" dirty="0">
                          <a:solidFill>
                            <a:schemeClr val="tx2"/>
                          </a:solidFill>
                        </a:rPr>
                        <a:t>Ordering of each unique test</a:t>
                      </a:r>
                    </a:p>
                    <a:p>
                      <a:pPr marL="0" indent="0">
                        <a:spcBef>
                          <a:spcPts val="1200"/>
                        </a:spcBef>
                        <a:buFont typeface="Wingdings" panose="05000000000000000000" pitchFamily="2" charset="2"/>
                        <a:buNone/>
                      </a:pPr>
                      <a:r>
                        <a:rPr lang="en-US" sz="1000" b="1" dirty="0">
                          <a:solidFill>
                            <a:schemeClr val="tx2"/>
                          </a:solidFill>
                        </a:rPr>
                        <a:t>OR </a:t>
                      </a:r>
                    </a:p>
                    <a:p>
                      <a:pPr marL="0" indent="0">
                        <a:spcBef>
                          <a:spcPts val="1200"/>
                        </a:spcBef>
                        <a:buFont typeface="Wingdings" panose="05000000000000000000" pitchFamily="2" charset="2"/>
                        <a:buNone/>
                      </a:pPr>
                      <a:r>
                        <a:rPr lang="en-US" sz="1000" b="1" dirty="0">
                          <a:solidFill>
                            <a:schemeClr val="tx2"/>
                          </a:solidFill>
                        </a:rPr>
                        <a:t>Category 2: </a:t>
                      </a:r>
                    </a:p>
                    <a:p>
                      <a:pPr marL="274320" indent="-274320">
                        <a:spcBef>
                          <a:spcPts val="500"/>
                        </a:spcBef>
                        <a:buFont typeface="Wingdings" panose="05000000000000000000" pitchFamily="2" charset="2"/>
                        <a:buChar char="q"/>
                      </a:pPr>
                      <a:r>
                        <a:rPr lang="en-US" sz="1000" dirty="0">
                          <a:solidFill>
                            <a:schemeClr val="tx2"/>
                          </a:solidFill>
                        </a:rPr>
                        <a:t>Assessment requiring an independent historian</a:t>
                      </a:r>
                    </a:p>
                  </a:txBody>
                  <a:tcPr anchor="ctr"/>
                </a:tc>
                <a:extLst>
                  <a:ext uri="{0D108BD9-81ED-4DB2-BD59-A6C34878D82A}">
                    <a16:rowId xmlns:a16="http://schemas.microsoft.com/office/drawing/2014/main" val="1631187429"/>
                  </a:ext>
                </a:extLst>
              </a:tr>
            </a:tbl>
          </a:graphicData>
        </a:graphic>
      </p:graphicFrame>
      <p:sp>
        <p:nvSpPr>
          <p:cNvPr id="10" name="Oval 9">
            <a:extLst>
              <a:ext uri="{FF2B5EF4-FFF2-40B4-BE49-F238E27FC236}">
                <a16:creationId xmlns:a16="http://schemas.microsoft.com/office/drawing/2014/main" id="{3008AF53-7604-4801-BF86-6030B7E45F6A}"/>
              </a:ext>
            </a:extLst>
          </p:cNvPr>
          <p:cNvSpPr/>
          <p:nvPr/>
        </p:nvSpPr>
        <p:spPr>
          <a:xfrm>
            <a:off x="2762865" y="2836744"/>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3" name="Title 12">
            <a:extLst>
              <a:ext uri="{FF2B5EF4-FFF2-40B4-BE49-F238E27FC236}">
                <a16:creationId xmlns:a16="http://schemas.microsoft.com/office/drawing/2014/main" id="{E1B44F95-C4D0-4A5E-82E9-41F538451700}"/>
              </a:ext>
            </a:extLst>
          </p:cNvPr>
          <p:cNvSpPr>
            <a:spLocks noGrp="1"/>
          </p:cNvSpPr>
          <p:nvPr>
            <p:ph type="title"/>
          </p:nvPr>
        </p:nvSpPr>
        <p:spPr>
          <a:xfrm>
            <a:off x="250797" y="1791"/>
            <a:ext cx="8470011" cy="933965"/>
          </a:xfrm>
        </p:spPr>
        <p:txBody>
          <a:bodyPr>
            <a:normAutofit/>
          </a:bodyPr>
          <a:lstStyle/>
          <a:p>
            <a:r>
              <a:rPr lang="en-US" dirty="0"/>
              <a:t>Step 2: Amount and/or Complexity of Data to be Reviewed and Analyzed </a:t>
            </a:r>
          </a:p>
        </p:txBody>
      </p:sp>
    </p:spTree>
    <p:extLst>
      <p:ext uri="{BB962C8B-B14F-4D97-AF65-F5344CB8AC3E}">
        <p14:creationId xmlns:p14="http://schemas.microsoft.com/office/powerpoint/2010/main" val="5978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24731DA-45ED-43F0-A0F9-81DA88607A02}"/>
              </a:ext>
            </a:extLst>
          </p:cNvPr>
          <p:cNvSpPr>
            <a:spLocks noGrp="1"/>
          </p:cNvSpPr>
          <p:nvPr>
            <p:ph type="title"/>
          </p:nvPr>
        </p:nvSpPr>
        <p:spPr>
          <a:xfrm>
            <a:off x="250797" y="1791"/>
            <a:ext cx="8470011" cy="933965"/>
          </a:xfrm>
        </p:spPr>
        <p:txBody>
          <a:bodyPr>
            <a:normAutofit/>
          </a:bodyPr>
          <a:lstStyle/>
          <a:p>
            <a:r>
              <a:rPr lang="en-US" dirty="0"/>
              <a:t>Step 2: Amount and/or Complexity of Data to be Reviewed or Analyzed</a:t>
            </a:r>
          </a:p>
        </p:txBody>
      </p:sp>
      <p:graphicFrame>
        <p:nvGraphicFramePr>
          <p:cNvPr id="20" name="Table 4">
            <a:extLst>
              <a:ext uri="{FF2B5EF4-FFF2-40B4-BE49-F238E27FC236}">
                <a16:creationId xmlns:a16="http://schemas.microsoft.com/office/drawing/2014/main" id="{8886936A-2E21-4B4E-825F-4534E1AECFD7}"/>
              </a:ext>
            </a:extLst>
          </p:cNvPr>
          <p:cNvGraphicFramePr>
            <a:graphicFrameLocks/>
          </p:cNvGraphicFramePr>
          <p:nvPr>
            <p:extLst>
              <p:ext uri="{D42A27DB-BD31-4B8C-83A1-F6EECF244321}">
                <p14:modId xmlns:p14="http://schemas.microsoft.com/office/powerpoint/2010/main" val="1693794205"/>
              </p:ext>
            </p:extLst>
          </p:nvPr>
        </p:nvGraphicFramePr>
        <p:xfrm>
          <a:off x="0" y="946230"/>
          <a:ext cx="9143999" cy="3989025"/>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Amount and/or Complexity of Data to be Reviewed or Analyzed </a:t>
                      </a:r>
                    </a:p>
                  </a:txBody>
                  <a:tcPr anchor="ctr">
                    <a:solidFill>
                      <a:schemeClr val="tx2"/>
                    </a:solidFill>
                  </a:tcPr>
                </a:tc>
                <a:extLst>
                  <a:ext uri="{0D108BD9-81ED-4DB2-BD59-A6C34878D82A}">
                    <a16:rowId xmlns:a16="http://schemas.microsoft.com/office/drawing/2014/main" val="2819832796"/>
                  </a:ext>
                </a:extLst>
              </a:tr>
              <a:tr h="3564937">
                <a:tc>
                  <a:txBody>
                    <a:bodyPr/>
                    <a:lstStyle/>
                    <a:p>
                      <a:r>
                        <a:rPr lang="en-US" sz="1000" dirty="0"/>
                        <a:t>99204</a:t>
                      </a:r>
                    </a:p>
                    <a:p>
                      <a:r>
                        <a:rPr lang="en-US" sz="1000" dirty="0"/>
                        <a:t>99214</a:t>
                      </a:r>
                    </a:p>
                  </a:txBody>
                  <a:tcPr marL="365760" anchor="ctr"/>
                </a:tc>
                <a:tc>
                  <a:txBody>
                    <a:bodyPr/>
                    <a:lstStyle/>
                    <a:p>
                      <a:r>
                        <a:rPr lang="en-US" sz="1000" dirty="0">
                          <a:solidFill>
                            <a:schemeClr val="tx2"/>
                          </a:solidFill>
                        </a:rPr>
                        <a:t>Moderate</a:t>
                      </a:r>
                    </a:p>
                  </a:txBody>
                  <a:tcPr anchor="ctr"/>
                </a:tc>
                <a:tc>
                  <a:txBody>
                    <a:bodyPr/>
                    <a:lstStyle/>
                    <a:p>
                      <a:pPr marL="274320" indent="-274320">
                        <a:spcBef>
                          <a:spcPts val="500"/>
                        </a:spcBef>
                      </a:pPr>
                      <a:r>
                        <a:rPr lang="en-US" sz="1000" b="1" dirty="0">
                          <a:solidFill>
                            <a:schemeClr val="tx2"/>
                          </a:solidFill>
                        </a:rPr>
                        <a:t>Moderate </a:t>
                      </a:r>
                      <a:r>
                        <a:rPr lang="en-US" sz="1000" dirty="0">
                          <a:solidFill>
                            <a:schemeClr val="tx2"/>
                          </a:solidFill>
                        </a:rPr>
                        <a:t>(Must meet the requirements of at least </a:t>
                      </a:r>
                      <a:r>
                        <a:rPr lang="en-US" sz="1000" dirty="0">
                          <a:solidFill>
                            <a:schemeClr val="accent5"/>
                          </a:solidFill>
                        </a:rPr>
                        <a:t>1 out of 3 categories</a:t>
                      </a:r>
                      <a:r>
                        <a:rPr lang="en-US" sz="1000" dirty="0">
                          <a:solidFill>
                            <a:schemeClr val="tx2"/>
                          </a:solidFill>
                        </a:rPr>
                        <a:t>)</a:t>
                      </a:r>
                    </a:p>
                    <a:p>
                      <a:pPr marL="274320" indent="-274320">
                        <a:spcBef>
                          <a:spcPts val="900"/>
                        </a:spcBef>
                      </a:pPr>
                      <a:r>
                        <a:rPr lang="en-US" sz="1000" b="1" dirty="0">
                          <a:solidFill>
                            <a:schemeClr val="tx2"/>
                          </a:solidFill>
                        </a:rPr>
                        <a:t>Category 1 </a:t>
                      </a:r>
                      <a:r>
                        <a:rPr lang="en-US" sz="1000" dirty="0">
                          <a:solidFill>
                            <a:schemeClr val="tx2"/>
                          </a:solidFill>
                        </a:rPr>
                        <a:t>Tests, documents, or independent historian(s) </a:t>
                      </a:r>
                      <a:r>
                        <a:rPr lang="en-US" sz="1000" dirty="0">
                          <a:solidFill>
                            <a:schemeClr val="accent5"/>
                          </a:solidFill>
                        </a:rPr>
                        <a:t>Any combination of 3 from the following</a:t>
                      </a:r>
                      <a:r>
                        <a:rPr lang="en-US" sz="1000" dirty="0">
                          <a:solidFill>
                            <a:schemeClr val="tx2"/>
                          </a:solidFill>
                        </a:rPr>
                        <a:t>: </a:t>
                      </a:r>
                    </a:p>
                    <a:p>
                      <a:pPr marL="274320" indent="-274320">
                        <a:spcBef>
                          <a:spcPts val="900"/>
                        </a:spcBef>
                        <a:buFont typeface="Wingdings" panose="05000000000000000000" pitchFamily="2" charset="2"/>
                        <a:buChar char="q"/>
                      </a:pPr>
                      <a:r>
                        <a:rPr lang="en-US" sz="1000" dirty="0">
                          <a:solidFill>
                            <a:schemeClr val="tx2"/>
                          </a:solidFill>
                        </a:rPr>
                        <a:t>Review of prior external note(s) from each unique source*; </a:t>
                      </a:r>
                    </a:p>
                    <a:p>
                      <a:pPr marL="274320" indent="-274320">
                        <a:spcBef>
                          <a:spcPts val="900"/>
                        </a:spcBef>
                        <a:buFont typeface="Wingdings" panose="05000000000000000000" pitchFamily="2" charset="2"/>
                        <a:buChar char="q"/>
                      </a:pPr>
                      <a:r>
                        <a:rPr lang="en-US" sz="1000" dirty="0">
                          <a:solidFill>
                            <a:schemeClr val="tx2"/>
                          </a:solidFill>
                        </a:rPr>
                        <a:t>Review of the result(s) of each unique test*;</a:t>
                      </a:r>
                    </a:p>
                    <a:p>
                      <a:pPr marL="274320" indent="-274320">
                        <a:spcBef>
                          <a:spcPts val="900"/>
                        </a:spcBef>
                        <a:buFont typeface="Wingdings" panose="05000000000000000000" pitchFamily="2" charset="2"/>
                        <a:buChar char="q"/>
                      </a:pPr>
                      <a:r>
                        <a:rPr lang="en-US" sz="1000" dirty="0">
                          <a:solidFill>
                            <a:schemeClr val="tx2"/>
                          </a:solidFill>
                        </a:rPr>
                        <a:t>Ordering of each unique test*; </a:t>
                      </a:r>
                    </a:p>
                    <a:p>
                      <a:pPr marL="274320" indent="-274320">
                        <a:spcBef>
                          <a:spcPts val="900"/>
                        </a:spcBef>
                        <a:buFont typeface="Wingdings" panose="05000000000000000000" pitchFamily="2" charset="2"/>
                        <a:buChar char="q"/>
                      </a:pPr>
                      <a:r>
                        <a:rPr lang="en-US" sz="1000" dirty="0">
                          <a:solidFill>
                            <a:schemeClr val="tx2"/>
                          </a:solidFill>
                        </a:rPr>
                        <a:t>Assessment requiring an independent historian </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2: Independent interpretation of tests</a:t>
                      </a:r>
                    </a:p>
                    <a:p>
                      <a:pPr marL="274320" indent="-274320">
                        <a:spcBef>
                          <a:spcPts val="900"/>
                        </a:spcBef>
                        <a:buFont typeface="Wingdings" panose="05000000000000000000" pitchFamily="2" charset="2"/>
                        <a:buChar char="q"/>
                      </a:pPr>
                      <a:r>
                        <a:rPr lang="en-US" sz="1000" dirty="0">
                          <a:solidFill>
                            <a:schemeClr val="tx2"/>
                          </a:solidFill>
                        </a:rPr>
                        <a:t>Independent interpretation of a test performed by another physician/other qualified healthcare professional (not separately reported);</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3: Discussion of management of test interpretation</a:t>
                      </a:r>
                    </a:p>
                    <a:p>
                      <a:pPr marL="274320" indent="-274320">
                        <a:spcBef>
                          <a:spcPts val="900"/>
                        </a:spcBef>
                        <a:buFont typeface="Wingdings" panose="05000000000000000000" pitchFamily="2" charset="2"/>
                        <a:buChar char="q"/>
                      </a:pPr>
                      <a:r>
                        <a:rPr lang="en-US" sz="1000" dirty="0">
                          <a:solidFill>
                            <a:schemeClr val="tx2"/>
                          </a:solidFill>
                        </a:rPr>
                        <a:t>Discussion of management or test interpretation with external physician/other qualified healthcare professional\appropriate source (not separately reported)</a:t>
                      </a:r>
                    </a:p>
                  </a:txBody>
                  <a:tcPr anchor="ctr"/>
                </a:tc>
                <a:extLst>
                  <a:ext uri="{0D108BD9-81ED-4DB2-BD59-A6C34878D82A}">
                    <a16:rowId xmlns:a16="http://schemas.microsoft.com/office/drawing/2014/main" val="2481532587"/>
                  </a:ext>
                </a:extLst>
              </a:tr>
            </a:tbl>
          </a:graphicData>
        </a:graphic>
      </p:graphicFrame>
      <p:sp>
        <p:nvSpPr>
          <p:cNvPr id="21" name="Oval 20">
            <a:extLst>
              <a:ext uri="{FF2B5EF4-FFF2-40B4-BE49-F238E27FC236}">
                <a16:creationId xmlns:a16="http://schemas.microsoft.com/office/drawing/2014/main" id="{321C324C-2001-41B6-B357-65293647C1FF}"/>
              </a:ext>
            </a:extLst>
          </p:cNvPr>
          <p:cNvSpPr/>
          <p:nvPr/>
        </p:nvSpPr>
        <p:spPr>
          <a:xfrm>
            <a:off x="2762865" y="197672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22" name="Oval 21">
            <a:extLst>
              <a:ext uri="{FF2B5EF4-FFF2-40B4-BE49-F238E27FC236}">
                <a16:creationId xmlns:a16="http://schemas.microsoft.com/office/drawing/2014/main" id="{12D204DD-E139-486B-B290-DB5BB0A99E61}"/>
              </a:ext>
            </a:extLst>
          </p:cNvPr>
          <p:cNvSpPr/>
          <p:nvPr/>
        </p:nvSpPr>
        <p:spPr>
          <a:xfrm>
            <a:off x="2762865" y="2252693"/>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6" name="Oval 5">
            <a:extLst>
              <a:ext uri="{FF2B5EF4-FFF2-40B4-BE49-F238E27FC236}">
                <a16:creationId xmlns:a16="http://schemas.microsoft.com/office/drawing/2014/main" id="{2C0B7F5F-4918-49C8-A96C-A605C3D8E407}"/>
              </a:ext>
            </a:extLst>
          </p:cNvPr>
          <p:cNvSpPr/>
          <p:nvPr/>
        </p:nvSpPr>
        <p:spPr>
          <a:xfrm>
            <a:off x="2762865" y="4518002"/>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36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EB74C2-4804-4804-9752-A68BD7A490C5}"/>
              </a:ext>
            </a:extLst>
          </p:cNvPr>
          <p:cNvSpPr>
            <a:spLocks noGrp="1"/>
          </p:cNvSpPr>
          <p:nvPr>
            <p:ph type="title"/>
          </p:nvPr>
        </p:nvSpPr>
        <p:spPr/>
        <p:txBody>
          <a:bodyPr/>
          <a:lstStyle/>
          <a:p>
            <a:r>
              <a:rPr lang="en-US" dirty="0"/>
              <a:t>Step 2: Amount and/or Complexity of Data to be Reviewed or Analyzed</a:t>
            </a:r>
          </a:p>
        </p:txBody>
      </p:sp>
      <p:graphicFrame>
        <p:nvGraphicFramePr>
          <p:cNvPr id="16" name="Table 4">
            <a:extLst>
              <a:ext uri="{FF2B5EF4-FFF2-40B4-BE49-F238E27FC236}">
                <a16:creationId xmlns:a16="http://schemas.microsoft.com/office/drawing/2014/main" id="{7E581DA2-016B-45C8-8869-552FE834ED1A}"/>
              </a:ext>
            </a:extLst>
          </p:cNvPr>
          <p:cNvGraphicFramePr>
            <a:graphicFrameLocks/>
          </p:cNvGraphicFramePr>
          <p:nvPr>
            <p:extLst>
              <p:ext uri="{D42A27DB-BD31-4B8C-83A1-F6EECF244321}">
                <p14:modId xmlns:p14="http://schemas.microsoft.com/office/powerpoint/2010/main" val="3602953988"/>
              </p:ext>
            </p:extLst>
          </p:nvPr>
        </p:nvGraphicFramePr>
        <p:xfrm>
          <a:off x="0" y="946230"/>
          <a:ext cx="9143999" cy="3989025"/>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42408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Amount and/or Complexity of Data to be Reviewed or Analyzed </a:t>
                      </a:r>
                    </a:p>
                  </a:txBody>
                  <a:tcPr anchor="ctr">
                    <a:solidFill>
                      <a:schemeClr val="tx2"/>
                    </a:solidFill>
                  </a:tcPr>
                </a:tc>
                <a:extLst>
                  <a:ext uri="{0D108BD9-81ED-4DB2-BD59-A6C34878D82A}">
                    <a16:rowId xmlns:a16="http://schemas.microsoft.com/office/drawing/2014/main" val="2819832796"/>
                  </a:ext>
                </a:extLst>
              </a:tr>
              <a:tr h="3564937">
                <a:tc>
                  <a:txBody>
                    <a:bodyPr/>
                    <a:lstStyle/>
                    <a:p>
                      <a:r>
                        <a:rPr lang="en-US" sz="1000" dirty="0"/>
                        <a:t>99205</a:t>
                      </a:r>
                    </a:p>
                    <a:p>
                      <a:r>
                        <a:rPr lang="en-US" sz="1000" dirty="0"/>
                        <a:t>99215</a:t>
                      </a:r>
                    </a:p>
                  </a:txBody>
                  <a:tcPr marL="365760" anchor="ctr"/>
                </a:tc>
                <a:tc>
                  <a:txBody>
                    <a:bodyPr/>
                    <a:lstStyle/>
                    <a:p>
                      <a:r>
                        <a:rPr lang="en-US" sz="1000" dirty="0">
                          <a:solidFill>
                            <a:schemeClr val="tx2"/>
                          </a:solidFill>
                        </a:rPr>
                        <a:t>High</a:t>
                      </a:r>
                    </a:p>
                  </a:txBody>
                  <a:tcPr anchor="ctr"/>
                </a:tc>
                <a:tc>
                  <a:txBody>
                    <a:bodyPr/>
                    <a:lstStyle/>
                    <a:p>
                      <a:pPr marL="274320" indent="-274320">
                        <a:spcBef>
                          <a:spcPts val="900"/>
                        </a:spcBef>
                      </a:pPr>
                      <a:r>
                        <a:rPr lang="en-US" sz="1000" dirty="0">
                          <a:solidFill>
                            <a:schemeClr val="tx2"/>
                          </a:solidFill>
                        </a:rPr>
                        <a:t>Extensive (Must meet the requirements of at least </a:t>
                      </a:r>
                      <a:r>
                        <a:rPr lang="en-US" sz="1000" dirty="0">
                          <a:solidFill>
                            <a:schemeClr val="accent5"/>
                          </a:solidFill>
                        </a:rPr>
                        <a:t>2 out of 3 </a:t>
                      </a:r>
                      <a:r>
                        <a:rPr lang="en-US" sz="1000" kern="1200" dirty="0">
                          <a:solidFill>
                            <a:schemeClr val="accent5"/>
                          </a:solidFill>
                          <a:latin typeface="+mn-lt"/>
                          <a:ea typeface="+mn-ea"/>
                          <a:cs typeface="+mn-cs"/>
                        </a:rPr>
                        <a:t>categories</a:t>
                      </a:r>
                      <a:r>
                        <a:rPr lang="en-US" sz="1000" dirty="0">
                          <a:solidFill>
                            <a:schemeClr val="tx2"/>
                          </a:solidFill>
                        </a:rPr>
                        <a:t>) </a:t>
                      </a:r>
                    </a:p>
                    <a:p>
                      <a:pPr marL="274320" indent="-274320">
                        <a:spcBef>
                          <a:spcPts val="900"/>
                        </a:spcBef>
                      </a:pPr>
                      <a:r>
                        <a:rPr lang="en-US" sz="1000" b="1" dirty="0">
                          <a:solidFill>
                            <a:schemeClr val="tx2"/>
                          </a:solidFill>
                        </a:rPr>
                        <a:t>Category 1 </a:t>
                      </a:r>
                      <a:r>
                        <a:rPr lang="en-US" sz="1000" dirty="0">
                          <a:solidFill>
                            <a:schemeClr val="tx2"/>
                          </a:solidFill>
                        </a:rPr>
                        <a:t>Tests, documents, or independent historian(s) </a:t>
                      </a:r>
                      <a:r>
                        <a:rPr lang="en-US" sz="1000" dirty="0">
                          <a:solidFill>
                            <a:schemeClr val="accent5"/>
                          </a:solidFill>
                        </a:rPr>
                        <a:t>Any combination of </a:t>
                      </a:r>
                      <a:r>
                        <a:rPr lang="en-US" sz="1000" dirty="0">
                          <a:solidFill>
                            <a:srgbClr val="FF0000"/>
                          </a:solidFill>
                        </a:rPr>
                        <a:t>3 from the following</a:t>
                      </a:r>
                      <a:r>
                        <a:rPr lang="en-US" sz="1000" dirty="0">
                          <a:solidFill>
                            <a:schemeClr val="tx2"/>
                          </a:solidFill>
                        </a:rPr>
                        <a:t>: </a:t>
                      </a:r>
                    </a:p>
                    <a:p>
                      <a:pPr marL="274320" indent="-274320">
                        <a:spcBef>
                          <a:spcPts val="900"/>
                        </a:spcBef>
                        <a:buFont typeface="Wingdings" panose="05000000000000000000" pitchFamily="2" charset="2"/>
                        <a:buChar char="q"/>
                      </a:pPr>
                      <a:r>
                        <a:rPr lang="en-US" sz="1000" dirty="0">
                          <a:solidFill>
                            <a:schemeClr val="tx2"/>
                          </a:solidFill>
                        </a:rPr>
                        <a:t>Review of prior external note(s) from each unique source*; </a:t>
                      </a:r>
                    </a:p>
                    <a:p>
                      <a:pPr marL="274320" indent="-274320">
                        <a:spcBef>
                          <a:spcPts val="900"/>
                        </a:spcBef>
                        <a:buFont typeface="Wingdings" panose="05000000000000000000" pitchFamily="2" charset="2"/>
                        <a:buChar char="q"/>
                      </a:pPr>
                      <a:r>
                        <a:rPr lang="en-US" sz="1000" dirty="0">
                          <a:solidFill>
                            <a:schemeClr val="tx2"/>
                          </a:solidFill>
                        </a:rPr>
                        <a:t>Review of the result(s) of each unique test*; </a:t>
                      </a:r>
                    </a:p>
                    <a:p>
                      <a:pPr marL="274320" indent="-274320">
                        <a:spcBef>
                          <a:spcPts val="900"/>
                        </a:spcBef>
                        <a:buFont typeface="Wingdings" panose="05000000000000000000" pitchFamily="2" charset="2"/>
                        <a:buChar char="q"/>
                      </a:pPr>
                      <a:r>
                        <a:rPr lang="en-US" sz="1000" dirty="0">
                          <a:solidFill>
                            <a:schemeClr val="tx2"/>
                          </a:solidFill>
                        </a:rPr>
                        <a:t>Ordering of each unique test*; </a:t>
                      </a:r>
                    </a:p>
                    <a:p>
                      <a:pPr marL="274320" indent="-274320">
                        <a:spcBef>
                          <a:spcPts val="900"/>
                        </a:spcBef>
                        <a:buFont typeface="Wingdings" panose="05000000000000000000" pitchFamily="2" charset="2"/>
                        <a:buChar char="q"/>
                      </a:pPr>
                      <a:r>
                        <a:rPr lang="en-US" sz="1000" dirty="0">
                          <a:solidFill>
                            <a:schemeClr val="tx2"/>
                          </a:solidFill>
                        </a:rPr>
                        <a:t>Assessment requiring an independent historian </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2: Independent interpretation of tests</a:t>
                      </a:r>
                    </a:p>
                    <a:p>
                      <a:pPr marL="274320" indent="-274320">
                        <a:spcBef>
                          <a:spcPts val="900"/>
                        </a:spcBef>
                        <a:buFont typeface="Wingdings" panose="05000000000000000000" pitchFamily="2" charset="2"/>
                        <a:buChar char="q"/>
                      </a:pPr>
                      <a:r>
                        <a:rPr lang="en-US" sz="1000" dirty="0">
                          <a:solidFill>
                            <a:schemeClr val="tx2"/>
                          </a:solidFill>
                        </a:rPr>
                        <a:t>Independent interpretation of a test performed by another physician/other qualified healthcare professional (not separately reported);</a:t>
                      </a:r>
                      <a:endParaRPr lang="en-US" sz="1000" b="1" dirty="0">
                        <a:solidFill>
                          <a:schemeClr val="tx2"/>
                        </a:solidFill>
                      </a:endParaRPr>
                    </a:p>
                    <a:p>
                      <a:pPr marL="274320" indent="-274320">
                        <a:spcBef>
                          <a:spcPts val="900"/>
                        </a:spcBef>
                        <a:buFont typeface="Wingdings" panose="05000000000000000000" pitchFamily="2" charset="2"/>
                        <a:buNone/>
                      </a:pPr>
                      <a:r>
                        <a:rPr lang="en-US" sz="1000" b="1" dirty="0">
                          <a:solidFill>
                            <a:schemeClr val="tx2"/>
                          </a:solidFill>
                        </a:rPr>
                        <a:t>OR</a:t>
                      </a:r>
                    </a:p>
                    <a:p>
                      <a:pPr marL="274320" indent="-274320">
                        <a:spcBef>
                          <a:spcPts val="900"/>
                        </a:spcBef>
                        <a:buFont typeface="Wingdings" panose="05000000000000000000" pitchFamily="2" charset="2"/>
                        <a:buNone/>
                      </a:pPr>
                      <a:r>
                        <a:rPr lang="en-US" sz="1000" b="1" dirty="0">
                          <a:solidFill>
                            <a:schemeClr val="tx2"/>
                          </a:solidFill>
                        </a:rPr>
                        <a:t>Category 3: Discussion of management of test interpretation</a:t>
                      </a:r>
                    </a:p>
                    <a:p>
                      <a:pPr marL="274320" indent="-274320">
                        <a:spcBef>
                          <a:spcPts val="900"/>
                        </a:spcBef>
                        <a:buFont typeface="Wingdings" panose="05000000000000000000" pitchFamily="2" charset="2"/>
                        <a:buChar char="q"/>
                      </a:pPr>
                      <a:r>
                        <a:rPr lang="en-US" sz="1000" dirty="0">
                          <a:solidFill>
                            <a:schemeClr val="tx2"/>
                          </a:solidFill>
                        </a:rPr>
                        <a:t>Discussion of management or test interpretation with external physician/other qualified healthcare professional\appropriate source (not separately reported)</a:t>
                      </a:r>
                    </a:p>
                  </a:txBody>
                  <a:tcPr anchor="ctr"/>
                </a:tc>
                <a:extLst>
                  <a:ext uri="{0D108BD9-81ED-4DB2-BD59-A6C34878D82A}">
                    <a16:rowId xmlns:a16="http://schemas.microsoft.com/office/drawing/2014/main" val="2481532587"/>
                  </a:ext>
                </a:extLst>
              </a:tr>
            </a:tbl>
          </a:graphicData>
        </a:graphic>
      </p:graphicFrame>
      <p:sp>
        <p:nvSpPr>
          <p:cNvPr id="18" name="Oval 17">
            <a:extLst>
              <a:ext uri="{FF2B5EF4-FFF2-40B4-BE49-F238E27FC236}">
                <a16:creationId xmlns:a16="http://schemas.microsoft.com/office/drawing/2014/main" id="{92A0368F-44D8-45BD-9E00-1915C8141BBC}"/>
              </a:ext>
            </a:extLst>
          </p:cNvPr>
          <p:cNvSpPr/>
          <p:nvPr/>
        </p:nvSpPr>
        <p:spPr>
          <a:xfrm>
            <a:off x="2762865" y="4518002"/>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5" name="Oval 4">
            <a:extLst>
              <a:ext uri="{FF2B5EF4-FFF2-40B4-BE49-F238E27FC236}">
                <a16:creationId xmlns:a16="http://schemas.microsoft.com/office/drawing/2014/main" id="{A0907D1B-C4FF-E64A-8220-1A400CBCD1E9}"/>
              </a:ext>
            </a:extLst>
          </p:cNvPr>
          <p:cNvSpPr/>
          <p:nvPr/>
        </p:nvSpPr>
        <p:spPr>
          <a:xfrm>
            <a:off x="2762865" y="197672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681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499C883-5794-4C12-A06A-72695CB6BC08}"/>
              </a:ext>
            </a:extLst>
          </p:cNvPr>
          <p:cNvSpPr>
            <a:spLocks noGrp="1"/>
          </p:cNvSpPr>
          <p:nvPr>
            <p:ph idx="1"/>
          </p:nvPr>
        </p:nvSpPr>
        <p:spPr>
          <a:xfrm>
            <a:off x="1837509" y="1236617"/>
            <a:ext cx="6883299" cy="3441448"/>
          </a:xfrm>
        </p:spPr>
        <p:txBody>
          <a:bodyPr/>
          <a:lstStyle/>
          <a:p>
            <a:r>
              <a:rPr lang="en-US" dirty="0"/>
              <a:t>Step 1: Moderate number and complexity of problems addressed (99214)  </a:t>
            </a:r>
          </a:p>
          <a:p>
            <a:r>
              <a:rPr lang="en-US" dirty="0"/>
              <a:t>Step 2: Moderate amount and/or complexity of </a:t>
            </a:r>
            <a:br>
              <a:rPr lang="en-US" dirty="0"/>
            </a:br>
            <a:r>
              <a:rPr lang="en-US" dirty="0"/>
              <a:t>data reviewed/analyzed (99214) </a:t>
            </a:r>
          </a:p>
        </p:txBody>
      </p:sp>
      <p:sp>
        <p:nvSpPr>
          <p:cNvPr id="4" name="Title 3">
            <a:extLst>
              <a:ext uri="{FF2B5EF4-FFF2-40B4-BE49-F238E27FC236}">
                <a16:creationId xmlns:a16="http://schemas.microsoft.com/office/drawing/2014/main" id="{6BF6E333-2B10-4E20-86C9-7BCD9FD35518}"/>
              </a:ext>
            </a:extLst>
          </p:cNvPr>
          <p:cNvSpPr>
            <a:spLocks noGrp="1"/>
          </p:cNvSpPr>
          <p:nvPr>
            <p:ph type="title"/>
          </p:nvPr>
        </p:nvSpPr>
        <p:spPr>
          <a:xfrm>
            <a:off x="250797" y="1791"/>
            <a:ext cx="8470011" cy="933965"/>
          </a:xfrm>
        </p:spPr>
        <p:txBody>
          <a:bodyPr/>
          <a:lstStyle/>
          <a:p>
            <a:r>
              <a:rPr lang="en-US" dirty="0"/>
              <a:t>MDM</a:t>
            </a:r>
          </a:p>
        </p:txBody>
      </p:sp>
    </p:spTree>
    <p:extLst>
      <p:ext uri="{BB962C8B-B14F-4D97-AF65-F5344CB8AC3E}">
        <p14:creationId xmlns:p14="http://schemas.microsoft.com/office/powerpoint/2010/main" val="3539168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E76612A-1951-494A-86C0-365F225EBCFA}"/>
              </a:ext>
            </a:extLst>
          </p:cNvPr>
          <p:cNvGraphicFramePr>
            <a:graphicFrameLocks/>
          </p:cNvGraphicFramePr>
          <p:nvPr/>
        </p:nvGraphicFramePr>
        <p:xfrm>
          <a:off x="0" y="946229"/>
          <a:ext cx="9143999" cy="3989327"/>
        </p:xfrm>
        <a:graphic>
          <a:graphicData uri="http://schemas.openxmlformats.org/drawingml/2006/table">
            <a:tbl>
              <a:tblPr firstRow="1" bandRow="1">
                <a:tableStyleId>{C083E6E3-FA7D-4D7B-A595-EF9225AFEA82}</a:tableStyleId>
              </a:tblPr>
              <a:tblGrid>
                <a:gridCol w="1201783">
                  <a:extLst>
                    <a:ext uri="{9D8B030D-6E8A-4147-A177-3AD203B41FA5}">
                      <a16:colId xmlns:a16="http://schemas.microsoft.com/office/drawing/2014/main" val="963276175"/>
                    </a:ext>
                  </a:extLst>
                </a:gridCol>
                <a:gridCol w="1541417">
                  <a:extLst>
                    <a:ext uri="{9D8B030D-6E8A-4147-A177-3AD203B41FA5}">
                      <a16:colId xmlns:a16="http://schemas.microsoft.com/office/drawing/2014/main" val="170828132"/>
                    </a:ext>
                  </a:extLst>
                </a:gridCol>
                <a:gridCol w="6400799">
                  <a:extLst>
                    <a:ext uri="{9D8B030D-6E8A-4147-A177-3AD203B41FA5}">
                      <a16:colId xmlns:a16="http://schemas.microsoft.com/office/drawing/2014/main" val="3133434393"/>
                    </a:ext>
                  </a:extLst>
                </a:gridCol>
              </a:tblGrid>
              <a:tr h="356968">
                <a:tc>
                  <a:txBody>
                    <a:bodyPr/>
                    <a:lstStyle/>
                    <a:p>
                      <a:r>
                        <a:rPr lang="en-US" sz="1200" dirty="0">
                          <a:solidFill>
                            <a:schemeClr val="bg1"/>
                          </a:solidFill>
                        </a:rPr>
                        <a:t>Code</a:t>
                      </a:r>
                    </a:p>
                  </a:txBody>
                  <a:tcPr marL="365760" anchor="ctr">
                    <a:solidFill>
                      <a:schemeClr val="tx2"/>
                    </a:solidFill>
                  </a:tcPr>
                </a:tc>
                <a:tc>
                  <a:txBody>
                    <a:bodyPr/>
                    <a:lstStyle/>
                    <a:p>
                      <a:r>
                        <a:rPr lang="en-US" sz="1200" dirty="0">
                          <a:solidFill>
                            <a:schemeClr val="bg1"/>
                          </a:solidFill>
                        </a:rPr>
                        <a:t>Level of MDM</a:t>
                      </a:r>
                    </a:p>
                  </a:txBody>
                  <a:tcPr anchor="ctr">
                    <a:solidFill>
                      <a:schemeClr val="tx2"/>
                    </a:solidFill>
                  </a:tcPr>
                </a:tc>
                <a:tc>
                  <a:txBody>
                    <a:bodyPr/>
                    <a:lstStyle/>
                    <a:p>
                      <a:r>
                        <a:rPr lang="en-US" sz="1200" dirty="0">
                          <a:solidFill>
                            <a:schemeClr val="bg1"/>
                          </a:solidFill>
                        </a:rPr>
                        <a:t>Number and Complexity of Problems Addressed </a:t>
                      </a:r>
                    </a:p>
                  </a:txBody>
                  <a:tcPr anchor="ctr">
                    <a:solidFill>
                      <a:schemeClr val="tx2"/>
                    </a:solidFill>
                  </a:tcPr>
                </a:tc>
                <a:extLst>
                  <a:ext uri="{0D108BD9-81ED-4DB2-BD59-A6C34878D82A}">
                    <a16:rowId xmlns:a16="http://schemas.microsoft.com/office/drawing/2014/main" val="2819832796"/>
                  </a:ext>
                </a:extLst>
              </a:tr>
              <a:tr h="444845">
                <a:tc>
                  <a:txBody>
                    <a:bodyPr/>
                    <a:lstStyle/>
                    <a:p>
                      <a:r>
                        <a:rPr lang="en-US" sz="1000" dirty="0"/>
                        <a:t>99202</a:t>
                      </a:r>
                    </a:p>
                    <a:p>
                      <a:r>
                        <a:rPr lang="en-US" sz="1000" dirty="0"/>
                        <a:t>99212</a:t>
                      </a:r>
                    </a:p>
                  </a:txBody>
                  <a:tcPr marL="365760" anchor="ctr"/>
                </a:tc>
                <a:tc>
                  <a:txBody>
                    <a:bodyPr/>
                    <a:lstStyle/>
                    <a:p>
                      <a:r>
                        <a:rPr lang="en-US" sz="1000" dirty="0">
                          <a:solidFill>
                            <a:schemeClr val="tx2"/>
                          </a:solidFill>
                        </a:rPr>
                        <a:t>Straightforward</a:t>
                      </a:r>
                    </a:p>
                  </a:txBody>
                  <a:tcPr anchor="ctr"/>
                </a:tc>
                <a:tc>
                  <a:txBody>
                    <a:bodyPr/>
                    <a:lstStyle/>
                    <a:p>
                      <a:pPr marL="274320" indent="-274320">
                        <a:spcBef>
                          <a:spcPts val="500"/>
                        </a:spcBef>
                      </a:pPr>
                      <a:r>
                        <a:rPr lang="en-US" sz="1000" b="1" dirty="0">
                          <a:solidFill>
                            <a:schemeClr val="tx2"/>
                          </a:solidFill>
                        </a:rPr>
                        <a:t>Minimal risk of morbidity from additional diagnostic testing or treatment </a:t>
                      </a:r>
                      <a:endParaRPr lang="en-US" sz="2400" b="1" dirty="0">
                        <a:solidFill>
                          <a:schemeClr val="tx2"/>
                        </a:solidFill>
                      </a:endParaRPr>
                    </a:p>
                  </a:txBody>
                  <a:tcPr anchor="ctr"/>
                </a:tc>
                <a:extLst>
                  <a:ext uri="{0D108BD9-81ED-4DB2-BD59-A6C34878D82A}">
                    <a16:rowId xmlns:a16="http://schemas.microsoft.com/office/drawing/2014/main" val="2481532587"/>
                  </a:ext>
                </a:extLst>
              </a:tr>
              <a:tr h="460373">
                <a:tc>
                  <a:txBody>
                    <a:bodyPr/>
                    <a:lstStyle/>
                    <a:p>
                      <a:r>
                        <a:rPr lang="en-US" sz="1000" dirty="0"/>
                        <a:t>99203</a:t>
                      </a:r>
                    </a:p>
                    <a:p>
                      <a:r>
                        <a:rPr lang="en-US" sz="1000" dirty="0"/>
                        <a:t>99212</a:t>
                      </a:r>
                    </a:p>
                  </a:txBody>
                  <a:tcPr marL="365760" anchor="ctr"/>
                </a:tc>
                <a:tc>
                  <a:txBody>
                    <a:bodyPr/>
                    <a:lstStyle/>
                    <a:p>
                      <a:r>
                        <a:rPr lang="en-US" sz="1000" dirty="0">
                          <a:solidFill>
                            <a:schemeClr val="tx2"/>
                          </a:solidFill>
                        </a:rPr>
                        <a:t>Low</a:t>
                      </a:r>
                    </a:p>
                  </a:txBody>
                  <a:tcPr anchor="ctr"/>
                </a:tc>
                <a:tc>
                  <a:txBody>
                    <a:bodyPr/>
                    <a:lstStyle/>
                    <a:p>
                      <a:pPr marL="274320" indent="-274320">
                        <a:spcBef>
                          <a:spcPts val="500"/>
                        </a:spcBef>
                      </a:pPr>
                      <a:r>
                        <a:rPr lang="en-US" sz="1000" b="1" dirty="0">
                          <a:solidFill>
                            <a:schemeClr val="tx2"/>
                          </a:solidFill>
                        </a:rPr>
                        <a:t>Low risk of morbidity from additional diagnostic testing or treatment</a:t>
                      </a:r>
                    </a:p>
                  </a:txBody>
                  <a:tcPr anchor="ctr"/>
                </a:tc>
                <a:extLst>
                  <a:ext uri="{0D108BD9-81ED-4DB2-BD59-A6C34878D82A}">
                    <a16:rowId xmlns:a16="http://schemas.microsoft.com/office/drawing/2014/main" val="1631187429"/>
                  </a:ext>
                </a:extLst>
              </a:tr>
              <a:tr h="1241094">
                <a:tc>
                  <a:txBody>
                    <a:bodyPr/>
                    <a:lstStyle/>
                    <a:p>
                      <a:r>
                        <a:rPr lang="en-US" sz="1000" b="0" dirty="0"/>
                        <a:t>99204</a:t>
                      </a:r>
                    </a:p>
                    <a:p>
                      <a:r>
                        <a:rPr lang="en-US" sz="1000" b="0" dirty="0"/>
                        <a:t>99214</a:t>
                      </a:r>
                    </a:p>
                  </a:txBody>
                  <a:tcPr marL="365760" anchor="ctr"/>
                </a:tc>
                <a:tc>
                  <a:txBody>
                    <a:bodyPr/>
                    <a:lstStyle/>
                    <a:p>
                      <a:r>
                        <a:rPr lang="en-US" sz="1000" b="0" dirty="0">
                          <a:solidFill>
                            <a:schemeClr val="tx2"/>
                          </a:solidFill>
                        </a:rPr>
                        <a:t>Moderate</a:t>
                      </a:r>
                    </a:p>
                  </a:txBody>
                  <a:tcPr anchor="ctr"/>
                </a:tc>
                <a:tc>
                  <a:txBody>
                    <a:bodyPr/>
                    <a:lstStyle/>
                    <a:p>
                      <a:pPr marL="0" indent="0">
                        <a:spcBef>
                          <a:spcPts val="300"/>
                        </a:spcBef>
                        <a:buFont typeface="Wingdings" panose="05000000000000000000" pitchFamily="2" charset="2"/>
                        <a:buNone/>
                      </a:pPr>
                      <a:r>
                        <a:rPr lang="en-US" sz="1000" b="1" dirty="0">
                          <a:solidFill>
                            <a:schemeClr val="tx2"/>
                          </a:solidFill>
                        </a:rPr>
                        <a:t>Moderate risk of morbidity from additional diagnostic testing or treatment</a:t>
                      </a:r>
                      <a:br>
                        <a:rPr lang="en-US" sz="1000" b="1" dirty="0">
                          <a:solidFill>
                            <a:schemeClr val="tx2"/>
                          </a:solidFill>
                        </a:rPr>
                      </a:br>
                      <a:r>
                        <a:rPr lang="en-US" sz="1000" i="1" dirty="0">
                          <a:solidFill>
                            <a:schemeClr val="tx2"/>
                          </a:solidFill>
                        </a:rPr>
                        <a:t>Examples only: </a:t>
                      </a:r>
                    </a:p>
                    <a:p>
                      <a:pPr marL="274320" indent="-274320">
                        <a:spcBef>
                          <a:spcPts val="300"/>
                        </a:spcBef>
                        <a:buFont typeface="Wingdings" panose="05000000000000000000" pitchFamily="2" charset="2"/>
                        <a:buChar char="q"/>
                      </a:pPr>
                      <a:r>
                        <a:rPr lang="en-US" sz="1000" dirty="0">
                          <a:solidFill>
                            <a:schemeClr val="tx2"/>
                          </a:solidFill>
                        </a:rPr>
                        <a:t>Prescription drug management </a:t>
                      </a:r>
                    </a:p>
                    <a:p>
                      <a:pPr marL="274320" indent="-274320">
                        <a:spcBef>
                          <a:spcPts val="300"/>
                        </a:spcBef>
                        <a:buFont typeface="Wingdings" panose="05000000000000000000" pitchFamily="2" charset="2"/>
                        <a:buChar char="q"/>
                      </a:pPr>
                      <a:r>
                        <a:rPr lang="en-US" sz="1000" dirty="0">
                          <a:solidFill>
                            <a:schemeClr val="tx2"/>
                          </a:solidFill>
                        </a:rPr>
                        <a:t>Decision regarding minor surgery with identified patient or procedure risk factors </a:t>
                      </a:r>
                    </a:p>
                    <a:p>
                      <a:pPr marL="274320" indent="-274320">
                        <a:spcBef>
                          <a:spcPts val="300"/>
                        </a:spcBef>
                        <a:buFont typeface="Wingdings" panose="05000000000000000000" pitchFamily="2" charset="2"/>
                        <a:buChar char="q"/>
                      </a:pPr>
                      <a:r>
                        <a:rPr lang="en-US" sz="1000" dirty="0">
                          <a:solidFill>
                            <a:schemeClr val="tx2"/>
                          </a:solidFill>
                        </a:rPr>
                        <a:t>Decision regarding elective major surgery without identified patient or procedure risk factors </a:t>
                      </a:r>
                    </a:p>
                    <a:p>
                      <a:pPr marL="274320" indent="-274320">
                        <a:spcBef>
                          <a:spcPts val="300"/>
                        </a:spcBef>
                        <a:buFont typeface="Wingdings" panose="05000000000000000000" pitchFamily="2" charset="2"/>
                        <a:buChar char="q"/>
                      </a:pPr>
                      <a:r>
                        <a:rPr lang="en-US" sz="1000" dirty="0">
                          <a:solidFill>
                            <a:schemeClr val="tx2"/>
                          </a:solidFill>
                        </a:rPr>
                        <a:t>Diagnosis or treatment significantly limited by social determinants of health</a:t>
                      </a:r>
                    </a:p>
                  </a:txBody>
                  <a:tcPr anchor="ctr"/>
                </a:tc>
                <a:extLst>
                  <a:ext uri="{0D108BD9-81ED-4DB2-BD59-A6C34878D82A}">
                    <a16:rowId xmlns:a16="http://schemas.microsoft.com/office/drawing/2014/main" val="627746983"/>
                  </a:ext>
                </a:extLst>
              </a:tr>
              <a:tr h="1486047">
                <a:tc>
                  <a:txBody>
                    <a:bodyPr/>
                    <a:lstStyle/>
                    <a:p>
                      <a:r>
                        <a:rPr lang="en-US" sz="1000" dirty="0"/>
                        <a:t>99205</a:t>
                      </a:r>
                    </a:p>
                    <a:p>
                      <a:r>
                        <a:rPr lang="en-US" sz="1000" dirty="0"/>
                        <a:t>99215</a:t>
                      </a:r>
                    </a:p>
                  </a:txBody>
                  <a:tcPr marL="365760" anchor="ctr"/>
                </a:tc>
                <a:tc>
                  <a:txBody>
                    <a:bodyPr/>
                    <a:lstStyle/>
                    <a:p>
                      <a:r>
                        <a:rPr lang="en-US" sz="1000" dirty="0">
                          <a:solidFill>
                            <a:schemeClr val="tx2"/>
                          </a:solidFill>
                        </a:rPr>
                        <a:t>High </a:t>
                      </a:r>
                    </a:p>
                  </a:txBody>
                  <a:tcPr anchor="ctr"/>
                </a:tc>
                <a:tc>
                  <a:txBody>
                    <a:bodyPr/>
                    <a:lstStyle/>
                    <a:p>
                      <a:pPr marL="274320" indent="-274320">
                        <a:spcBef>
                          <a:spcPts val="300"/>
                        </a:spcBef>
                      </a:pPr>
                      <a:r>
                        <a:rPr lang="en-US" sz="1000" b="1" dirty="0">
                          <a:solidFill>
                            <a:schemeClr val="tx2"/>
                          </a:solidFill>
                        </a:rPr>
                        <a:t>High risk of morbidity from additional diagnostic testing or treatment</a:t>
                      </a:r>
                    </a:p>
                    <a:p>
                      <a:pPr>
                        <a:spcBef>
                          <a:spcPts val="300"/>
                        </a:spcBef>
                      </a:pPr>
                      <a:r>
                        <a:rPr lang="en-US" sz="1000" b="0" i="1" dirty="0">
                          <a:solidFill>
                            <a:schemeClr val="tx2"/>
                          </a:solidFill>
                        </a:rPr>
                        <a:t>Examples Only:</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Drug therapy requiring intensive monitoring for toxicity </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regarding elective major surgery with identified patient or procedure risk factors</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regarding emergency major surgery</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regarding hospitalization </a:t>
                      </a:r>
                    </a:p>
                    <a:p>
                      <a:pPr marL="274320" marR="0" lvl="0" indent="-274320" algn="l" defTabSz="6858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lang="en-US" sz="1000" dirty="0">
                          <a:solidFill>
                            <a:schemeClr val="tx2"/>
                          </a:solidFill>
                        </a:rPr>
                        <a:t>Decision not to resuscitate or to de-escalate care because of poor prognosis</a:t>
                      </a:r>
                    </a:p>
                  </a:txBody>
                  <a:tcPr anchor="ctr"/>
                </a:tc>
                <a:extLst>
                  <a:ext uri="{0D108BD9-81ED-4DB2-BD59-A6C34878D82A}">
                    <a16:rowId xmlns:a16="http://schemas.microsoft.com/office/drawing/2014/main" val="4144218488"/>
                  </a:ext>
                </a:extLst>
              </a:tr>
            </a:tbl>
          </a:graphicData>
        </a:graphic>
      </p:graphicFrame>
      <p:sp>
        <p:nvSpPr>
          <p:cNvPr id="7" name="Oval 6">
            <a:extLst>
              <a:ext uri="{FF2B5EF4-FFF2-40B4-BE49-F238E27FC236}">
                <a16:creationId xmlns:a16="http://schemas.microsoft.com/office/drawing/2014/main" id="{D83BAD6B-339B-445A-8B12-6FC1C1194EF8}"/>
              </a:ext>
            </a:extLst>
          </p:cNvPr>
          <p:cNvSpPr/>
          <p:nvPr/>
        </p:nvSpPr>
        <p:spPr>
          <a:xfrm>
            <a:off x="1880047" y="2716411"/>
            <a:ext cx="243840" cy="2322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dirty="0">
                <a:effectLst>
                  <a:outerShdw blurRad="38100" dist="38100" dir="2700000" algn="tl">
                    <a:srgbClr val="000000">
                      <a:alpha val="43137"/>
                    </a:srgbClr>
                  </a:outerShdw>
                </a:effectLst>
                <a:sym typeface="Wingdings" panose="05000000000000000000" pitchFamily="2" charset="2"/>
              </a:rPr>
              <a:t></a:t>
            </a:r>
            <a:endParaRPr lang="en-US" dirty="0">
              <a:effectLst>
                <a:outerShdw blurRad="38100" dist="38100" dir="2700000" algn="tl">
                  <a:srgbClr val="000000">
                    <a:alpha val="43137"/>
                  </a:srgbClr>
                </a:outerShdw>
              </a:effectLst>
            </a:endParaRPr>
          </a:p>
        </p:txBody>
      </p:sp>
      <p:sp>
        <p:nvSpPr>
          <p:cNvPr id="11" name="Title 10">
            <a:extLst>
              <a:ext uri="{FF2B5EF4-FFF2-40B4-BE49-F238E27FC236}">
                <a16:creationId xmlns:a16="http://schemas.microsoft.com/office/drawing/2014/main" id="{BBD4AB6E-2DCD-41D4-AFA6-F69F07E4EE3C}"/>
              </a:ext>
            </a:extLst>
          </p:cNvPr>
          <p:cNvSpPr>
            <a:spLocks noGrp="1"/>
          </p:cNvSpPr>
          <p:nvPr>
            <p:ph type="title"/>
          </p:nvPr>
        </p:nvSpPr>
        <p:spPr>
          <a:xfrm>
            <a:off x="250797" y="1791"/>
            <a:ext cx="8470011" cy="933965"/>
          </a:xfrm>
        </p:spPr>
        <p:txBody>
          <a:bodyPr/>
          <a:lstStyle/>
          <a:p>
            <a:r>
              <a:rPr lang="en-US" dirty="0"/>
              <a:t>Step 3: Risk of Complications and/or Morbidity or Mortality of Patient Management </a:t>
            </a:r>
          </a:p>
        </p:txBody>
      </p:sp>
    </p:spTree>
    <p:extLst>
      <p:ext uri="{BB962C8B-B14F-4D97-AF65-F5344CB8AC3E}">
        <p14:creationId xmlns:p14="http://schemas.microsoft.com/office/powerpoint/2010/main" val="151773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10.xml><?xml version="1.0" encoding="utf-8"?>
<p:tagLst xmlns:a="http://schemas.openxmlformats.org/drawingml/2006/main" xmlns:r="http://schemas.openxmlformats.org/officeDocument/2006/relationships" xmlns:p="http://schemas.openxmlformats.org/presentationml/2006/main">
  <p:tag name="TIMING" val="|0.6|2.1|2.2|2.1|14.3"/>
</p:tagLst>
</file>

<file path=ppt/tags/tag11.xml><?xml version="1.0" encoding="utf-8"?>
<p:tagLst xmlns:a="http://schemas.openxmlformats.org/drawingml/2006/main" xmlns:r="http://schemas.openxmlformats.org/officeDocument/2006/relationships" xmlns:p="http://schemas.openxmlformats.org/presentationml/2006/main">
  <p:tag name="TIMING" val="|0.5|1.2|7.6|7.2"/>
</p:tagLst>
</file>

<file path=ppt/tags/tag12.xml><?xml version="1.0" encoding="utf-8"?>
<p:tagLst xmlns:a="http://schemas.openxmlformats.org/drawingml/2006/main" xmlns:r="http://schemas.openxmlformats.org/officeDocument/2006/relationships" xmlns:p="http://schemas.openxmlformats.org/presentationml/2006/main">
  <p:tag name="TIMING" val="|2.1|3.2"/>
</p:tagLst>
</file>

<file path=ppt/tags/tag13.xml><?xml version="1.0" encoding="utf-8"?>
<p:tagLst xmlns:a="http://schemas.openxmlformats.org/drawingml/2006/main" xmlns:r="http://schemas.openxmlformats.org/officeDocument/2006/relationships" xmlns:p="http://schemas.openxmlformats.org/presentationml/2006/main">
  <p:tag name="TIMING" val="|0.9"/>
</p:tagLst>
</file>

<file path=ppt/tags/tag14.xml><?xml version="1.0" encoding="utf-8"?>
<p:tagLst xmlns:a="http://schemas.openxmlformats.org/drawingml/2006/main" xmlns:r="http://schemas.openxmlformats.org/officeDocument/2006/relationships" xmlns:p="http://schemas.openxmlformats.org/presentationml/2006/main">
  <p:tag name="TIMING" val="|1.8|1.2|-1836.8"/>
</p:tagLst>
</file>

<file path=ppt/tags/tag15.xml><?xml version="1.0" encoding="utf-8"?>
<p:tagLst xmlns:a="http://schemas.openxmlformats.org/drawingml/2006/main" xmlns:r="http://schemas.openxmlformats.org/officeDocument/2006/relationships" xmlns:p="http://schemas.openxmlformats.org/presentationml/2006/main">
  <p:tag name="TIMING" val="|1.4|1.5|31.6|12|21.5|12.5|22.8"/>
</p:tagLst>
</file>

<file path=ppt/tags/tag16.xml><?xml version="1.0" encoding="utf-8"?>
<p:tagLst xmlns:a="http://schemas.openxmlformats.org/drawingml/2006/main" xmlns:r="http://schemas.openxmlformats.org/officeDocument/2006/relationships" xmlns:p="http://schemas.openxmlformats.org/presentationml/2006/main">
  <p:tag name="TIMING" val="|14.6"/>
</p:tagLst>
</file>

<file path=ppt/tags/tag17.xml><?xml version="1.0" encoding="utf-8"?>
<p:tagLst xmlns:a="http://schemas.openxmlformats.org/drawingml/2006/main" xmlns:r="http://schemas.openxmlformats.org/officeDocument/2006/relationships" xmlns:p="http://schemas.openxmlformats.org/presentationml/2006/main">
  <p:tag name="TIMING" val="|0.4"/>
</p:tagLst>
</file>

<file path=ppt/tags/tag18.xml><?xml version="1.0" encoding="utf-8"?>
<p:tagLst xmlns:a="http://schemas.openxmlformats.org/drawingml/2006/main" xmlns:r="http://schemas.openxmlformats.org/officeDocument/2006/relationships" xmlns:p="http://schemas.openxmlformats.org/presentationml/2006/main">
  <p:tag name="TIMING" val="|0.9|1.4|11"/>
</p:tagLst>
</file>

<file path=ppt/tags/tag2.xml><?xml version="1.0" encoding="utf-8"?>
<p:tagLst xmlns:a="http://schemas.openxmlformats.org/drawingml/2006/main" xmlns:r="http://schemas.openxmlformats.org/officeDocument/2006/relationships" xmlns:p="http://schemas.openxmlformats.org/presentationml/2006/main">
  <p:tag name="TIMING" val="|1.9|9.7|13.4|29.9"/>
</p:tagLst>
</file>

<file path=ppt/tags/tag3.xml><?xml version="1.0" encoding="utf-8"?>
<p:tagLst xmlns:a="http://schemas.openxmlformats.org/drawingml/2006/main" xmlns:r="http://schemas.openxmlformats.org/officeDocument/2006/relationships" xmlns:p="http://schemas.openxmlformats.org/presentationml/2006/main">
  <p:tag name="TIMING" val="|0.8|4.6"/>
</p:tagLst>
</file>

<file path=ppt/tags/tag4.xml><?xml version="1.0" encoding="utf-8"?>
<p:tagLst xmlns:a="http://schemas.openxmlformats.org/drawingml/2006/main" xmlns:r="http://schemas.openxmlformats.org/officeDocument/2006/relationships" xmlns:p="http://schemas.openxmlformats.org/presentationml/2006/main">
  <p:tag name="TIMING" val="|1.9|9.7|13.4|29.9"/>
</p:tagLst>
</file>

<file path=ppt/tags/tag5.xml><?xml version="1.0" encoding="utf-8"?>
<p:tagLst xmlns:a="http://schemas.openxmlformats.org/drawingml/2006/main" xmlns:r="http://schemas.openxmlformats.org/officeDocument/2006/relationships" xmlns:p="http://schemas.openxmlformats.org/presentationml/2006/main">
  <p:tag name="TIMING" val="|1.9|9.7|13.4|29.9"/>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1.6|9.6|3.4|2.2|10"/>
</p:tagLst>
</file>

<file path=ppt/tags/tag8.xml><?xml version="1.0" encoding="utf-8"?>
<p:tagLst xmlns:a="http://schemas.openxmlformats.org/drawingml/2006/main" xmlns:r="http://schemas.openxmlformats.org/officeDocument/2006/relationships" xmlns:p="http://schemas.openxmlformats.org/presentationml/2006/main">
  <p:tag name="TIMING" val="|0.8"/>
</p:tagLst>
</file>

<file path=ppt/tags/tag9.xml><?xml version="1.0" encoding="utf-8"?>
<p:tagLst xmlns:a="http://schemas.openxmlformats.org/drawingml/2006/main" xmlns:r="http://schemas.openxmlformats.org/officeDocument/2006/relationships" xmlns:p="http://schemas.openxmlformats.org/presentationml/2006/main">
  <p:tag name="TIMING" val="|0.7|0.9"/>
</p:tagLst>
</file>

<file path=ppt/theme/theme1.xml><?xml version="1.0" encoding="utf-8"?>
<a:theme xmlns:a="http://schemas.openxmlformats.org/drawingml/2006/main" name="Office Theme">
  <a:themeElements>
    <a:clrScheme name="Custom 12">
      <a:dk1>
        <a:srgbClr val="155383"/>
      </a:dk1>
      <a:lt1>
        <a:srgbClr val="FFFFFF"/>
      </a:lt1>
      <a:dk2>
        <a:srgbClr val="4D514F"/>
      </a:dk2>
      <a:lt2>
        <a:srgbClr val="E7E6E6"/>
      </a:lt2>
      <a:accent1>
        <a:srgbClr val="155383"/>
      </a:accent1>
      <a:accent2>
        <a:srgbClr val="5730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noFill/>
        <a:ln w="28575" cap="flat" cmpd="sng" algn="ctr">
          <a:solidFill>
            <a:schemeClr val="tx2"/>
          </a:solidFill>
          <a:prstDash val="solid"/>
          <a:miter lim="800000"/>
          <a:headEnd type="none" w="med" len="med"/>
          <a:tailEnd type="none" w="med" len="med"/>
        </a:ln>
        <a:effec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7385</TotalTime>
  <Words>9312</Words>
  <Application>Microsoft Office PowerPoint</Application>
  <PresentationFormat>On-screen Show (16:9)</PresentationFormat>
  <Paragraphs>1184</Paragraphs>
  <Slides>114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114</vt:i4>
      </vt:variant>
    </vt:vector>
  </HeadingPairs>
  <TitlesOfParts>
    <vt:vector size="123" baseType="lpstr">
      <vt:lpstr>Arial</vt:lpstr>
      <vt:lpstr>Arial Regular</vt:lpstr>
      <vt:lpstr>Calibri</vt:lpstr>
      <vt:lpstr>Calibri Light</vt:lpstr>
      <vt:lpstr>Franklin Gothic Medium</vt:lpstr>
      <vt:lpstr>Futura Book</vt:lpstr>
      <vt:lpstr>Futura Medium</vt:lpstr>
      <vt:lpstr>Wingdings</vt:lpstr>
      <vt:lpstr>Office Theme</vt:lpstr>
      <vt:lpstr>Documentation, Billing, and Coding</vt:lpstr>
      <vt:lpstr>Commercial Support</vt:lpstr>
      <vt:lpstr>Accreditation Statement</vt:lpstr>
      <vt:lpstr>Housekeeping Using Your GTW Control Panel and Reminders</vt:lpstr>
      <vt:lpstr>PowerPoint Presentation</vt:lpstr>
      <vt:lpstr>AAPA Learning Central: Module 9</vt:lpstr>
      <vt:lpstr>Faculty and Disclosure Statement</vt:lpstr>
      <vt:lpstr>Objectives</vt:lpstr>
      <vt:lpstr>Summary of Evaluation and Management (E&amp;M) Codes</vt:lpstr>
      <vt:lpstr>Routine Billing</vt:lpstr>
      <vt:lpstr>Medical Decision-making in 2021</vt:lpstr>
      <vt:lpstr>Time in 2021</vt:lpstr>
      <vt:lpstr>Time in 2021 (cont’d)</vt:lpstr>
      <vt:lpstr>Documentation of Time</vt:lpstr>
      <vt:lpstr>Codes</vt:lpstr>
      <vt:lpstr>Polling Question</vt:lpstr>
      <vt:lpstr>Obesity Codes</vt:lpstr>
      <vt:lpstr>Other Codes</vt:lpstr>
      <vt:lpstr>Documenting Time Properly</vt:lpstr>
      <vt:lpstr>Example Charting</vt:lpstr>
      <vt:lpstr>Identifying Additional Services</vt:lpstr>
      <vt:lpstr>Example</vt:lpstr>
      <vt:lpstr>Miscellaneous Things to Consider</vt:lpstr>
      <vt:lpstr>Obesity Insurance Coverage – PPO Type of Plans Only (not HMOs)</vt:lpstr>
      <vt:lpstr>IBT for Obesity Coding as a Non-preventative Service</vt:lpstr>
      <vt:lpstr>Example</vt:lpstr>
      <vt:lpstr>Chronic Care Management</vt:lpstr>
      <vt:lpstr>Remote Patient Monitoring (RPM)</vt:lpstr>
      <vt:lpstr>Medicare Only</vt:lpstr>
      <vt:lpstr>Definition of IBT for Obesity</vt:lpstr>
      <vt:lpstr>Polling Question</vt:lpstr>
      <vt:lpstr>Intensive Behavioral Therapy  ̶  5As</vt:lpstr>
      <vt:lpstr>IBT for Medicare</vt:lpstr>
      <vt:lpstr>Office Visit Frequency Reimbursement Schedule Established by Medicare</vt:lpstr>
      <vt:lpstr>Documentation Required for IBT</vt:lpstr>
      <vt:lpstr>Documentation and Billing Example: Medicare</vt:lpstr>
      <vt:lpstr>Coding When Preventative Services Available in Insurance (Reference Only)</vt:lpstr>
      <vt:lpstr>Preventative Services Coverage</vt:lpstr>
      <vt:lpstr>Preventative Services Coverage: Coding</vt:lpstr>
      <vt:lpstr>Billing Follow-up: 38-year-old BMI 35 kg/m2 </vt:lpstr>
      <vt:lpstr>Billing Follow-up: 38-year-old BMI 35 kg/m2 (cont’d)</vt:lpstr>
      <vt:lpstr>Documentation Sample</vt:lpstr>
      <vt:lpstr>Applying Billing and Coding Using Obesity Case Scenarios</vt:lpstr>
      <vt:lpstr>Case 1 </vt:lpstr>
      <vt:lpstr>PowerPoint Presentation</vt:lpstr>
      <vt:lpstr>Plan/Assessment: </vt:lpstr>
      <vt:lpstr>Plan/Assessment: </vt:lpstr>
      <vt:lpstr>How Would We Bill This Visit?</vt:lpstr>
      <vt:lpstr>Medical Decision Making</vt:lpstr>
      <vt:lpstr>Step 1: Number and Complexity of Problems Addressed</vt:lpstr>
      <vt:lpstr>MDM (2 out of 3 components needed) </vt:lpstr>
      <vt:lpstr>Step 2: Amount and/or Complexity of Data to be Reviewed and Analyzed </vt:lpstr>
      <vt:lpstr>Step 2: Amount and/or Complexity of Data to be Reviewed or Analyzed</vt:lpstr>
      <vt:lpstr>Step 2: Amount and/or Complexity of Data to be Reviewed or Analyzed</vt:lpstr>
      <vt:lpstr>MDM</vt:lpstr>
      <vt:lpstr>Step 3: Risk of Complications and/or Morbidity or Mortality of Patient Management </vt:lpstr>
      <vt:lpstr>Polling Question</vt:lpstr>
      <vt:lpstr>MDM</vt:lpstr>
      <vt:lpstr>…How Much Time Was Spent?</vt:lpstr>
      <vt:lpstr>Total time spent on  date of encounter was 90 minutes, including preparing to see patient (review of tests), obtaining/reviewing intake form, performing medical evaluation, counseling and education, ordering test/medication, and documenting of clinical information. </vt:lpstr>
      <vt:lpstr>Time Based </vt:lpstr>
      <vt:lpstr>Prolonged Service Code </vt:lpstr>
      <vt:lpstr>Time Based </vt:lpstr>
      <vt:lpstr>Polling Question</vt:lpstr>
      <vt:lpstr>Polling Question</vt:lpstr>
      <vt:lpstr>MDM or Time Based</vt:lpstr>
      <vt:lpstr>Case 2</vt:lpstr>
      <vt:lpstr>Case 2 </vt:lpstr>
      <vt:lpstr>HPI </vt:lpstr>
      <vt:lpstr>PowerPoint Presentation</vt:lpstr>
      <vt:lpstr>Plan/Assessment </vt:lpstr>
      <vt:lpstr>Plan/Assessment </vt:lpstr>
      <vt:lpstr>Step 1: Number and Complexity of Problems Addressed</vt:lpstr>
      <vt:lpstr>MDM (2 out of 3 components needed) </vt:lpstr>
      <vt:lpstr>Step 2: Amount and/or Complexity of Data to be Reviewed and Analyzed </vt:lpstr>
      <vt:lpstr>Step 2: Amount and/or Complexity of Data to be Reviewed or Analyzed</vt:lpstr>
      <vt:lpstr>Step 2: Amount and/or Complexity of Data to be Reviewed or Analyzed</vt:lpstr>
      <vt:lpstr>MDM</vt:lpstr>
      <vt:lpstr>Step 3: Risk of Complications and/or Morbidity or Mortality of Patient Management </vt:lpstr>
      <vt:lpstr>Polling Question</vt:lpstr>
      <vt:lpstr>MDM</vt:lpstr>
      <vt:lpstr>…How Much Time Was Spent?</vt:lpstr>
      <vt:lpstr>Total time spent on date of encounter was 58 minutes, including preparing to see patient (review of tests), obtaining/reviewing intake form, performing medical evaluation, counseling and education, ordering tests/medication, and documenting of clinical information. </vt:lpstr>
      <vt:lpstr>Polling Question</vt:lpstr>
      <vt:lpstr>Time Based </vt:lpstr>
      <vt:lpstr>Polling Question</vt:lpstr>
      <vt:lpstr>MDM or Time Based</vt:lpstr>
      <vt:lpstr>Case 3</vt:lpstr>
      <vt:lpstr>Case 3 </vt:lpstr>
      <vt:lpstr>HPI </vt:lpstr>
      <vt:lpstr>Plan/Assessment</vt:lpstr>
      <vt:lpstr>PowerPoint Presentation</vt:lpstr>
      <vt:lpstr>Step 1: Number and Complexity of Problems Addressed</vt:lpstr>
      <vt:lpstr>MDM (2 out of 3 components needed) </vt:lpstr>
      <vt:lpstr>Step 2: Amount and/or Complexity of Data to be Reviewed and Analyzed </vt:lpstr>
      <vt:lpstr>Step 2: Amount and/or Complexity of Data to be Reviewed or Analyzed</vt:lpstr>
      <vt:lpstr>Step 2: Amount and/or Complexity of Data to be Reviewed or Analyzed</vt:lpstr>
      <vt:lpstr>MDM</vt:lpstr>
      <vt:lpstr>Step 3: Risk of Complications and/or Morbidity or Mortality of Patient Management </vt:lpstr>
      <vt:lpstr>Polling Question</vt:lpstr>
      <vt:lpstr>MDM</vt:lpstr>
      <vt:lpstr>…How Much Time Was Spent?</vt:lpstr>
      <vt:lpstr>Total time spent on  date of encounter was 65 minutes, including preparing to see patient (review of tests), obtaining/ reviewing intake form, performing medical evaluation, counseling and education, ordering tests/medication, and documenting of clinical information. </vt:lpstr>
      <vt:lpstr>Time Based</vt:lpstr>
      <vt:lpstr>Polling Question</vt:lpstr>
      <vt:lpstr>PowerPoint Presentation</vt:lpstr>
      <vt:lpstr>Polling Question</vt:lpstr>
      <vt:lpstr>Prolonged Service </vt:lpstr>
      <vt:lpstr>Polling Question</vt:lpstr>
      <vt:lpstr>MDM</vt:lpstr>
      <vt:lpstr>Practice Notes/Pearls</vt:lpstr>
      <vt:lpstr>References/Resources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Intervention</dc:title>
  <dc:creator>Paige Levatino</dc:creator>
  <cp:lastModifiedBy>Karlee Renninger</cp:lastModifiedBy>
  <cp:revision>739</cp:revision>
  <dcterms:created xsi:type="dcterms:W3CDTF">2021-02-02T16:39:48Z</dcterms:created>
  <dcterms:modified xsi:type="dcterms:W3CDTF">2021-09-15T14:39:00Z</dcterms:modified>
</cp:coreProperties>
</file>